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30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90" r:id="rId31"/>
    <p:sldId id="291" r:id="rId32"/>
    <p:sldId id="292" r:id="rId33"/>
    <p:sldId id="293" r:id="rId34"/>
    <p:sldId id="284" r:id="rId35"/>
    <p:sldId id="285" r:id="rId36"/>
    <p:sldId id="286" r:id="rId37"/>
    <p:sldId id="287" r:id="rId38"/>
    <p:sldId id="288" r:id="rId39"/>
    <p:sldId id="289" r:id="rId40"/>
    <p:sldId id="294" r:id="rId41"/>
    <p:sldId id="295" r:id="rId42"/>
    <p:sldId id="296" r:id="rId43"/>
    <p:sldId id="297" r:id="rId44"/>
    <p:sldId id="298" r:id="rId45"/>
    <p:sldId id="299" r:id="rId46"/>
    <p:sldId id="300" r:id="rId47"/>
    <p:sldId id="301" r:id="rId4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4660"/>
  </p:normalViewPr>
  <p:slideViewPr>
    <p:cSldViewPr snapToGrid="0">
      <p:cViewPr varScale="1">
        <p:scale>
          <a:sx n="82" d="100"/>
          <a:sy n="82" d="100"/>
        </p:scale>
        <p:origin x="81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62134-240E-45BE-B97A-E207FE264D5B}" type="datetimeFigureOut">
              <a:rPr lang="zh-CN" altLang="en-US" smtClean="0"/>
              <a:t>2022/10/11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AB231-2370-4C57-988C-6C2780447358}" type="slidenum">
              <a:rPr lang="zh-CN" altLang="en-US" smtClean="0"/>
              <a:t>‹#›</a:t>
            </a:fld>
            <a:endParaRPr lang="zh-CN" altLang="en-US"/>
          </a:p>
        </p:txBody>
      </p:sp>
    </p:spTree>
    <p:extLst>
      <p:ext uri="{BB962C8B-B14F-4D97-AF65-F5344CB8AC3E}">
        <p14:creationId xmlns:p14="http://schemas.microsoft.com/office/powerpoint/2010/main" val="40265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CAB231-2370-4C57-988C-6C2780447358}" type="slidenum">
              <a:rPr lang="zh-CN" altLang="en-US" smtClean="0"/>
              <a:t>21</a:t>
            </a:fld>
            <a:endParaRPr lang="zh-CN" altLang="en-US"/>
          </a:p>
        </p:txBody>
      </p:sp>
    </p:spTree>
    <p:extLst>
      <p:ext uri="{BB962C8B-B14F-4D97-AF65-F5344CB8AC3E}">
        <p14:creationId xmlns:p14="http://schemas.microsoft.com/office/powerpoint/2010/main" val="401390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0C9642A-113A-4117-94CE-0FD181A03C7B}" type="datetimeFigureOut">
              <a:rPr lang="zh-CN" altLang="en-US" smtClean="0"/>
              <a:t>2022/10/11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74F6C2-18F3-4BF1-B2B2-57BB43800400}" type="slidenum">
              <a:rPr lang="zh-CN" altLang="en-US" smtClean="0"/>
              <a:t>‹#›</a:t>
            </a:fld>
            <a:endParaRPr lang="zh-CN" altLang="en-US"/>
          </a:p>
        </p:txBody>
      </p:sp>
    </p:spTree>
    <p:extLst>
      <p:ext uri="{BB962C8B-B14F-4D97-AF65-F5344CB8AC3E}">
        <p14:creationId xmlns:p14="http://schemas.microsoft.com/office/powerpoint/2010/main" val="226326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0C9642A-113A-4117-94CE-0FD181A03C7B}" type="datetimeFigureOut">
              <a:rPr lang="zh-CN" altLang="en-US" smtClean="0"/>
              <a:t>2022/10/11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74F6C2-18F3-4BF1-B2B2-57BB43800400}" type="slidenum">
              <a:rPr lang="zh-CN" altLang="en-US" smtClean="0"/>
              <a:t>‹#›</a:t>
            </a:fld>
            <a:endParaRPr lang="zh-CN" altLang="en-US"/>
          </a:p>
        </p:txBody>
      </p:sp>
    </p:spTree>
    <p:extLst>
      <p:ext uri="{BB962C8B-B14F-4D97-AF65-F5344CB8AC3E}">
        <p14:creationId xmlns:p14="http://schemas.microsoft.com/office/powerpoint/2010/main" val="271565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0C9642A-113A-4117-94CE-0FD181A03C7B}" type="datetimeFigureOut">
              <a:rPr lang="zh-CN" altLang="en-US" smtClean="0"/>
              <a:t>2022/10/11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74F6C2-18F3-4BF1-B2B2-57BB43800400}" type="slidenum">
              <a:rPr lang="zh-CN" altLang="en-US" smtClean="0"/>
              <a:t>‹#›</a:t>
            </a:fld>
            <a:endParaRPr lang="zh-CN" altLang="en-US"/>
          </a:p>
        </p:txBody>
      </p:sp>
    </p:spTree>
    <p:extLst>
      <p:ext uri="{BB962C8B-B14F-4D97-AF65-F5344CB8AC3E}">
        <p14:creationId xmlns:p14="http://schemas.microsoft.com/office/powerpoint/2010/main" val="234256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0C9642A-113A-4117-94CE-0FD181A03C7B}" type="datetimeFigureOut">
              <a:rPr lang="zh-CN" altLang="en-US" smtClean="0"/>
              <a:t>2022/10/11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74F6C2-18F3-4BF1-B2B2-57BB43800400}" type="slidenum">
              <a:rPr lang="zh-CN" altLang="en-US" smtClean="0"/>
              <a:t>‹#›</a:t>
            </a:fld>
            <a:endParaRPr lang="zh-CN" altLang="en-US"/>
          </a:p>
        </p:txBody>
      </p:sp>
    </p:spTree>
    <p:extLst>
      <p:ext uri="{BB962C8B-B14F-4D97-AF65-F5344CB8AC3E}">
        <p14:creationId xmlns:p14="http://schemas.microsoft.com/office/powerpoint/2010/main" val="55969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0C9642A-113A-4117-94CE-0FD181A03C7B}" type="datetimeFigureOut">
              <a:rPr lang="zh-CN" altLang="en-US" smtClean="0"/>
              <a:t>2022/10/11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74F6C2-18F3-4BF1-B2B2-57BB43800400}" type="slidenum">
              <a:rPr lang="zh-CN" altLang="en-US" smtClean="0"/>
              <a:t>‹#›</a:t>
            </a:fld>
            <a:endParaRPr lang="zh-CN" altLang="en-US"/>
          </a:p>
        </p:txBody>
      </p:sp>
    </p:spTree>
    <p:extLst>
      <p:ext uri="{BB962C8B-B14F-4D97-AF65-F5344CB8AC3E}">
        <p14:creationId xmlns:p14="http://schemas.microsoft.com/office/powerpoint/2010/main" val="133082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0C9642A-113A-4117-94CE-0FD181A03C7B}" type="datetimeFigureOut">
              <a:rPr lang="zh-CN" altLang="en-US" smtClean="0"/>
              <a:t>2022/10/11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74F6C2-18F3-4BF1-B2B2-57BB43800400}" type="slidenum">
              <a:rPr lang="zh-CN" altLang="en-US" smtClean="0"/>
              <a:t>‹#›</a:t>
            </a:fld>
            <a:endParaRPr lang="zh-CN" altLang="en-US"/>
          </a:p>
        </p:txBody>
      </p:sp>
    </p:spTree>
    <p:extLst>
      <p:ext uri="{BB962C8B-B14F-4D97-AF65-F5344CB8AC3E}">
        <p14:creationId xmlns:p14="http://schemas.microsoft.com/office/powerpoint/2010/main" val="2975648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0C9642A-113A-4117-94CE-0FD181A03C7B}" type="datetimeFigureOut">
              <a:rPr lang="zh-CN" altLang="en-US" smtClean="0"/>
              <a:t>2022/10/11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E74F6C2-18F3-4BF1-B2B2-57BB43800400}" type="slidenum">
              <a:rPr lang="zh-CN" altLang="en-US" smtClean="0"/>
              <a:t>‹#›</a:t>
            </a:fld>
            <a:endParaRPr lang="zh-CN" altLang="en-US"/>
          </a:p>
        </p:txBody>
      </p:sp>
    </p:spTree>
    <p:extLst>
      <p:ext uri="{BB962C8B-B14F-4D97-AF65-F5344CB8AC3E}">
        <p14:creationId xmlns:p14="http://schemas.microsoft.com/office/powerpoint/2010/main" val="31420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0C9642A-113A-4117-94CE-0FD181A03C7B}" type="datetimeFigureOut">
              <a:rPr lang="zh-CN" altLang="en-US" smtClean="0"/>
              <a:t>2022/10/11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74F6C2-18F3-4BF1-B2B2-57BB43800400}" type="slidenum">
              <a:rPr lang="zh-CN" altLang="en-US" smtClean="0"/>
              <a:t>‹#›</a:t>
            </a:fld>
            <a:endParaRPr lang="zh-CN" altLang="en-US"/>
          </a:p>
        </p:txBody>
      </p:sp>
    </p:spTree>
    <p:extLst>
      <p:ext uri="{BB962C8B-B14F-4D97-AF65-F5344CB8AC3E}">
        <p14:creationId xmlns:p14="http://schemas.microsoft.com/office/powerpoint/2010/main" val="2519772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C9642A-113A-4117-94CE-0FD181A03C7B}" type="datetimeFigureOut">
              <a:rPr lang="zh-CN" altLang="en-US" smtClean="0"/>
              <a:t>2022/10/11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E74F6C2-18F3-4BF1-B2B2-57BB43800400}" type="slidenum">
              <a:rPr lang="zh-CN" altLang="en-US" smtClean="0"/>
              <a:t>‹#›</a:t>
            </a:fld>
            <a:endParaRPr lang="zh-CN" altLang="en-US"/>
          </a:p>
        </p:txBody>
      </p:sp>
    </p:spTree>
    <p:extLst>
      <p:ext uri="{BB962C8B-B14F-4D97-AF65-F5344CB8AC3E}">
        <p14:creationId xmlns:p14="http://schemas.microsoft.com/office/powerpoint/2010/main" val="284337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0C9642A-113A-4117-94CE-0FD181A03C7B}" type="datetimeFigureOut">
              <a:rPr lang="zh-CN" altLang="en-US" smtClean="0"/>
              <a:t>2022/10/11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74F6C2-18F3-4BF1-B2B2-57BB43800400}" type="slidenum">
              <a:rPr lang="zh-CN" altLang="en-US" smtClean="0"/>
              <a:t>‹#›</a:t>
            </a:fld>
            <a:endParaRPr lang="zh-CN" altLang="en-US"/>
          </a:p>
        </p:txBody>
      </p:sp>
    </p:spTree>
    <p:extLst>
      <p:ext uri="{BB962C8B-B14F-4D97-AF65-F5344CB8AC3E}">
        <p14:creationId xmlns:p14="http://schemas.microsoft.com/office/powerpoint/2010/main" val="1769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0C9642A-113A-4117-94CE-0FD181A03C7B}" type="datetimeFigureOut">
              <a:rPr lang="zh-CN" altLang="en-US" smtClean="0"/>
              <a:t>2022/10/11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74F6C2-18F3-4BF1-B2B2-57BB43800400}" type="slidenum">
              <a:rPr lang="zh-CN" altLang="en-US" smtClean="0"/>
              <a:t>‹#›</a:t>
            </a:fld>
            <a:endParaRPr lang="zh-CN" altLang="en-US"/>
          </a:p>
        </p:txBody>
      </p:sp>
    </p:spTree>
    <p:extLst>
      <p:ext uri="{BB962C8B-B14F-4D97-AF65-F5344CB8AC3E}">
        <p14:creationId xmlns:p14="http://schemas.microsoft.com/office/powerpoint/2010/main" val="331113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9642A-113A-4117-94CE-0FD181A03C7B}" type="datetimeFigureOut">
              <a:rPr lang="zh-CN" altLang="en-US" smtClean="0"/>
              <a:t>2022/10/11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4F6C2-18F3-4BF1-B2B2-57BB43800400}" type="slidenum">
              <a:rPr lang="zh-CN" altLang="en-US" smtClean="0"/>
              <a:t>‹#›</a:t>
            </a:fld>
            <a:endParaRPr lang="zh-CN" altLang="en-US"/>
          </a:p>
        </p:txBody>
      </p:sp>
    </p:spTree>
    <p:extLst>
      <p:ext uri="{BB962C8B-B14F-4D97-AF65-F5344CB8AC3E}">
        <p14:creationId xmlns:p14="http://schemas.microsoft.com/office/powerpoint/2010/main" val="1275710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runoob.com/http/http-header-fields.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baike.baidu.com/item/Verizon?fromModule=lemma_inlink" TargetMode="External"/><Relationship Id="rId2" Type="http://schemas.openxmlformats.org/officeDocument/2006/relationships/hyperlink" Target="https://baike.baidu.com/item/%E7%BE%8E%E5%9B%BD%E5%9C%A8%E7%BA%BF/4994270?fromModule=lemma_inli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aike.baidu.com/item/TCP%2FIP/214077?fromModule=lemma_inlin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aidu.com/s?wd=golan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第</a:t>
            </a:r>
            <a:r>
              <a:rPr lang="en-US" altLang="zh-CN" dirty="0"/>
              <a:t>2</a:t>
            </a:r>
            <a:r>
              <a:rPr lang="zh-CN" altLang="en-US" dirty="0"/>
              <a:t>篇 </a:t>
            </a:r>
            <a:r>
              <a:rPr lang="en-US" altLang="zh-CN" dirty="0"/>
              <a:t>Go Web</a:t>
            </a:r>
            <a:r>
              <a:rPr lang="zh-CN" altLang="en-US" dirty="0"/>
              <a:t>基础入门</a:t>
            </a:r>
          </a:p>
        </p:txBody>
      </p:sp>
      <p:sp>
        <p:nvSpPr>
          <p:cNvPr id="3" name="副标题 2"/>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1894345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225286" y="251792"/>
            <a:ext cx="11754767" cy="6361043"/>
          </a:xfrm>
          <a:prstGeom prst="rect">
            <a:avLst/>
          </a:prstGeom>
        </p:spPr>
      </p:pic>
    </p:spTree>
    <p:extLst>
      <p:ext uri="{BB962C8B-B14F-4D97-AF65-F5344CB8AC3E}">
        <p14:creationId xmlns:p14="http://schemas.microsoft.com/office/powerpoint/2010/main" val="3354658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3637294454"/>
              </p:ext>
            </p:extLst>
          </p:nvPr>
        </p:nvGraphicFramePr>
        <p:xfrm>
          <a:off x="586410" y="1110008"/>
          <a:ext cx="10942982" cy="4663440"/>
        </p:xfrm>
        <a:graphic>
          <a:graphicData uri="http://schemas.openxmlformats.org/drawingml/2006/table">
            <a:tbl>
              <a:tblPr firstRow="1" bandRow="1">
                <a:tableStyleId>{5C22544A-7EE6-4342-B048-85BDC9FD1C3A}</a:tableStyleId>
              </a:tblPr>
              <a:tblGrid>
                <a:gridCol w="1803144">
                  <a:extLst>
                    <a:ext uri="{9D8B030D-6E8A-4147-A177-3AD203B41FA5}">
                      <a16:colId xmlns:a16="http://schemas.microsoft.com/office/drawing/2014/main" val="2888632980"/>
                    </a:ext>
                  </a:extLst>
                </a:gridCol>
                <a:gridCol w="9139838">
                  <a:extLst>
                    <a:ext uri="{9D8B030D-6E8A-4147-A177-3AD203B41FA5}">
                      <a16:colId xmlns:a16="http://schemas.microsoft.com/office/drawing/2014/main" val="1718413230"/>
                    </a:ext>
                  </a:extLst>
                </a:gridCol>
              </a:tblGrid>
              <a:tr h="370840">
                <a:tc>
                  <a:txBody>
                    <a:bodyPr/>
                    <a:lstStyle/>
                    <a:p>
                      <a:r>
                        <a:rPr lang="zh-CN" altLang="en-US" sz="2800" dirty="0">
                          <a:solidFill>
                            <a:schemeClr val="tx1"/>
                          </a:solidFill>
                        </a:rPr>
                        <a:t>请求方法</a:t>
                      </a:r>
                    </a:p>
                  </a:txBody>
                  <a:tcPr/>
                </a:tc>
                <a:tc>
                  <a:txBody>
                    <a:bodyPr/>
                    <a:lstStyle/>
                    <a:p>
                      <a:r>
                        <a:rPr lang="zh-CN" altLang="en-US" sz="2800" dirty="0">
                          <a:solidFill>
                            <a:schemeClr val="tx1"/>
                          </a:solidFill>
                        </a:rPr>
                        <a:t>方法描述</a:t>
                      </a:r>
                    </a:p>
                  </a:txBody>
                  <a:tcPr/>
                </a:tc>
                <a:extLst>
                  <a:ext uri="{0D108BD9-81ED-4DB2-BD59-A6C34878D82A}">
                    <a16:rowId xmlns:a16="http://schemas.microsoft.com/office/drawing/2014/main" val="1754020038"/>
                  </a:ext>
                </a:extLst>
              </a:tr>
              <a:tr h="370840">
                <a:tc>
                  <a:txBody>
                    <a:bodyPr/>
                    <a:lstStyle/>
                    <a:p>
                      <a:r>
                        <a:rPr lang="en-US" altLang="zh-CN" sz="2800" dirty="0">
                          <a:solidFill>
                            <a:schemeClr val="tx1"/>
                          </a:solidFill>
                        </a:rPr>
                        <a:t>GET</a:t>
                      </a:r>
                      <a:endParaRPr lang="zh-CN" altLang="en-US" sz="2800" dirty="0">
                        <a:solidFill>
                          <a:schemeClr val="tx1"/>
                        </a:solidFill>
                      </a:endParaRPr>
                    </a:p>
                  </a:txBody>
                  <a:tcPr/>
                </a:tc>
                <a:tc>
                  <a:txBody>
                    <a:bodyPr/>
                    <a:lstStyle/>
                    <a:p>
                      <a:r>
                        <a:rPr lang="zh-CN" altLang="en-US" sz="2800" dirty="0">
                          <a:solidFill>
                            <a:schemeClr val="tx1"/>
                          </a:solidFill>
                        </a:rPr>
                        <a:t>请求页面并返回页面内容</a:t>
                      </a:r>
                    </a:p>
                  </a:txBody>
                  <a:tcPr/>
                </a:tc>
                <a:extLst>
                  <a:ext uri="{0D108BD9-81ED-4DB2-BD59-A6C34878D82A}">
                    <a16:rowId xmlns:a16="http://schemas.microsoft.com/office/drawing/2014/main" val="1274294548"/>
                  </a:ext>
                </a:extLst>
              </a:tr>
              <a:tr h="370840">
                <a:tc>
                  <a:txBody>
                    <a:bodyPr/>
                    <a:lstStyle/>
                    <a:p>
                      <a:r>
                        <a:rPr lang="en-US" altLang="zh-CN" sz="2800">
                          <a:solidFill>
                            <a:schemeClr val="tx1"/>
                          </a:solidFill>
                        </a:rPr>
                        <a:t>HEAD</a:t>
                      </a:r>
                      <a:endParaRPr lang="zh-CN" altLang="en-US" sz="2800">
                        <a:solidFill>
                          <a:schemeClr val="tx1"/>
                        </a:solidFill>
                      </a:endParaRPr>
                    </a:p>
                  </a:txBody>
                  <a:tcPr/>
                </a:tc>
                <a:tc>
                  <a:txBody>
                    <a:bodyPr/>
                    <a:lstStyle/>
                    <a:p>
                      <a:r>
                        <a:rPr lang="zh-CN" altLang="en-US" sz="2800" dirty="0">
                          <a:solidFill>
                            <a:schemeClr val="tx1"/>
                          </a:solidFill>
                        </a:rPr>
                        <a:t>只获取请求的页面的报头</a:t>
                      </a:r>
                    </a:p>
                  </a:txBody>
                  <a:tcPr/>
                </a:tc>
                <a:extLst>
                  <a:ext uri="{0D108BD9-81ED-4DB2-BD59-A6C34878D82A}">
                    <a16:rowId xmlns:a16="http://schemas.microsoft.com/office/drawing/2014/main" val="3060628970"/>
                  </a:ext>
                </a:extLst>
              </a:tr>
              <a:tr h="370840">
                <a:tc>
                  <a:txBody>
                    <a:bodyPr/>
                    <a:lstStyle/>
                    <a:p>
                      <a:r>
                        <a:rPr lang="en-US" altLang="zh-CN" sz="2800" dirty="0">
                          <a:solidFill>
                            <a:schemeClr val="tx1"/>
                          </a:solidFill>
                        </a:rPr>
                        <a:t>POST</a:t>
                      </a:r>
                      <a:endParaRPr lang="zh-CN" altLang="en-US" sz="2800" dirty="0">
                        <a:solidFill>
                          <a:schemeClr val="tx1"/>
                        </a:solidFill>
                      </a:endParaRPr>
                    </a:p>
                  </a:txBody>
                  <a:tcPr/>
                </a:tc>
                <a:tc>
                  <a:txBody>
                    <a:bodyPr/>
                    <a:lstStyle/>
                    <a:p>
                      <a:r>
                        <a:rPr lang="zh-CN" altLang="en-US" sz="2800" dirty="0">
                          <a:solidFill>
                            <a:schemeClr val="tx1"/>
                          </a:solidFill>
                        </a:rPr>
                        <a:t>提交表单、上传文件，数据包含在请求体中</a:t>
                      </a:r>
                    </a:p>
                  </a:txBody>
                  <a:tcPr/>
                </a:tc>
                <a:extLst>
                  <a:ext uri="{0D108BD9-81ED-4DB2-BD59-A6C34878D82A}">
                    <a16:rowId xmlns:a16="http://schemas.microsoft.com/office/drawing/2014/main" val="2033478689"/>
                  </a:ext>
                </a:extLst>
              </a:tr>
              <a:tr h="370840">
                <a:tc>
                  <a:txBody>
                    <a:bodyPr/>
                    <a:lstStyle/>
                    <a:p>
                      <a:r>
                        <a:rPr lang="en-US" altLang="zh-CN" sz="2800" dirty="0">
                          <a:solidFill>
                            <a:schemeClr val="tx1"/>
                          </a:solidFill>
                        </a:rPr>
                        <a:t>PUT</a:t>
                      </a:r>
                      <a:endParaRPr lang="zh-CN" altLang="en-US" sz="2800" dirty="0">
                        <a:solidFill>
                          <a:schemeClr val="tx1"/>
                        </a:solidFill>
                      </a:endParaRPr>
                    </a:p>
                  </a:txBody>
                  <a:tcPr/>
                </a:tc>
                <a:tc>
                  <a:txBody>
                    <a:bodyPr/>
                    <a:lstStyle/>
                    <a:p>
                      <a:r>
                        <a:rPr lang="zh-CN" altLang="en-US" sz="2800" dirty="0">
                          <a:solidFill>
                            <a:schemeClr val="tx1"/>
                          </a:solidFill>
                        </a:rPr>
                        <a:t>从客户端向服务器端传送的数据将取代指定文档中的内容</a:t>
                      </a:r>
                    </a:p>
                  </a:txBody>
                  <a:tcPr/>
                </a:tc>
                <a:extLst>
                  <a:ext uri="{0D108BD9-81ED-4DB2-BD59-A6C34878D82A}">
                    <a16:rowId xmlns:a16="http://schemas.microsoft.com/office/drawing/2014/main" val="2344821656"/>
                  </a:ext>
                </a:extLst>
              </a:tr>
              <a:tr h="370840">
                <a:tc>
                  <a:txBody>
                    <a:bodyPr/>
                    <a:lstStyle/>
                    <a:p>
                      <a:r>
                        <a:rPr lang="en-US" altLang="zh-CN" sz="2800" dirty="0">
                          <a:solidFill>
                            <a:schemeClr val="tx1"/>
                          </a:solidFill>
                        </a:rPr>
                        <a:t>DELETE</a:t>
                      </a:r>
                      <a:endParaRPr lang="zh-CN" altLang="en-US" sz="2800" dirty="0">
                        <a:solidFill>
                          <a:schemeClr val="tx1"/>
                        </a:solidFill>
                      </a:endParaRPr>
                    </a:p>
                  </a:txBody>
                  <a:tcPr/>
                </a:tc>
                <a:tc>
                  <a:txBody>
                    <a:bodyPr/>
                    <a:lstStyle/>
                    <a:p>
                      <a:r>
                        <a:rPr lang="zh-CN" altLang="en-US" sz="2800" dirty="0">
                          <a:solidFill>
                            <a:schemeClr val="tx1"/>
                          </a:solidFill>
                        </a:rPr>
                        <a:t>请求服务器删除指定的资源</a:t>
                      </a:r>
                    </a:p>
                  </a:txBody>
                  <a:tcPr/>
                </a:tc>
                <a:extLst>
                  <a:ext uri="{0D108BD9-81ED-4DB2-BD59-A6C34878D82A}">
                    <a16:rowId xmlns:a16="http://schemas.microsoft.com/office/drawing/2014/main" val="593251592"/>
                  </a:ext>
                </a:extLst>
              </a:tr>
              <a:tr h="370840">
                <a:tc>
                  <a:txBody>
                    <a:bodyPr/>
                    <a:lstStyle/>
                    <a:p>
                      <a:r>
                        <a:rPr lang="en-US" altLang="zh-CN" sz="2800" dirty="0">
                          <a:solidFill>
                            <a:schemeClr val="tx1"/>
                          </a:solidFill>
                        </a:rPr>
                        <a:t>OPTIONS</a:t>
                      </a:r>
                      <a:endParaRPr lang="zh-CN" altLang="en-US" sz="2800" dirty="0">
                        <a:solidFill>
                          <a:schemeClr val="tx1"/>
                        </a:solidFill>
                      </a:endParaRPr>
                    </a:p>
                  </a:txBody>
                  <a:tcPr/>
                </a:tc>
                <a:tc>
                  <a:txBody>
                    <a:bodyPr/>
                    <a:lstStyle/>
                    <a:p>
                      <a:r>
                        <a:rPr lang="zh-CN" altLang="en-US" sz="2800" dirty="0">
                          <a:solidFill>
                            <a:schemeClr val="tx1"/>
                          </a:solidFill>
                        </a:rPr>
                        <a:t>允许客户端查看服务器的性能</a:t>
                      </a:r>
                    </a:p>
                  </a:txBody>
                  <a:tcPr/>
                </a:tc>
                <a:extLst>
                  <a:ext uri="{0D108BD9-81ED-4DB2-BD59-A6C34878D82A}">
                    <a16:rowId xmlns:a16="http://schemas.microsoft.com/office/drawing/2014/main" val="937899337"/>
                  </a:ext>
                </a:extLst>
              </a:tr>
              <a:tr h="370840">
                <a:tc>
                  <a:txBody>
                    <a:bodyPr/>
                    <a:lstStyle/>
                    <a:p>
                      <a:r>
                        <a:rPr lang="en-US" altLang="zh-CN" sz="2800" dirty="0">
                          <a:solidFill>
                            <a:schemeClr val="tx1"/>
                          </a:solidFill>
                        </a:rPr>
                        <a:t>CONNECT</a:t>
                      </a:r>
                      <a:endParaRPr lang="zh-CN" altLang="en-US" sz="2800" dirty="0">
                        <a:solidFill>
                          <a:schemeClr val="tx1"/>
                        </a:solidFill>
                      </a:endParaRPr>
                    </a:p>
                  </a:txBody>
                  <a:tcPr/>
                </a:tc>
                <a:tc>
                  <a:txBody>
                    <a:bodyPr/>
                    <a:lstStyle/>
                    <a:p>
                      <a:r>
                        <a:rPr lang="zh-CN" altLang="en-US" sz="2800" dirty="0">
                          <a:solidFill>
                            <a:schemeClr val="tx1"/>
                          </a:solidFill>
                        </a:rPr>
                        <a:t>把服务器当做跳板，让服务器代替客户端访问其他网页</a:t>
                      </a:r>
                    </a:p>
                  </a:txBody>
                  <a:tcPr/>
                </a:tc>
                <a:extLst>
                  <a:ext uri="{0D108BD9-81ED-4DB2-BD59-A6C34878D82A}">
                    <a16:rowId xmlns:a16="http://schemas.microsoft.com/office/drawing/2014/main" val="2047270305"/>
                  </a:ext>
                </a:extLst>
              </a:tr>
              <a:tr h="370840">
                <a:tc>
                  <a:txBody>
                    <a:bodyPr/>
                    <a:lstStyle/>
                    <a:p>
                      <a:r>
                        <a:rPr lang="en-US" altLang="zh-CN" sz="2800" dirty="0">
                          <a:solidFill>
                            <a:schemeClr val="tx1"/>
                          </a:solidFill>
                        </a:rPr>
                        <a:t>TRACE</a:t>
                      </a:r>
                      <a:endParaRPr lang="zh-CN" altLang="en-US" sz="2800" dirty="0">
                        <a:solidFill>
                          <a:schemeClr val="tx1"/>
                        </a:solidFill>
                      </a:endParaRPr>
                    </a:p>
                  </a:txBody>
                  <a:tcPr/>
                </a:tc>
                <a:tc>
                  <a:txBody>
                    <a:bodyPr/>
                    <a:lstStyle/>
                    <a:p>
                      <a:r>
                        <a:rPr lang="zh-CN" altLang="en-US" sz="2800" dirty="0">
                          <a:solidFill>
                            <a:schemeClr val="tx1"/>
                          </a:solidFill>
                        </a:rPr>
                        <a:t>回显服务器收到的请求，主要用于测试或诊断</a:t>
                      </a:r>
                    </a:p>
                  </a:txBody>
                  <a:tcPr/>
                </a:tc>
                <a:extLst>
                  <a:ext uri="{0D108BD9-81ED-4DB2-BD59-A6C34878D82A}">
                    <a16:rowId xmlns:a16="http://schemas.microsoft.com/office/drawing/2014/main" val="3850544552"/>
                  </a:ext>
                </a:extLst>
              </a:tr>
            </a:tbl>
          </a:graphicData>
        </a:graphic>
      </p:graphicFrame>
    </p:spTree>
    <p:extLst>
      <p:ext uri="{BB962C8B-B14F-4D97-AF65-F5344CB8AC3E}">
        <p14:creationId xmlns:p14="http://schemas.microsoft.com/office/powerpoint/2010/main" val="3029666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844" y="2034898"/>
            <a:ext cx="950843" cy="3650284"/>
          </a:xfrm>
        </p:spPr>
        <p:txBody>
          <a:bodyPr vert="eaVert"/>
          <a:lstStyle/>
          <a:p>
            <a:r>
              <a:rPr lang="zh-CN" altLang="en-US" dirty="0"/>
              <a:t>请求头</a:t>
            </a:r>
          </a:p>
        </p:txBody>
      </p:sp>
      <p:pic>
        <p:nvPicPr>
          <p:cNvPr id="6" name="内容占位符 5"/>
          <p:cNvPicPr>
            <a:picLocks noGrp="1" noChangeAspect="1"/>
          </p:cNvPicPr>
          <p:nvPr>
            <p:ph idx="1"/>
          </p:nvPr>
        </p:nvPicPr>
        <p:blipFill>
          <a:blip r:embed="rId2"/>
          <a:stretch>
            <a:fillRect/>
          </a:stretch>
        </p:blipFill>
        <p:spPr>
          <a:xfrm>
            <a:off x="1270614" y="153090"/>
            <a:ext cx="10914997" cy="6565762"/>
          </a:xfrm>
          <a:prstGeom prst="rect">
            <a:avLst/>
          </a:prstGeom>
        </p:spPr>
      </p:pic>
      <p:sp>
        <p:nvSpPr>
          <p:cNvPr id="7" name="文本框 6"/>
          <p:cNvSpPr txBox="1"/>
          <p:nvPr/>
        </p:nvSpPr>
        <p:spPr>
          <a:xfrm>
            <a:off x="6800294" y="5085017"/>
            <a:ext cx="5219699" cy="1200329"/>
          </a:xfrm>
          <a:prstGeom prst="rect">
            <a:avLst/>
          </a:prstGeom>
          <a:noFill/>
        </p:spPr>
        <p:txBody>
          <a:bodyPr wrap="none" rtlCol="0">
            <a:spAutoFit/>
          </a:bodyPr>
          <a:lstStyle/>
          <a:p>
            <a:r>
              <a:rPr lang="en-US" altLang="zh-CN" dirty="0"/>
              <a:t>host</a:t>
            </a:r>
            <a:r>
              <a:rPr lang="zh-CN" altLang="en-US" dirty="0"/>
              <a:t>：</a:t>
            </a:r>
            <a:r>
              <a:rPr lang="en-US" altLang="zh-CN" dirty="0"/>
              <a:t> </a:t>
            </a:r>
            <a:r>
              <a:rPr lang="zh-CN" altLang="en-US" dirty="0"/>
              <a:t>发出请求的主机地址</a:t>
            </a:r>
            <a:endParaRPr lang="en-US" altLang="zh-CN" dirty="0"/>
          </a:p>
          <a:p>
            <a:r>
              <a:rPr lang="en-US" altLang="zh-CN" dirty="0"/>
              <a:t>user-agent</a:t>
            </a:r>
            <a:r>
              <a:rPr lang="zh-CN" altLang="en-US" dirty="0"/>
              <a:t>：用户主机发送请求的浏览器类型</a:t>
            </a:r>
            <a:endParaRPr lang="en-US" altLang="zh-CN" dirty="0"/>
          </a:p>
          <a:p>
            <a:r>
              <a:rPr lang="en-US" altLang="zh-CN" dirty="0"/>
              <a:t>accept</a:t>
            </a:r>
            <a:r>
              <a:rPr lang="zh-CN" altLang="en-US" dirty="0"/>
              <a:t>：用户主机能够接受的返回信息内容的类型</a:t>
            </a:r>
            <a:endParaRPr lang="en-US" altLang="zh-CN" dirty="0"/>
          </a:p>
          <a:p>
            <a:r>
              <a:rPr lang="en-US" altLang="zh-CN" dirty="0"/>
              <a:t>connect</a:t>
            </a:r>
            <a:r>
              <a:rPr lang="zh-CN" altLang="en-US" dirty="0"/>
              <a:t>：是否需要持久连接</a:t>
            </a:r>
          </a:p>
        </p:txBody>
      </p:sp>
    </p:spTree>
    <p:extLst>
      <p:ext uri="{BB962C8B-B14F-4D97-AF65-F5344CB8AC3E}">
        <p14:creationId xmlns:p14="http://schemas.microsoft.com/office/powerpoint/2010/main" val="3215298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请求体</a:t>
            </a:r>
          </a:p>
        </p:txBody>
      </p:sp>
      <p:sp>
        <p:nvSpPr>
          <p:cNvPr id="3" name="内容占位符 2"/>
          <p:cNvSpPr>
            <a:spLocks noGrp="1"/>
          </p:cNvSpPr>
          <p:nvPr>
            <p:ph idx="1"/>
          </p:nvPr>
        </p:nvSpPr>
        <p:spPr/>
        <p:txBody>
          <a:bodyPr/>
          <a:lstStyle/>
          <a:p>
            <a:r>
              <a:rPr lang="zh-CN" altLang="en-US" dirty="0"/>
              <a:t>以</a:t>
            </a:r>
            <a:r>
              <a:rPr lang="en-US" altLang="zh-CN" dirty="0"/>
              <a:t>POST</a:t>
            </a:r>
            <a:r>
              <a:rPr lang="zh-CN" altLang="en-US" dirty="0"/>
              <a:t>方法请求页面时，将需要传递给服务器的参数放到请求体中传送给服务器。比如在表单中的各项内容，会以键值对的形式编码成一个格式化串，放入请求体中传递给服务器。</a:t>
            </a:r>
            <a:endParaRPr lang="en-US" altLang="zh-CN" dirty="0"/>
          </a:p>
        </p:txBody>
      </p:sp>
    </p:spTree>
    <p:extLst>
      <p:ext uri="{BB962C8B-B14F-4D97-AF65-F5344CB8AC3E}">
        <p14:creationId xmlns:p14="http://schemas.microsoft.com/office/powerpoint/2010/main" val="1705062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41192"/>
            <a:ext cx="2576804" cy="875846"/>
          </a:xfrm>
        </p:spPr>
        <p:txBody>
          <a:bodyPr/>
          <a:lstStyle/>
          <a:p>
            <a:r>
              <a:rPr lang="en-US" altLang="zh-CN" dirty="0"/>
              <a:t>HTTP</a:t>
            </a:r>
            <a:r>
              <a:rPr lang="zh-CN" altLang="en-US" dirty="0"/>
              <a:t>响应</a:t>
            </a:r>
          </a:p>
        </p:txBody>
      </p:sp>
      <p:sp>
        <p:nvSpPr>
          <p:cNvPr id="3" name="内容占位符 2"/>
          <p:cNvSpPr>
            <a:spLocks noGrp="1"/>
          </p:cNvSpPr>
          <p:nvPr>
            <p:ph idx="1"/>
          </p:nvPr>
        </p:nvSpPr>
        <p:spPr>
          <a:xfrm>
            <a:off x="838201" y="1017038"/>
            <a:ext cx="5973146" cy="2950844"/>
          </a:xfrm>
        </p:spPr>
        <p:txBody>
          <a:bodyPr>
            <a:normAutofit fontScale="70000" lnSpcReduction="20000"/>
          </a:bodyPr>
          <a:lstStyle/>
          <a:p>
            <a:r>
              <a:rPr lang="en-US" altLang="zh-CN" dirty="0"/>
              <a:t>http</a:t>
            </a:r>
            <a:r>
              <a:rPr lang="zh-CN" altLang="en-US" dirty="0"/>
              <a:t>响应体由三部分组成：</a:t>
            </a:r>
            <a:br>
              <a:rPr lang="zh-CN" altLang="en-US" dirty="0"/>
            </a:br>
            <a:r>
              <a:rPr lang="zh-CN" altLang="en-US" dirty="0"/>
              <a:t>状态行，响应头，响应正文。</a:t>
            </a:r>
            <a:endParaRPr lang="en-US" altLang="zh-CN" dirty="0"/>
          </a:p>
          <a:p>
            <a:endParaRPr lang="en-US" altLang="zh-CN" dirty="0"/>
          </a:p>
          <a:p>
            <a:r>
              <a:rPr lang="zh-CN" altLang="en-US" dirty="0"/>
              <a:t>状态行：</a:t>
            </a:r>
            <a:br>
              <a:rPr lang="zh-CN" altLang="en-US" dirty="0"/>
            </a:br>
            <a:r>
              <a:rPr lang="en-US" altLang="zh-CN" dirty="0"/>
              <a:t>HTTP-Version   Status-Code    Reason-Phrase</a:t>
            </a:r>
            <a:br>
              <a:rPr lang="zh-CN" altLang="en-US" dirty="0"/>
            </a:br>
            <a:r>
              <a:rPr lang="zh-CN" altLang="en-US" dirty="0"/>
              <a:t>比如：</a:t>
            </a:r>
            <a:r>
              <a:rPr lang="en-US" altLang="zh-CN" dirty="0"/>
              <a:t>HTTP/1.1   200   ok</a:t>
            </a:r>
            <a:br>
              <a:rPr lang="zh-CN" altLang="en-US" dirty="0"/>
            </a:br>
            <a:r>
              <a:rPr lang="zh-CN" altLang="en-US" dirty="0"/>
              <a:t>分别表示</a:t>
            </a:r>
            <a:r>
              <a:rPr lang="en-US" altLang="zh-CN" dirty="0">
                <a:solidFill>
                  <a:srgbClr val="FF0000"/>
                </a:solidFill>
              </a:rPr>
              <a:t>http</a:t>
            </a:r>
            <a:r>
              <a:rPr lang="zh-CN" altLang="en-US" dirty="0">
                <a:solidFill>
                  <a:srgbClr val="FF0000"/>
                </a:solidFill>
              </a:rPr>
              <a:t>版本 </a:t>
            </a:r>
            <a:r>
              <a:rPr lang="en-US" altLang="zh-CN" dirty="0"/>
              <a:t>+ </a:t>
            </a:r>
            <a:r>
              <a:rPr lang="zh-CN" altLang="en-US" dirty="0">
                <a:solidFill>
                  <a:srgbClr val="FF0000"/>
                </a:solidFill>
              </a:rPr>
              <a:t>状态码 </a:t>
            </a:r>
            <a:r>
              <a:rPr lang="en-US" altLang="zh-CN" dirty="0"/>
              <a:t>+ </a:t>
            </a:r>
            <a:r>
              <a:rPr lang="zh-CN" altLang="en-US" dirty="0">
                <a:solidFill>
                  <a:srgbClr val="FF0000"/>
                </a:solidFill>
              </a:rPr>
              <a:t>状态代码的文本描述</a:t>
            </a:r>
            <a:endParaRPr lang="en-US" altLang="zh-CN" dirty="0">
              <a:solidFill>
                <a:srgbClr val="FF0000"/>
              </a:solidFill>
            </a:endParaRPr>
          </a:p>
          <a:p>
            <a:endParaRPr lang="en-US" altLang="zh-CN" dirty="0">
              <a:solidFill>
                <a:srgbClr val="FF0000"/>
              </a:solidFill>
            </a:endParaRPr>
          </a:p>
          <a:p>
            <a:r>
              <a:rPr lang="zh-CN" altLang="en-US" dirty="0"/>
              <a:t>状态码：</a:t>
            </a:r>
            <a:endParaRPr lang="en-US" altLang="zh-CN" dirty="0"/>
          </a:p>
        </p:txBody>
      </p:sp>
      <p:sp>
        <p:nvSpPr>
          <p:cNvPr id="4" name="矩形 3"/>
          <p:cNvSpPr/>
          <p:nvPr/>
        </p:nvSpPr>
        <p:spPr>
          <a:xfrm>
            <a:off x="1257670" y="3829293"/>
            <a:ext cx="4719962" cy="2308324"/>
          </a:xfrm>
          <a:prstGeom prst="rect">
            <a:avLst/>
          </a:prstGeom>
        </p:spPr>
        <p:txBody>
          <a:bodyPr wrap="square">
            <a:spAutoFit/>
          </a:bodyPr>
          <a:lstStyle/>
          <a:p>
            <a:r>
              <a:rPr lang="en-US" altLang="zh-CN" dirty="0"/>
              <a:t>100-199 </a:t>
            </a:r>
            <a:r>
              <a:rPr lang="zh-CN" altLang="en-US" dirty="0"/>
              <a:t>用于指定客户端应响应的某些动作。</a:t>
            </a:r>
          </a:p>
          <a:p>
            <a:r>
              <a:rPr lang="en-US" altLang="zh-CN" dirty="0"/>
              <a:t>200-299 </a:t>
            </a:r>
            <a:r>
              <a:rPr lang="zh-CN" altLang="en-US" dirty="0"/>
              <a:t>用于表示请求成功。</a:t>
            </a:r>
          </a:p>
          <a:p>
            <a:r>
              <a:rPr lang="en-US" altLang="zh-CN" dirty="0"/>
              <a:t>300-399 </a:t>
            </a:r>
            <a:r>
              <a:rPr lang="zh-CN" altLang="en-US" dirty="0"/>
              <a:t>用于表示请求的文件已经移动到新的位置，在定位头信息中已由服务器指定新的地址信息并将请求转发重定向到新的地址去。</a:t>
            </a:r>
          </a:p>
          <a:p>
            <a:r>
              <a:rPr lang="en-US" altLang="zh-CN" dirty="0"/>
              <a:t>400-499 </a:t>
            </a:r>
            <a:r>
              <a:rPr lang="zh-CN" altLang="en-US" dirty="0"/>
              <a:t>用于指出客户端的错误。</a:t>
            </a:r>
          </a:p>
          <a:p>
            <a:r>
              <a:rPr lang="en-US" altLang="zh-CN" dirty="0"/>
              <a:t>500-599 </a:t>
            </a:r>
            <a:r>
              <a:rPr lang="zh-CN" altLang="en-US" dirty="0"/>
              <a:t>用于指出服务器端的错误。</a:t>
            </a:r>
          </a:p>
        </p:txBody>
      </p:sp>
      <p:sp>
        <p:nvSpPr>
          <p:cNvPr id="5" name="矩形 4"/>
          <p:cNvSpPr/>
          <p:nvPr/>
        </p:nvSpPr>
        <p:spPr>
          <a:xfrm>
            <a:off x="6397101" y="3829293"/>
            <a:ext cx="5427215" cy="2677656"/>
          </a:xfrm>
          <a:prstGeom prst="rect">
            <a:avLst/>
          </a:prstGeom>
        </p:spPr>
        <p:txBody>
          <a:bodyPr wrap="square">
            <a:spAutoFit/>
          </a:bodyPr>
          <a:lstStyle/>
          <a:p>
            <a:r>
              <a:rPr lang="en-US" altLang="zh-CN" sz="1400" dirty="0"/>
              <a:t>100</a:t>
            </a:r>
            <a:r>
              <a:rPr lang="zh-CN" altLang="en-US" sz="1400" dirty="0"/>
              <a:t>：服务器收到请求的一部分，需要客户机把请求的后面部分发来</a:t>
            </a:r>
            <a:endParaRPr lang="en-US" altLang="zh-CN" sz="1400" dirty="0"/>
          </a:p>
          <a:p>
            <a:r>
              <a:rPr lang="en-US" altLang="zh-CN" sz="1400" b="1" dirty="0"/>
              <a:t>200</a:t>
            </a:r>
            <a:r>
              <a:rPr lang="zh-CN" altLang="en-US" sz="1400" b="1" dirty="0"/>
              <a:t>：服务器已成功处理请求</a:t>
            </a:r>
            <a:endParaRPr lang="en-US" altLang="zh-CN" sz="1400" b="1" dirty="0"/>
          </a:p>
          <a:p>
            <a:r>
              <a:rPr lang="en-US" altLang="zh-CN" sz="1400" dirty="0"/>
              <a:t>202</a:t>
            </a:r>
            <a:r>
              <a:rPr lang="zh-CN" altLang="en-US" sz="1400" dirty="0"/>
              <a:t>：服务器已接受请求，但尚未处理</a:t>
            </a:r>
            <a:endParaRPr lang="en-US" altLang="zh-CN" sz="1400" dirty="0"/>
          </a:p>
          <a:p>
            <a:r>
              <a:rPr lang="en-US" altLang="zh-CN" sz="1400" dirty="0"/>
              <a:t>300</a:t>
            </a:r>
            <a:r>
              <a:rPr lang="zh-CN" altLang="en-US" sz="1400" dirty="0"/>
              <a:t>：针对请求，服务器可做多种操作</a:t>
            </a:r>
            <a:endParaRPr lang="en-US" altLang="zh-CN" sz="1400" dirty="0"/>
          </a:p>
          <a:p>
            <a:r>
              <a:rPr lang="en-US" altLang="zh-CN" sz="1400" b="1" dirty="0"/>
              <a:t>301</a:t>
            </a:r>
            <a:r>
              <a:rPr lang="zh-CN" altLang="en-US" sz="1400" b="1" dirty="0"/>
              <a:t>：请求的资源永久重定向到新位置</a:t>
            </a:r>
            <a:endParaRPr lang="en-US" altLang="zh-CN" sz="1400" b="1" dirty="0"/>
          </a:p>
          <a:p>
            <a:r>
              <a:rPr lang="en-US" altLang="zh-CN" sz="1400" b="1" dirty="0"/>
              <a:t>400</a:t>
            </a:r>
            <a:r>
              <a:rPr lang="zh-CN" altLang="en-US" sz="1400" b="1" dirty="0"/>
              <a:t>：错误请求，服务器无法解析</a:t>
            </a:r>
            <a:endParaRPr lang="en-US" altLang="zh-CN" sz="1400" b="1" dirty="0"/>
          </a:p>
          <a:p>
            <a:r>
              <a:rPr lang="en-US" altLang="zh-CN" sz="1400" b="1" dirty="0"/>
              <a:t>403</a:t>
            </a:r>
            <a:r>
              <a:rPr lang="zh-CN" altLang="en-US" sz="1400" b="1" dirty="0"/>
              <a:t>：服务器拒绝此请求</a:t>
            </a:r>
            <a:endParaRPr lang="en-US" altLang="zh-CN" sz="1400" b="1" dirty="0"/>
          </a:p>
          <a:p>
            <a:r>
              <a:rPr lang="en-US" altLang="zh-CN" sz="1400" b="1" dirty="0"/>
              <a:t>404</a:t>
            </a:r>
            <a:r>
              <a:rPr lang="zh-CN" altLang="en-US" sz="1400" b="1" dirty="0"/>
              <a:t>：服务器找不到请求的网页</a:t>
            </a:r>
            <a:endParaRPr lang="en-US" altLang="zh-CN" sz="1400" b="1" dirty="0"/>
          </a:p>
          <a:p>
            <a:r>
              <a:rPr lang="en-US" altLang="zh-CN" sz="1400" b="1" dirty="0"/>
              <a:t>408</a:t>
            </a:r>
            <a:r>
              <a:rPr lang="zh-CN" altLang="en-US" sz="1400" b="1" dirty="0"/>
              <a:t>：请求超时</a:t>
            </a:r>
            <a:endParaRPr lang="en-US" altLang="zh-CN" sz="1400" b="1" dirty="0"/>
          </a:p>
          <a:p>
            <a:r>
              <a:rPr lang="en-US" altLang="zh-CN" sz="1400" dirty="0"/>
              <a:t>500</a:t>
            </a:r>
            <a:r>
              <a:rPr lang="zh-CN" altLang="en-US" sz="1400" dirty="0"/>
              <a:t>：服务器内部错误，无法完成请求</a:t>
            </a:r>
            <a:endParaRPr lang="en-US" altLang="zh-CN" sz="1400" dirty="0"/>
          </a:p>
          <a:p>
            <a:r>
              <a:rPr lang="en-US" altLang="zh-CN" sz="1400" dirty="0"/>
              <a:t>503</a:t>
            </a:r>
            <a:r>
              <a:rPr lang="zh-CN" altLang="en-US" sz="1400" dirty="0"/>
              <a:t>：服务器目前无法使用</a:t>
            </a:r>
          </a:p>
        </p:txBody>
      </p:sp>
    </p:spTree>
    <p:extLst>
      <p:ext uri="{BB962C8B-B14F-4D97-AF65-F5344CB8AC3E}">
        <p14:creationId xmlns:p14="http://schemas.microsoft.com/office/powerpoint/2010/main" val="1919397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HTTP</a:t>
            </a:r>
            <a:r>
              <a:rPr lang="zh-CN" altLang="en-US" dirty="0"/>
              <a:t>响应头</a:t>
            </a:r>
          </a:p>
        </p:txBody>
      </p:sp>
      <p:sp>
        <p:nvSpPr>
          <p:cNvPr id="3" name="内容占位符 2"/>
          <p:cNvSpPr>
            <a:spLocks noGrp="1"/>
          </p:cNvSpPr>
          <p:nvPr>
            <p:ph idx="1"/>
          </p:nvPr>
        </p:nvSpPr>
        <p:spPr/>
        <p:txBody>
          <a:bodyPr>
            <a:normAutofit fontScale="77500" lnSpcReduction="20000"/>
          </a:bodyPr>
          <a:lstStyle/>
          <a:p>
            <a:r>
              <a:rPr lang="zh-CN" altLang="en-US" dirty="0"/>
              <a:t>包含若干响应参数：</a:t>
            </a:r>
            <a:endParaRPr lang="en-US" altLang="zh-CN" dirty="0"/>
          </a:p>
          <a:p>
            <a:pPr lvl="1"/>
            <a:r>
              <a:rPr lang="en-US" altLang="zh-CN" dirty="0"/>
              <a:t>Allow </a:t>
            </a:r>
            <a:r>
              <a:rPr lang="zh-CN" altLang="en-US" dirty="0"/>
              <a:t>服务器支持哪些请求方法，如</a:t>
            </a:r>
            <a:r>
              <a:rPr lang="en-US" altLang="zh-CN" dirty="0"/>
              <a:t>get</a:t>
            </a:r>
            <a:r>
              <a:rPr lang="zh-CN" altLang="en-US" dirty="0"/>
              <a:t>、</a:t>
            </a:r>
            <a:r>
              <a:rPr lang="en-US" altLang="zh-CN" dirty="0"/>
              <a:t>post</a:t>
            </a:r>
            <a:r>
              <a:rPr lang="zh-CN" altLang="en-US" dirty="0"/>
              <a:t>、</a:t>
            </a:r>
            <a:r>
              <a:rPr lang="en-US" altLang="zh-CN" dirty="0"/>
              <a:t>put</a:t>
            </a:r>
            <a:r>
              <a:rPr lang="zh-CN" altLang="en-US" dirty="0"/>
              <a:t>等</a:t>
            </a:r>
            <a:endParaRPr lang="en-US" altLang="zh-CN" dirty="0"/>
          </a:p>
          <a:p>
            <a:pPr lvl="1"/>
            <a:r>
              <a:rPr lang="en-US" altLang="zh-CN" dirty="0"/>
              <a:t>Connection </a:t>
            </a:r>
            <a:r>
              <a:rPr lang="zh-CN" altLang="en-US" dirty="0"/>
              <a:t>是否保持连接状态</a:t>
            </a:r>
            <a:endParaRPr lang="en-US" altLang="zh-CN" dirty="0"/>
          </a:p>
          <a:p>
            <a:pPr lvl="1"/>
            <a:r>
              <a:rPr lang="en-US" altLang="zh-CN" dirty="0"/>
              <a:t>Content-Length </a:t>
            </a:r>
            <a:r>
              <a:rPr lang="zh-CN" altLang="en-US" dirty="0"/>
              <a:t>内容长度（响应消息体长度）</a:t>
            </a:r>
            <a:endParaRPr lang="en-US" altLang="zh-CN" dirty="0"/>
          </a:p>
          <a:p>
            <a:pPr lvl="1"/>
            <a:r>
              <a:rPr lang="en-US" altLang="zh-CN" dirty="0"/>
              <a:t>Content-Encoding </a:t>
            </a:r>
            <a:r>
              <a:rPr lang="zh-CN" altLang="en-US" dirty="0"/>
              <a:t>文档编码方式，只有解码后才可以得到用</a:t>
            </a:r>
            <a:r>
              <a:rPr lang="en-US" altLang="zh-CN" dirty="0"/>
              <a:t>Content-Type</a:t>
            </a:r>
            <a:r>
              <a:rPr lang="zh-CN" altLang="en-US" dirty="0"/>
              <a:t>指定的内容类型。</a:t>
            </a:r>
            <a:endParaRPr lang="en-US" altLang="zh-CN" dirty="0"/>
          </a:p>
          <a:p>
            <a:pPr lvl="1"/>
            <a:r>
              <a:rPr lang="en-US" altLang="zh-CN" dirty="0"/>
              <a:t>Content-Type </a:t>
            </a:r>
            <a:r>
              <a:rPr lang="zh-CN" altLang="en-US" dirty="0"/>
              <a:t>表示后面的内容属于哪种</a:t>
            </a:r>
            <a:r>
              <a:rPr lang="en-US" altLang="zh-CN" dirty="0"/>
              <a:t>MIME</a:t>
            </a:r>
            <a:r>
              <a:rPr lang="zh-CN" altLang="en-US" dirty="0"/>
              <a:t>类型</a:t>
            </a:r>
            <a:endParaRPr lang="en-US" altLang="zh-CN" dirty="0"/>
          </a:p>
          <a:p>
            <a:pPr lvl="1"/>
            <a:r>
              <a:rPr lang="en-US" altLang="zh-CN" dirty="0"/>
              <a:t>Date </a:t>
            </a:r>
            <a:r>
              <a:rPr lang="zh-CN" altLang="en-US" dirty="0"/>
              <a:t>当前的</a:t>
            </a:r>
            <a:r>
              <a:rPr lang="en-US" altLang="zh-CN" dirty="0"/>
              <a:t>GMT</a:t>
            </a:r>
            <a:r>
              <a:rPr lang="zh-CN" altLang="en-US" dirty="0"/>
              <a:t>时间</a:t>
            </a:r>
            <a:endParaRPr lang="en-US" altLang="zh-CN" dirty="0"/>
          </a:p>
          <a:p>
            <a:pPr lvl="1"/>
            <a:r>
              <a:rPr lang="en-US" altLang="zh-CN" dirty="0"/>
              <a:t>Expires </a:t>
            </a:r>
            <a:r>
              <a:rPr lang="zh-CN" altLang="en-US" dirty="0"/>
              <a:t>文档过期时限，过期后不再缓存它</a:t>
            </a:r>
            <a:endParaRPr lang="en-US" altLang="zh-CN" dirty="0"/>
          </a:p>
          <a:p>
            <a:pPr lvl="1"/>
            <a:r>
              <a:rPr lang="en-US" altLang="zh-CN" dirty="0"/>
              <a:t>Last-Modified </a:t>
            </a:r>
            <a:r>
              <a:rPr lang="zh-CN" altLang="en-US" dirty="0"/>
              <a:t>文档最后修改时间，可通过</a:t>
            </a:r>
            <a:r>
              <a:rPr lang="en-US" altLang="zh-CN" dirty="0"/>
              <a:t>if-Modified-Since</a:t>
            </a:r>
            <a:r>
              <a:rPr lang="zh-CN" altLang="en-US" dirty="0"/>
              <a:t>设定请求的文档的修改时间应晚于此时间才可访问</a:t>
            </a:r>
            <a:endParaRPr lang="en-US" altLang="zh-CN" dirty="0"/>
          </a:p>
          <a:p>
            <a:pPr lvl="1"/>
            <a:r>
              <a:rPr lang="en-US" altLang="zh-CN" dirty="0"/>
              <a:t>Location </a:t>
            </a:r>
            <a:r>
              <a:rPr lang="zh-CN" altLang="en-US" dirty="0"/>
              <a:t>表示客户应该到哪个位置去提取文档</a:t>
            </a:r>
            <a:endParaRPr lang="en-US" altLang="zh-CN" dirty="0"/>
          </a:p>
          <a:p>
            <a:pPr lvl="1"/>
            <a:r>
              <a:rPr lang="en-US" altLang="zh-CN" dirty="0"/>
              <a:t>Refresh </a:t>
            </a:r>
            <a:r>
              <a:rPr lang="zh-CN" altLang="en-US" dirty="0"/>
              <a:t>表示浏览器应该在多少秒后刷新文档</a:t>
            </a:r>
            <a:endParaRPr lang="en-US" altLang="zh-CN" dirty="0"/>
          </a:p>
          <a:p>
            <a:pPr lvl="1"/>
            <a:r>
              <a:rPr lang="en-US" altLang="zh-CN" dirty="0"/>
              <a:t>Server </a:t>
            </a:r>
            <a:r>
              <a:rPr lang="zh-CN" altLang="en-US" dirty="0"/>
              <a:t>服务器名称</a:t>
            </a:r>
            <a:endParaRPr lang="en-US" altLang="zh-CN" dirty="0"/>
          </a:p>
          <a:p>
            <a:pPr lvl="1"/>
            <a:r>
              <a:rPr lang="en-US" altLang="zh-CN" dirty="0"/>
              <a:t>Set-Cookie </a:t>
            </a:r>
            <a:r>
              <a:rPr lang="zh-CN" altLang="en-US" dirty="0"/>
              <a:t>设置和页面关联的</a:t>
            </a:r>
            <a:r>
              <a:rPr lang="en-US" altLang="zh-CN" dirty="0"/>
              <a:t>Cookie</a:t>
            </a:r>
          </a:p>
          <a:p>
            <a:pPr lvl="1"/>
            <a:r>
              <a:rPr lang="en-US" altLang="zh-CN" dirty="0"/>
              <a:t>WWW-Authenticate </a:t>
            </a:r>
            <a:r>
              <a:rPr lang="zh-CN" altLang="en-US" dirty="0"/>
              <a:t>客户应该在</a:t>
            </a:r>
            <a:r>
              <a:rPr lang="en-US" altLang="zh-CN" dirty="0"/>
              <a:t>Authorization</a:t>
            </a:r>
            <a:r>
              <a:rPr lang="zh-CN" altLang="en-US" dirty="0"/>
              <a:t>头中提供的授权信息。在包含</a:t>
            </a:r>
            <a:r>
              <a:rPr lang="en-US" altLang="zh-CN" dirty="0"/>
              <a:t>401</a:t>
            </a:r>
            <a:r>
              <a:rPr lang="zh-CN" altLang="en-US" dirty="0"/>
              <a:t>状态码应答中此信息是必须提供的。</a:t>
            </a:r>
            <a:endParaRPr lang="en-US" altLang="zh-CN" dirty="0"/>
          </a:p>
        </p:txBody>
      </p:sp>
    </p:spTree>
    <p:extLst>
      <p:ext uri="{BB962C8B-B14F-4D97-AF65-F5344CB8AC3E}">
        <p14:creationId xmlns:p14="http://schemas.microsoft.com/office/powerpoint/2010/main" val="85606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6903128" cy="700195"/>
          </a:xfrm>
        </p:spPr>
        <p:txBody>
          <a:bodyPr/>
          <a:lstStyle/>
          <a:p>
            <a:r>
              <a:rPr lang="en-US" altLang="zh-CN" dirty="0"/>
              <a:t>HTTP</a:t>
            </a:r>
            <a:r>
              <a:rPr lang="zh-CN" altLang="en-US" dirty="0"/>
              <a:t>响应头示例：</a:t>
            </a:r>
          </a:p>
        </p:txBody>
      </p:sp>
      <p:pic>
        <p:nvPicPr>
          <p:cNvPr id="5" name="内容占位符 4"/>
          <p:cNvPicPr>
            <a:picLocks noGrp="1" noChangeAspect="1"/>
          </p:cNvPicPr>
          <p:nvPr>
            <p:ph idx="1"/>
          </p:nvPr>
        </p:nvPicPr>
        <p:blipFill>
          <a:blip r:embed="rId2"/>
          <a:stretch>
            <a:fillRect/>
          </a:stretch>
        </p:blipFill>
        <p:spPr>
          <a:xfrm>
            <a:off x="587493" y="1324946"/>
            <a:ext cx="11232333" cy="5423750"/>
          </a:xfrm>
          <a:prstGeom prst="rect">
            <a:avLst/>
          </a:prstGeom>
        </p:spPr>
      </p:pic>
    </p:spTree>
    <p:extLst>
      <p:ext uri="{BB962C8B-B14F-4D97-AF65-F5344CB8AC3E}">
        <p14:creationId xmlns:p14="http://schemas.microsoft.com/office/powerpoint/2010/main" val="2328750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HTTP</a:t>
            </a:r>
            <a:r>
              <a:rPr lang="zh-CN" altLang="en-US" dirty="0"/>
              <a:t>响应体</a:t>
            </a:r>
          </a:p>
        </p:txBody>
      </p:sp>
      <p:sp>
        <p:nvSpPr>
          <p:cNvPr id="3" name="内容占位符 2"/>
          <p:cNvSpPr>
            <a:spLocks noGrp="1"/>
          </p:cNvSpPr>
          <p:nvPr>
            <p:ph idx="1"/>
          </p:nvPr>
        </p:nvSpPr>
        <p:spPr>
          <a:xfrm>
            <a:off x="838199" y="1825625"/>
            <a:ext cx="10587361" cy="1299315"/>
          </a:xfrm>
        </p:spPr>
        <p:txBody>
          <a:bodyPr/>
          <a:lstStyle/>
          <a:p>
            <a:r>
              <a:rPr lang="zh-CN" altLang="en-US" dirty="0"/>
              <a:t>响应的正文数据都包含在响应体中，比如网页的</a:t>
            </a:r>
            <a:r>
              <a:rPr lang="en-US" altLang="zh-CN" dirty="0"/>
              <a:t>html</a:t>
            </a:r>
            <a:r>
              <a:rPr lang="zh-CN" altLang="en-US" dirty="0"/>
              <a:t>代码、图片二进制数据、视频数据、音频数据等多种类型的媒体数据，即</a:t>
            </a:r>
            <a:r>
              <a:rPr lang="en-US" altLang="zh-CN" dirty="0"/>
              <a:t>MIME</a:t>
            </a:r>
            <a:r>
              <a:rPr lang="zh-CN" altLang="en-US" dirty="0"/>
              <a:t>类型的数据：</a:t>
            </a:r>
          </a:p>
        </p:txBody>
      </p:sp>
      <p:sp>
        <p:nvSpPr>
          <p:cNvPr id="4" name="矩形 3"/>
          <p:cNvSpPr/>
          <p:nvPr/>
        </p:nvSpPr>
        <p:spPr>
          <a:xfrm>
            <a:off x="5477523" y="2932070"/>
            <a:ext cx="6611645" cy="3693319"/>
          </a:xfrm>
          <a:prstGeom prst="rect">
            <a:avLst/>
          </a:prstGeom>
        </p:spPr>
        <p:txBody>
          <a:bodyPr wrap="square">
            <a:spAutoFit/>
          </a:bodyPr>
          <a:lstStyle/>
          <a:p>
            <a:r>
              <a:rPr lang="zh-CN" altLang="en-US" b="1" dirty="0">
                <a:latin typeface="-apple-system"/>
              </a:rPr>
              <a:t>常见的</a:t>
            </a:r>
            <a:r>
              <a:rPr lang="en-US" altLang="zh-CN" b="1" dirty="0">
                <a:latin typeface="-apple-system"/>
              </a:rPr>
              <a:t>MIME</a:t>
            </a:r>
            <a:r>
              <a:rPr lang="zh-CN" altLang="en-US" b="1" dirty="0">
                <a:latin typeface="-apple-system"/>
              </a:rPr>
              <a:t>类型：</a:t>
            </a:r>
            <a:br>
              <a:rPr lang="zh-CN" altLang="en-US" b="1" dirty="0"/>
            </a:br>
            <a:r>
              <a:rPr lang="zh-CN" altLang="en-US" b="1" dirty="0">
                <a:latin typeface="-apple-system"/>
              </a:rPr>
              <a:t>　　超文本标记语言文本 </a:t>
            </a:r>
            <a:r>
              <a:rPr lang="en-US" altLang="zh-CN" b="1" dirty="0">
                <a:latin typeface="-apple-system"/>
              </a:rPr>
              <a:t>.html,.html text/html</a:t>
            </a:r>
            <a:br>
              <a:rPr lang="en-US" altLang="zh-CN" b="1" dirty="0"/>
            </a:br>
            <a:r>
              <a:rPr lang="zh-CN" altLang="en-US" b="1" dirty="0">
                <a:latin typeface="-apple-system"/>
              </a:rPr>
              <a:t>　　普通文本 </a:t>
            </a:r>
            <a:r>
              <a:rPr lang="en-US" altLang="zh-CN" b="1" dirty="0">
                <a:latin typeface="-apple-system"/>
              </a:rPr>
              <a:t>.txt text/plain</a:t>
            </a:r>
            <a:br>
              <a:rPr lang="en-US" altLang="zh-CN" b="1" dirty="0"/>
            </a:br>
            <a:r>
              <a:rPr lang="zh-CN" altLang="en-US" b="1" dirty="0">
                <a:latin typeface="-apple-system"/>
              </a:rPr>
              <a:t>　　</a:t>
            </a:r>
            <a:r>
              <a:rPr lang="en-US" altLang="zh-CN" b="1" dirty="0">
                <a:latin typeface="-apple-system"/>
              </a:rPr>
              <a:t>RTF</a:t>
            </a:r>
            <a:r>
              <a:rPr lang="zh-CN" altLang="en-US" b="1" dirty="0">
                <a:latin typeface="-apple-system"/>
              </a:rPr>
              <a:t>文本 </a:t>
            </a:r>
            <a:r>
              <a:rPr lang="en-US" altLang="zh-CN" b="1" dirty="0">
                <a:latin typeface="-apple-system"/>
              </a:rPr>
              <a:t>.rtf application/rtf</a:t>
            </a:r>
            <a:br>
              <a:rPr lang="en-US" altLang="zh-CN" b="1" dirty="0"/>
            </a:br>
            <a:r>
              <a:rPr lang="zh-CN" altLang="en-US" b="1" dirty="0">
                <a:latin typeface="-apple-system"/>
              </a:rPr>
              <a:t>　　</a:t>
            </a:r>
            <a:r>
              <a:rPr lang="en-US" altLang="zh-CN" b="1" dirty="0">
                <a:latin typeface="-apple-system"/>
              </a:rPr>
              <a:t>GIF</a:t>
            </a:r>
            <a:r>
              <a:rPr lang="zh-CN" altLang="en-US" b="1" dirty="0">
                <a:latin typeface="-apple-system"/>
              </a:rPr>
              <a:t>图形 </a:t>
            </a:r>
            <a:r>
              <a:rPr lang="en-US" altLang="zh-CN" b="1" dirty="0">
                <a:latin typeface="-apple-system"/>
              </a:rPr>
              <a:t>.gif image/gif</a:t>
            </a:r>
            <a:br>
              <a:rPr lang="en-US" altLang="zh-CN" b="1" dirty="0"/>
            </a:br>
            <a:r>
              <a:rPr lang="zh-CN" altLang="en-US" b="1" dirty="0">
                <a:latin typeface="-apple-system"/>
              </a:rPr>
              <a:t>　　</a:t>
            </a:r>
            <a:r>
              <a:rPr lang="en-US" altLang="zh-CN" b="1" dirty="0">
                <a:latin typeface="-apple-system"/>
              </a:rPr>
              <a:t>JPEG</a:t>
            </a:r>
            <a:r>
              <a:rPr lang="zh-CN" altLang="en-US" b="1" dirty="0">
                <a:latin typeface="-apple-system"/>
              </a:rPr>
              <a:t>图形 </a:t>
            </a:r>
            <a:r>
              <a:rPr lang="en-US" altLang="zh-CN" b="1" dirty="0">
                <a:latin typeface="-apple-system"/>
              </a:rPr>
              <a:t>.jpeg,.jpg image/jpeg</a:t>
            </a:r>
            <a:br>
              <a:rPr lang="en-US" altLang="zh-CN" b="1" dirty="0"/>
            </a:br>
            <a:r>
              <a:rPr lang="zh-CN" altLang="en-US" b="1" dirty="0">
                <a:latin typeface="-apple-system"/>
              </a:rPr>
              <a:t>　　</a:t>
            </a:r>
            <a:r>
              <a:rPr lang="en-US" altLang="zh-CN" b="1" dirty="0">
                <a:latin typeface="-apple-system"/>
              </a:rPr>
              <a:t>au</a:t>
            </a:r>
            <a:r>
              <a:rPr lang="zh-CN" altLang="en-US" b="1" dirty="0">
                <a:latin typeface="-apple-system"/>
              </a:rPr>
              <a:t>声音文件 </a:t>
            </a:r>
            <a:r>
              <a:rPr lang="en-US" altLang="zh-CN" b="1" dirty="0">
                <a:latin typeface="-apple-system"/>
              </a:rPr>
              <a:t>.au audio/basic</a:t>
            </a:r>
            <a:br>
              <a:rPr lang="en-US" altLang="zh-CN" b="1" dirty="0"/>
            </a:br>
            <a:r>
              <a:rPr lang="zh-CN" altLang="en-US" b="1" dirty="0">
                <a:latin typeface="-apple-system"/>
              </a:rPr>
              <a:t>　　</a:t>
            </a:r>
            <a:r>
              <a:rPr lang="en-US" altLang="zh-CN" b="1" dirty="0">
                <a:latin typeface="-apple-system"/>
              </a:rPr>
              <a:t>MIDI</a:t>
            </a:r>
            <a:r>
              <a:rPr lang="zh-CN" altLang="en-US" b="1" dirty="0">
                <a:latin typeface="-apple-system"/>
              </a:rPr>
              <a:t>音乐文件 </a:t>
            </a:r>
            <a:r>
              <a:rPr lang="en-US" altLang="zh-CN" b="1" dirty="0" err="1">
                <a:latin typeface="-apple-system"/>
              </a:rPr>
              <a:t>mid,.midi</a:t>
            </a:r>
            <a:r>
              <a:rPr lang="en-US" altLang="zh-CN" b="1" dirty="0">
                <a:latin typeface="-apple-system"/>
              </a:rPr>
              <a:t> audio/</a:t>
            </a:r>
            <a:r>
              <a:rPr lang="en-US" altLang="zh-CN" b="1" dirty="0" err="1">
                <a:latin typeface="-apple-system"/>
              </a:rPr>
              <a:t>midi,audio</a:t>
            </a:r>
            <a:r>
              <a:rPr lang="en-US" altLang="zh-CN" b="1" dirty="0">
                <a:latin typeface="-apple-system"/>
              </a:rPr>
              <a:t>/x-midi</a:t>
            </a:r>
            <a:br>
              <a:rPr lang="en-US" altLang="zh-CN" b="1" dirty="0"/>
            </a:br>
            <a:r>
              <a:rPr lang="zh-CN" altLang="en-US" b="1" dirty="0">
                <a:latin typeface="-apple-system"/>
              </a:rPr>
              <a:t>　　</a:t>
            </a:r>
            <a:r>
              <a:rPr lang="en-US" altLang="zh-CN" b="1" dirty="0">
                <a:latin typeface="-apple-system"/>
              </a:rPr>
              <a:t>RealAudio</a:t>
            </a:r>
            <a:r>
              <a:rPr lang="zh-CN" altLang="en-US" b="1" dirty="0">
                <a:latin typeface="-apple-system"/>
              </a:rPr>
              <a:t>音乐文件 </a:t>
            </a:r>
            <a:r>
              <a:rPr lang="en-US" altLang="zh-CN" b="1" dirty="0">
                <a:latin typeface="-apple-system"/>
              </a:rPr>
              <a:t>.</a:t>
            </a:r>
            <a:r>
              <a:rPr lang="en-US" altLang="zh-CN" b="1" dirty="0" err="1">
                <a:latin typeface="-apple-system"/>
              </a:rPr>
              <a:t>ra</a:t>
            </a:r>
            <a:r>
              <a:rPr lang="en-US" altLang="zh-CN" b="1" dirty="0">
                <a:latin typeface="-apple-system"/>
              </a:rPr>
              <a:t>, .ram audio/x-</a:t>
            </a:r>
            <a:r>
              <a:rPr lang="en-US" altLang="zh-CN" b="1" dirty="0" err="1">
                <a:latin typeface="-apple-system"/>
              </a:rPr>
              <a:t>pn</a:t>
            </a:r>
            <a:r>
              <a:rPr lang="en-US" altLang="zh-CN" b="1" dirty="0">
                <a:latin typeface="-apple-system"/>
              </a:rPr>
              <a:t>-</a:t>
            </a:r>
            <a:r>
              <a:rPr lang="en-US" altLang="zh-CN" b="1" dirty="0" err="1">
                <a:latin typeface="-apple-system"/>
              </a:rPr>
              <a:t>realaudio</a:t>
            </a:r>
            <a:br>
              <a:rPr lang="en-US" altLang="zh-CN" b="1" dirty="0"/>
            </a:br>
            <a:r>
              <a:rPr lang="zh-CN" altLang="en-US" b="1" dirty="0">
                <a:latin typeface="-apple-system"/>
              </a:rPr>
              <a:t>　　</a:t>
            </a:r>
            <a:r>
              <a:rPr lang="en-US" altLang="zh-CN" b="1" dirty="0">
                <a:latin typeface="-apple-system"/>
              </a:rPr>
              <a:t>MPEG</a:t>
            </a:r>
            <a:r>
              <a:rPr lang="zh-CN" altLang="en-US" b="1" dirty="0">
                <a:latin typeface="-apple-system"/>
              </a:rPr>
              <a:t>文件 </a:t>
            </a:r>
            <a:r>
              <a:rPr lang="en-US" altLang="zh-CN" b="1" dirty="0">
                <a:latin typeface="-apple-system"/>
              </a:rPr>
              <a:t>.mpg,.mpeg video/mpeg</a:t>
            </a:r>
            <a:br>
              <a:rPr lang="en-US" altLang="zh-CN" b="1" dirty="0"/>
            </a:br>
            <a:r>
              <a:rPr lang="zh-CN" altLang="en-US" b="1" dirty="0">
                <a:latin typeface="-apple-system"/>
              </a:rPr>
              <a:t>　　</a:t>
            </a:r>
            <a:r>
              <a:rPr lang="en-US" altLang="zh-CN" b="1" dirty="0">
                <a:latin typeface="-apple-system"/>
              </a:rPr>
              <a:t>AVI</a:t>
            </a:r>
            <a:r>
              <a:rPr lang="zh-CN" altLang="en-US" b="1" dirty="0">
                <a:latin typeface="-apple-system"/>
              </a:rPr>
              <a:t>文件 </a:t>
            </a:r>
            <a:r>
              <a:rPr lang="en-US" altLang="zh-CN" b="1" dirty="0">
                <a:latin typeface="-apple-system"/>
              </a:rPr>
              <a:t>.</a:t>
            </a:r>
            <a:r>
              <a:rPr lang="en-US" altLang="zh-CN" b="1" dirty="0" err="1">
                <a:latin typeface="-apple-system"/>
              </a:rPr>
              <a:t>avi</a:t>
            </a:r>
            <a:r>
              <a:rPr lang="en-US" altLang="zh-CN" b="1" dirty="0">
                <a:latin typeface="-apple-system"/>
              </a:rPr>
              <a:t> video/x-</a:t>
            </a:r>
            <a:r>
              <a:rPr lang="en-US" altLang="zh-CN" b="1" dirty="0" err="1">
                <a:latin typeface="-apple-system"/>
              </a:rPr>
              <a:t>msvideo</a:t>
            </a:r>
            <a:br>
              <a:rPr lang="en-US" altLang="zh-CN" b="1" dirty="0"/>
            </a:br>
            <a:r>
              <a:rPr lang="zh-CN" altLang="en-US" b="1" dirty="0">
                <a:latin typeface="-apple-system"/>
              </a:rPr>
              <a:t>　　</a:t>
            </a:r>
            <a:r>
              <a:rPr lang="en-US" altLang="zh-CN" b="1" dirty="0">
                <a:latin typeface="-apple-system"/>
              </a:rPr>
              <a:t>GZIP</a:t>
            </a:r>
            <a:r>
              <a:rPr lang="zh-CN" altLang="en-US" b="1" dirty="0">
                <a:latin typeface="-apple-system"/>
              </a:rPr>
              <a:t>文件 </a:t>
            </a:r>
            <a:r>
              <a:rPr lang="en-US" altLang="zh-CN" b="1" dirty="0">
                <a:latin typeface="-apple-system"/>
              </a:rPr>
              <a:t>.</a:t>
            </a:r>
            <a:r>
              <a:rPr lang="en-US" altLang="zh-CN" b="1" dirty="0" err="1">
                <a:latin typeface="-apple-system"/>
              </a:rPr>
              <a:t>gz</a:t>
            </a:r>
            <a:r>
              <a:rPr lang="en-US" altLang="zh-CN" b="1" dirty="0">
                <a:latin typeface="-apple-system"/>
              </a:rPr>
              <a:t> application/x-</a:t>
            </a:r>
            <a:r>
              <a:rPr lang="en-US" altLang="zh-CN" b="1" dirty="0" err="1">
                <a:latin typeface="-apple-system"/>
              </a:rPr>
              <a:t>gzip</a:t>
            </a:r>
            <a:br>
              <a:rPr lang="en-US" altLang="zh-CN" b="1" dirty="0"/>
            </a:br>
            <a:r>
              <a:rPr lang="zh-CN" altLang="en-US" b="1" dirty="0">
                <a:latin typeface="-apple-system"/>
              </a:rPr>
              <a:t>　　</a:t>
            </a:r>
            <a:r>
              <a:rPr lang="en-US" altLang="zh-CN" b="1" dirty="0">
                <a:latin typeface="-apple-system"/>
              </a:rPr>
              <a:t>TAR</a:t>
            </a:r>
            <a:r>
              <a:rPr lang="zh-CN" altLang="en-US" b="1" dirty="0">
                <a:latin typeface="-apple-system"/>
              </a:rPr>
              <a:t>文件 </a:t>
            </a:r>
            <a:r>
              <a:rPr lang="en-US" altLang="zh-CN" b="1" dirty="0">
                <a:latin typeface="-apple-system"/>
              </a:rPr>
              <a:t>.tar application/x-tar</a:t>
            </a:r>
            <a:endParaRPr lang="zh-CN" altLang="en-US" b="1" dirty="0"/>
          </a:p>
        </p:txBody>
      </p:sp>
      <p:sp>
        <p:nvSpPr>
          <p:cNvPr id="5" name="文本框 4"/>
          <p:cNvSpPr txBox="1"/>
          <p:nvPr/>
        </p:nvSpPr>
        <p:spPr>
          <a:xfrm>
            <a:off x="722788" y="3624567"/>
            <a:ext cx="4914531" cy="2308324"/>
          </a:xfrm>
          <a:prstGeom prst="rect">
            <a:avLst/>
          </a:prstGeom>
          <a:noFill/>
        </p:spPr>
        <p:txBody>
          <a:bodyPr wrap="square" rtlCol="0">
            <a:spAutoFit/>
          </a:bodyPr>
          <a:lstStyle/>
          <a:p>
            <a:r>
              <a:rPr lang="en-US" altLang="zh-CN" b="1" dirty="0"/>
              <a:t>MIME(Multipurpose Internet Mail Extensions)</a:t>
            </a:r>
            <a:r>
              <a:rPr lang="zh-CN" altLang="en-US" dirty="0"/>
              <a:t>多用途互联网邮件扩展类型：</a:t>
            </a:r>
            <a:endParaRPr lang="en-US" altLang="zh-CN" dirty="0"/>
          </a:p>
          <a:p>
            <a:endParaRPr lang="en-US" altLang="zh-CN" dirty="0"/>
          </a:p>
          <a:p>
            <a:r>
              <a:rPr lang="zh-CN" altLang="en-US" dirty="0"/>
              <a:t>用来设定某种扩展名的文件由一种特定的应用程序来打开的解码方式，当该扩展名文件被访问的时候，浏览器会自动使用指定应用程序或插件来打开。多用于指定一些客户端自定义的文件名，以及一些媒体文件打开方式。</a:t>
            </a:r>
          </a:p>
        </p:txBody>
      </p:sp>
    </p:spTree>
    <p:extLst>
      <p:ext uri="{BB962C8B-B14F-4D97-AF65-F5344CB8AC3E}">
        <p14:creationId xmlns:p14="http://schemas.microsoft.com/office/powerpoint/2010/main" val="166286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URI</a:t>
            </a:r>
            <a:r>
              <a:rPr lang="zh-CN" altLang="en-US" dirty="0"/>
              <a:t>、</a:t>
            </a:r>
            <a:r>
              <a:rPr lang="en-US" altLang="zh-CN" dirty="0"/>
              <a:t>URL</a:t>
            </a:r>
            <a:endParaRPr lang="zh-CN" altLang="en-US" dirty="0"/>
          </a:p>
        </p:txBody>
      </p:sp>
      <p:sp>
        <p:nvSpPr>
          <p:cNvPr id="3" name="内容占位符 2"/>
          <p:cNvSpPr>
            <a:spLocks noGrp="1"/>
          </p:cNvSpPr>
          <p:nvPr>
            <p:ph idx="1"/>
          </p:nvPr>
        </p:nvSpPr>
        <p:spPr/>
        <p:txBody>
          <a:bodyPr/>
          <a:lstStyle/>
          <a:p>
            <a:r>
              <a:rPr lang="en-US" altLang="zh-CN" dirty="0"/>
              <a:t>URI</a:t>
            </a:r>
            <a:r>
              <a:rPr lang="zh-CN" altLang="en-US" dirty="0"/>
              <a:t>（</a:t>
            </a:r>
            <a:r>
              <a:rPr lang="en-US" altLang="zh-CN" dirty="0"/>
              <a:t>Uniform Resource Identifier</a:t>
            </a:r>
            <a:r>
              <a:rPr lang="zh-CN" altLang="en-US" dirty="0"/>
              <a:t>，统一资源标识符）</a:t>
            </a:r>
            <a:endParaRPr lang="en-US" altLang="zh-CN" dirty="0"/>
          </a:p>
          <a:p>
            <a:pPr marL="457200" lvl="1" indent="0">
              <a:buNone/>
            </a:pPr>
            <a:r>
              <a:rPr lang="en-US" altLang="zh-CN" dirty="0">
                <a:solidFill>
                  <a:srgbClr val="C00000"/>
                </a:solidFill>
                <a:hlinkClick r:id="rId2"/>
              </a:rPr>
              <a:t>https://</a:t>
            </a:r>
            <a:r>
              <a:rPr lang="en-US" altLang="zh-CN" dirty="0">
                <a:solidFill>
                  <a:srgbClr val="00B0F0"/>
                </a:solidFill>
                <a:hlinkClick r:id="rId2"/>
              </a:rPr>
              <a:t>www.runoob.com</a:t>
            </a:r>
            <a:r>
              <a:rPr lang="en-US" altLang="zh-CN" b="1" dirty="0">
                <a:solidFill>
                  <a:srgbClr val="00B050"/>
                </a:solidFill>
                <a:hlinkClick r:id="rId2"/>
              </a:rPr>
              <a:t>/http/http-header-fields.html</a:t>
            </a:r>
            <a:endParaRPr lang="en-US" altLang="zh-CN" b="1" dirty="0">
              <a:solidFill>
                <a:srgbClr val="00B050"/>
              </a:solidFill>
            </a:endParaRPr>
          </a:p>
          <a:p>
            <a:pPr marL="457200" lvl="1" indent="0">
              <a:buNone/>
            </a:pPr>
            <a:r>
              <a:rPr lang="zh-CN" altLang="en-US" b="1" dirty="0">
                <a:solidFill>
                  <a:srgbClr val="00B050"/>
                </a:solidFill>
              </a:rPr>
              <a:t>是一种互联网资源的统一标识概念</a:t>
            </a:r>
            <a:endParaRPr lang="en-US" altLang="zh-CN" b="1" dirty="0">
              <a:solidFill>
                <a:srgbClr val="00B050"/>
              </a:solidFill>
            </a:endParaRPr>
          </a:p>
          <a:p>
            <a:r>
              <a:rPr lang="en-US" altLang="zh-CN" dirty="0"/>
              <a:t>URL</a:t>
            </a:r>
            <a:r>
              <a:rPr lang="zh-CN" altLang="en-US" dirty="0"/>
              <a:t>（</a:t>
            </a:r>
            <a:r>
              <a:rPr lang="en-US" altLang="zh-CN" dirty="0"/>
              <a:t>Uniform Resource Locator</a:t>
            </a:r>
            <a:r>
              <a:rPr lang="zh-CN" altLang="en-US" dirty="0"/>
              <a:t>，统一资源定位符）</a:t>
            </a:r>
            <a:endParaRPr lang="en-US" altLang="zh-CN" dirty="0"/>
          </a:p>
          <a:p>
            <a:pPr marL="457200" lvl="1" indent="0">
              <a:buNone/>
            </a:pPr>
            <a:r>
              <a:rPr lang="zh-CN" altLang="en-US" dirty="0"/>
              <a:t>是</a:t>
            </a:r>
            <a:r>
              <a:rPr lang="en-US" altLang="zh-CN" dirty="0"/>
              <a:t>URI</a:t>
            </a:r>
            <a:r>
              <a:rPr lang="zh-CN" altLang="en-US" dirty="0"/>
              <a:t>的一个子集，是</a:t>
            </a:r>
            <a:r>
              <a:rPr lang="en-US" altLang="zh-CN" dirty="0"/>
              <a:t>URI</a:t>
            </a:r>
            <a:r>
              <a:rPr lang="zh-CN" altLang="en-US" dirty="0"/>
              <a:t>概念的一种实现方式</a:t>
            </a:r>
            <a:endParaRPr lang="en-US" altLang="zh-CN" dirty="0"/>
          </a:p>
          <a:p>
            <a:pPr marL="457200" lvl="1" indent="0">
              <a:buNone/>
            </a:pPr>
            <a:r>
              <a:rPr lang="en-US" altLang="zh-CN" dirty="0"/>
              <a:t>&lt;</a:t>
            </a:r>
            <a:r>
              <a:rPr lang="zh-CN" altLang="en-US" dirty="0"/>
              <a:t>方案</a:t>
            </a:r>
            <a:r>
              <a:rPr lang="en-US" altLang="zh-CN" dirty="0"/>
              <a:t>:&gt;//&lt;</a:t>
            </a:r>
            <a:r>
              <a:rPr lang="zh-CN" altLang="en-US" dirty="0"/>
              <a:t>用户名</a:t>
            </a:r>
            <a:r>
              <a:rPr lang="en-US" altLang="zh-CN" dirty="0"/>
              <a:t>&gt;:&lt;</a:t>
            </a:r>
            <a:r>
              <a:rPr lang="zh-CN" altLang="en-US" dirty="0"/>
              <a:t>密码</a:t>
            </a:r>
            <a:r>
              <a:rPr lang="en-US" altLang="zh-CN" dirty="0"/>
              <a:t>&gt;@&lt;</a:t>
            </a:r>
            <a:r>
              <a:rPr lang="zh-CN" altLang="en-US" dirty="0"/>
              <a:t>主机</a:t>
            </a:r>
            <a:r>
              <a:rPr lang="en-US" altLang="zh-CN" dirty="0"/>
              <a:t>&gt;:&lt;</a:t>
            </a:r>
            <a:r>
              <a:rPr lang="zh-CN" altLang="en-US" dirty="0"/>
              <a:t>端口</a:t>
            </a:r>
            <a:r>
              <a:rPr lang="en-US" altLang="zh-CN" dirty="0"/>
              <a:t>&gt;/&lt;</a:t>
            </a:r>
            <a:r>
              <a:rPr lang="zh-CN" altLang="en-US" dirty="0"/>
              <a:t>资源目录地址</a:t>
            </a:r>
            <a:r>
              <a:rPr lang="en-US" altLang="zh-CN" dirty="0"/>
              <a:t>&gt;</a:t>
            </a:r>
          </a:p>
          <a:p>
            <a:pPr marL="457200" lvl="1" indent="0">
              <a:buNone/>
            </a:pPr>
            <a:r>
              <a:rPr lang="en-US" altLang="zh-CN" dirty="0"/>
              <a:t>https://baike.baidu.com:80/item/</a:t>
            </a:r>
            <a:r>
              <a:rPr lang="zh-CN" altLang="en-US" dirty="0"/>
              <a:t>统一资源定位系统</a:t>
            </a:r>
            <a:r>
              <a:rPr lang="en-US" altLang="zh-CN" dirty="0"/>
              <a:t>/5937042?fromtitle=</a:t>
            </a:r>
            <a:r>
              <a:rPr lang="en-US" altLang="zh-CN" dirty="0" err="1"/>
              <a:t>URL&amp;fromid</a:t>
            </a:r>
            <a:r>
              <a:rPr lang="en-US" altLang="zh-CN" dirty="0"/>
              <a:t>=110640&amp;fr=Aladdin</a:t>
            </a:r>
          </a:p>
        </p:txBody>
      </p:sp>
    </p:spTree>
    <p:extLst>
      <p:ext uri="{BB962C8B-B14F-4D97-AF65-F5344CB8AC3E}">
        <p14:creationId xmlns:p14="http://schemas.microsoft.com/office/powerpoint/2010/main" val="1358877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HTTPS</a:t>
            </a:r>
            <a:r>
              <a:rPr lang="zh-CN" altLang="en-US" dirty="0"/>
              <a:t>简介</a:t>
            </a:r>
          </a:p>
        </p:txBody>
      </p:sp>
      <p:sp>
        <p:nvSpPr>
          <p:cNvPr id="3" name="内容占位符 2"/>
          <p:cNvSpPr>
            <a:spLocks noGrp="1"/>
          </p:cNvSpPr>
          <p:nvPr>
            <p:ph idx="1"/>
          </p:nvPr>
        </p:nvSpPr>
        <p:spPr>
          <a:xfrm>
            <a:off x="696157" y="3595455"/>
            <a:ext cx="10515600" cy="2954369"/>
          </a:xfrm>
        </p:spPr>
        <p:txBody>
          <a:bodyPr>
            <a:normAutofit lnSpcReduction="10000"/>
          </a:bodyPr>
          <a:lstStyle/>
          <a:p>
            <a:r>
              <a:rPr lang="en-US" altLang="zh-CN" dirty="0"/>
              <a:t>HTTPS</a:t>
            </a:r>
            <a:r>
              <a:rPr lang="zh-CN" altLang="en-US" dirty="0"/>
              <a:t>在</a:t>
            </a:r>
            <a:r>
              <a:rPr lang="en-US" altLang="zh-CN" dirty="0"/>
              <a:t>HTTP</a:t>
            </a:r>
            <a:r>
              <a:rPr lang="zh-CN" altLang="en-US" dirty="0"/>
              <a:t>基础上通过传输加密和身份认证，保证了传输过程的安全性。</a:t>
            </a:r>
            <a:endParaRPr lang="en-US" altLang="zh-CN" dirty="0"/>
          </a:p>
          <a:p>
            <a:r>
              <a:rPr lang="en-US" altLang="zh-CN" dirty="0"/>
              <a:t>HTTP</a:t>
            </a:r>
            <a:r>
              <a:rPr lang="zh-CN" altLang="en-US" dirty="0"/>
              <a:t>采用</a:t>
            </a:r>
            <a:r>
              <a:rPr lang="en-US" altLang="zh-CN" dirty="0"/>
              <a:t>TLS</a:t>
            </a:r>
            <a:r>
              <a:rPr lang="zh-CN" altLang="en-US" dirty="0"/>
              <a:t>（</a:t>
            </a:r>
            <a:r>
              <a:rPr lang="en-US" altLang="zh-CN" dirty="0"/>
              <a:t>Transport Layer Security</a:t>
            </a:r>
            <a:r>
              <a:rPr lang="zh-CN" altLang="en-US" dirty="0"/>
              <a:t>）及其前身</a:t>
            </a:r>
            <a:r>
              <a:rPr lang="en-US" altLang="zh-CN" dirty="0"/>
              <a:t>SSL</a:t>
            </a:r>
            <a:r>
              <a:rPr lang="zh-CN" altLang="en-US" dirty="0"/>
              <a:t>（</a:t>
            </a:r>
            <a:r>
              <a:rPr lang="en-US" altLang="zh-CN" dirty="0"/>
              <a:t>Secure Socket Layer</a:t>
            </a:r>
            <a:r>
              <a:rPr lang="zh-CN" altLang="en-US" dirty="0"/>
              <a:t>）协议来实现加密、证书、完整性保护等功能。</a:t>
            </a:r>
            <a:endParaRPr lang="en-US" altLang="zh-CN" dirty="0"/>
          </a:p>
          <a:p>
            <a:r>
              <a:rPr lang="en-US" altLang="zh-CN" dirty="0"/>
              <a:t>SSL</a:t>
            </a:r>
            <a:r>
              <a:rPr lang="zh-CN" altLang="en-US" dirty="0"/>
              <a:t>是</a:t>
            </a:r>
            <a:r>
              <a:rPr lang="en-US" altLang="zh-CN" dirty="0"/>
              <a:t>Netscape</a:t>
            </a:r>
            <a:r>
              <a:rPr lang="zh-CN" altLang="en-US" dirty="0"/>
              <a:t>公司所研发，可确保互联网中数据传输过程中不会被截取、篡改。（</a:t>
            </a:r>
            <a:r>
              <a:rPr lang="zh-CN" altLang="en-US" b="0" i="0" dirty="0">
                <a:solidFill>
                  <a:srgbClr val="333333"/>
                </a:solidFill>
                <a:effectLst/>
                <a:latin typeface="Helvetica Neue"/>
              </a:rPr>
              <a:t> </a:t>
            </a:r>
            <a:r>
              <a:rPr lang="en-US" altLang="zh-CN" sz="1700" b="0" i="0" dirty="0">
                <a:solidFill>
                  <a:srgbClr val="333333"/>
                </a:solidFill>
                <a:effectLst/>
                <a:latin typeface="Helvetica Neue"/>
              </a:rPr>
              <a:t>1998</a:t>
            </a:r>
            <a:r>
              <a:rPr lang="zh-CN" altLang="en-US" sz="1700" b="0" i="0" dirty="0">
                <a:solidFill>
                  <a:srgbClr val="333333"/>
                </a:solidFill>
                <a:effectLst/>
                <a:latin typeface="Helvetica Neue"/>
              </a:rPr>
              <a:t>年</a:t>
            </a:r>
            <a:r>
              <a:rPr lang="en-US" altLang="zh-CN" sz="1700" b="0" i="0" dirty="0">
                <a:solidFill>
                  <a:srgbClr val="333333"/>
                </a:solidFill>
                <a:effectLst/>
                <a:latin typeface="Helvetica Neue"/>
              </a:rPr>
              <a:t>11</a:t>
            </a:r>
            <a:r>
              <a:rPr lang="zh-CN" altLang="en-US" sz="1700" b="0" i="0" dirty="0">
                <a:solidFill>
                  <a:srgbClr val="333333"/>
                </a:solidFill>
                <a:effectLst/>
                <a:latin typeface="Helvetica Neue"/>
              </a:rPr>
              <a:t>月，网景被</a:t>
            </a:r>
            <a:r>
              <a:rPr lang="zh-CN" altLang="en-US" sz="1700" b="0" i="0" u="none" strike="noStrike" dirty="0">
                <a:solidFill>
                  <a:srgbClr val="136EC2"/>
                </a:solidFill>
                <a:effectLst/>
                <a:latin typeface="Helvetica Neue"/>
                <a:hlinkClick r:id="rId2"/>
              </a:rPr>
              <a:t>美国在线</a:t>
            </a:r>
            <a:r>
              <a:rPr lang="en-US" altLang="zh-CN" sz="1800" dirty="0">
                <a:solidFill>
                  <a:srgbClr val="333333"/>
                </a:solidFill>
                <a:latin typeface="Helvetica Neue"/>
              </a:rPr>
              <a:t>AOL</a:t>
            </a:r>
            <a:r>
              <a:rPr lang="zh-CN" altLang="en-US" sz="1800" dirty="0">
                <a:solidFill>
                  <a:srgbClr val="333333"/>
                </a:solidFill>
                <a:latin typeface="Helvetica Neue"/>
              </a:rPr>
              <a:t>收购</a:t>
            </a:r>
            <a:r>
              <a:rPr lang="en-US" altLang="zh-CN" sz="1700" dirty="0">
                <a:solidFill>
                  <a:srgbClr val="333333"/>
                </a:solidFill>
                <a:latin typeface="Helvetica Neue"/>
              </a:rPr>
              <a:t>[</a:t>
            </a:r>
            <a:r>
              <a:rPr lang="en-US" altLang="zh-CN" sz="1700" b="0" i="0" dirty="0">
                <a:solidFill>
                  <a:srgbClr val="333333"/>
                </a:solidFill>
                <a:effectLst/>
                <a:latin typeface="Helvetica Neue"/>
              </a:rPr>
              <a:t>2015</a:t>
            </a:r>
            <a:r>
              <a:rPr lang="zh-CN" altLang="en-US" sz="1700" b="0" i="0" dirty="0">
                <a:solidFill>
                  <a:srgbClr val="333333"/>
                </a:solidFill>
                <a:effectLst/>
                <a:latin typeface="Helvetica Neue"/>
              </a:rPr>
              <a:t>年</a:t>
            </a:r>
            <a:r>
              <a:rPr lang="en-US" altLang="zh-CN" sz="1700" b="0" i="0" dirty="0">
                <a:solidFill>
                  <a:srgbClr val="333333"/>
                </a:solidFill>
                <a:effectLst/>
                <a:latin typeface="Helvetica Neue"/>
              </a:rPr>
              <a:t>5</a:t>
            </a:r>
            <a:r>
              <a:rPr lang="zh-CN" altLang="en-US" sz="1700" b="0" i="0" dirty="0">
                <a:solidFill>
                  <a:srgbClr val="333333"/>
                </a:solidFill>
                <a:effectLst/>
                <a:latin typeface="Helvetica Neue"/>
              </a:rPr>
              <a:t>月</a:t>
            </a:r>
            <a:r>
              <a:rPr lang="en-US" altLang="zh-CN" sz="1700" b="0" i="0" dirty="0">
                <a:solidFill>
                  <a:srgbClr val="333333"/>
                </a:solidFill>
                <a:effectLst/>
                <a:latin typeface="Helvetica Neue"/>
              </a:rPr>
              <a:t>11</a:t>
            </a:r>
            <a:r>
              <a:rPr lang="zh-CN" altLang="en-US" sz="1700" b="0" i="0" dirty="0">
                <a:solidFill>
                  <a:srgbClr val="333333"/>
                </a:solidFill>
                <a:effectLst/>
                <a:latin typeface="Helvetica Neue"/>
              </a:rPr>
              <a:t>日，</a:t>
            </a:r>
            <a:r>
              <a:rPr lang="en-US" altLang="zh-CN" sz="1700" b="0" i="0" u="none" strike="noStrike" dirty="0">
                <a:solidFill>
                  <a:srgbClr val="136EC2"/>
                </a:solidFill>
                <a:effectLst/>
                <a:latin typeface="Helvetica Neue"/>
                <a:hlinkClick r:id="rId3"/>
              </a:rPr>
              <a:t>Verizon</a:t>
            </a:r>
            <a:r>
              <a:rPr lang="zh-CN" altLang="en-US" sz="1700" b="0" i="0" dirty="0">
                <a:solidFill>
                  <a:srgbClr val="000000"/>
                </a:solidFill>
                <a:effectLst/>
                <a:latin typeface="arial" panose="020B0604020202020204" pitchFamily="34" charset="0"/>
              </a:rPr>
              <a:t>威瑞森</a:t>
            </a:r>
            <a:r>
              <a:rPr lang="zh-CN" altLang="en-US" sz="1700" b="0" i="0" dirty="0">
                <a:solidFill>
                  <a:srgbClr val="333333"/>
                </a:solidFill>
                <a:effectLst/>
                <a:latin typeface="Helvetica Neue"/>
              </a:rPr>
              <a:t>宣布</a:t>
            </a:r>
            <a:r>
              <a:rPr lang="en-US" altLang="zh-CN" sz="1700" b="0" i="0" dirty="0">
                <a:solidFill>
                  <a:srgbClr val="333333"/>
                </a:solidFill>
                <a:effectLst/>
                <a:latin typeface="Helvetica Neue"/>
              </a:rPr>
              <a:t>44</a:t>
            </a:r>
            <a:r>
              <a:rPr lang="zh-CN" altLang="en-US" sz="1700" b="0" i="0" dirty="0">
                <a:solidFill>
                  <a:srgbClr val="333333"/>
                </a:solidFill>
                <a:effectLst/>
                <a:latin typeface="Helvetica Neue"/>
              </a:rPr>
              <a:t>亿美元收购美国在线</a:t>
            </a:r>
            <a:r>
              <a:rPr lang="zh-CN" altLang="en-US" sz="1700" dirty="0">
                <a:solidFill>
                  <a:srgbClr val="333333"/>
                </a:solidFill>
                <a:latin typeface="Helvetica Neue"/>
              </a:rPr>
              <a:t>。</a:t>
            </a:r>
            <a:r>
              <a:rPr lang="en-US" altLang="zh-CN" sz="1700" b="0" i="0" dirty="0">
                <a:solidFill>
                  <a:srgbClr val="333333"/>
                </a:solidFill>
                <a:effectLst/>
                <a:latin typeface="Helvetica Neue"/>
              </a:rPr>
              <a:t>2022</a:t>
            </a:r>
            <a:r>
              <a:rPr lang="zh-CN" altLang="en-US" sz="1700" b="0" i="0" dirty="0">
                <a:solidFill>
                  <a:srgbClr val="333333"/>
                </a:solidFill>
                <a:effectLst/>
                <a:latin typeface="Helvetica Neue"/>
              </a:rPr>
              <a:t>年</a:t>
            </a:r>
            <a:r>
              <a:rPr lang="en-US" altLang="zh-CN" sz="1700" b="0" i="0" dirty="0">
                <a:solidFill>
                  <a:srgbClr val="333333"/>
                </a:solidFill>
                <a:effectLst/>
                <a:latin typeface="Helvetica Neue"/>
              </a:rPr>
              <a:t>《</a:t>
            </a:r>
            <a:r>
              <a:rPr lang="zh-CN" altLang="en-US" sz="1700" b="0" i="0" dirty="0">
                <a:solidFill>
                  <a:srgbClr val="333333"/>
                </a:solidFill>
                <a:effectLst/>
                <a:latin typeface="Helvetica Neue"/>
              </a:rPr>
              <a:t>财富</a:t>
            </a:r>
            <a:r>
              <a:rPr lang="en-US" altLang="zh-CN" sz="1700" b="0" i="0" dirty="0">
                <a:solidFill>
                  <a:srgbClr val="333333"/>
                </a:solidFill>
                <a:effectLst/>
                <a:latin typeface="Helvetica Neue"/>
              </a:rPr>
              <a:t>》</a:t>
            </a:r>
            <a:r>
              <a:rPr lang="zh-CN" altLang="en-US" sz="1700" b="0" i="0" dirty="0">
                <a:solidFill>
                  <a:srgbClr val="333333"/>
                </a:solidFill>
                <a:effectLst/>
                <a:latin typeface="Helvetica Neue"/>
              </a:rPr>
              <a:t>世界</a:t>
            </a:r>
            <a:r>
              <a:rPr lang="en-US" altLang="zh-CN" sz="1700" b="0" i="0" dirty="0">
                <a:solidFill>
                  <a:srgbClr val="333333"/>
                </a:solidFill>
                <a:effectLst/>
                <a:latin typeface="Helvetica Neue"/>
              </a:rPr>
              <a:t>500</a:t>
            </a:r>
            <a:r>
              <a:rPr lang="zh-CN" altLang="en-US" sz="1700" b="0" i="0" dirty="0">
                <a:solidFill>
                  <a:srgbClr val="333333"/>
                </a:solidFill>
                <a:effectLst/>
                <a:latin typeface="Helvetica Neue"/>
              </a:rPr>
              <a:t>强排行榜</a:t>
            </a:r>
            <a:r>
              <a:rPr lang="en-US" altLang="zh-CN" sz="1700" dirty="0">
                <a:solidFill>
                  <a:srgbClr val="333333"/>
                </a:solidFill>
                <a:latin typeface="Helvetica Neue"/>
              </a:rPr>
              <a:t>Verizon</a:t>
            </a:r>
            <a:r>
              <a:rPr lang="zh-CN" altLang="en-US" sz="1700" dirty="0">
                <a:solidFill>
                  <a:srgbClr val="333333"/>
                </a:solidFill>
                <a:latin typeface="Helvetica Neue"/>
              </a:rPr>
              <a:t>为</a:t>
            </a:r>
            <a:r>
              <a:rPr lang="zh-CN" altLang="en-US" sz="1700" b="0" i="0" dirty="0">
                <a:solidFill>
                  <a:srgbClr val="333333"/>
                </a:solidFill>
                <a:effectLst/>
                <a:latin typeface="Helvetica Neue"/>
              </a:rPr>
              <a:t>第</a:t>
            </a:r>
            <a:r>
              <a:rPr lang="en-US" altLang="zh-CN" sz="1700" b="0" i="0" dirty="0">
                <a:solidFill>
                  <a:srgbClr val="333333"/>
                </a:solidFill>
                <a:effectLst/>
                <a:latin typeface="Helvetica Neue"/>
              </a:rPr>
              <a:t>54</a:t>
            </a:r>
            <a:r>
              <a:rPr lang="zh-CN" altLang="en-US" sz="1700" b="0" i="0" dirty="0">
                <a:solidFill>
                  <a:srgbClr val="333333"/>
                </a:solidFill>
                <a:effectLst/>
                <a:latin typeface="Helvetica Neue"/>
              </a:rPr>
              <a:t>位</a:t>
            </a:r>
            <a:r>
              <a:rPr lang="en-US" altLang="zh-CN" sz="1700" b="0" i="0" dirty="0">
                <a:solidFill>
                  <a:srgbClr val="333333"/>
                </a:solidFill>
                <a:effectLst/>
                <a:latin typeface="Helvetica Neue"/>
              </a:rPr>
              <a:t>]</a:t>
            </a:r>
            <a:r>
              <a:rPr lang="zh-CN" altLang="en-US" dirty="0"/>
              <a:t> ）</a:t>
            </a:r>
          </a:p>
        </p:txBody>
      </p:sp>
      <p:sp>
        <p:nvSpPr>
          <p:cNvPr id="4" name="文本框 3"/>
          <p:cNvSpPr txBox="1"/>
          <p:nvPr/>
        </p:nvSpPr>
        <p:spPr>
          <a:xfrm>
            <a:off x="986215" y="2275250"/>
            <a:ext cx="9106980" cy="369332"/>
          </a:xfrm>
          <a:prstGeom prst="rect">
            <a:avLst/>
          </a:prstGeom>
          <a:noFill/>
        </p:spPr>
        <p:txBody>
          <a:bodyPr wrap="none" rtlCol="0">
            <a:spAutoFit/>
          </a:bodyPr>
          <a:lstStyle/>
          <a:p>
            <a:r>
              <a:rPr lang="en-US" altLang="zh-CN" dirty="0"/>
              <a:t>1991			1996			1999			  2015</a:t>
            </a:r>
            <a:endParaRPr lang="zh-CN" altLang="en-US" dirty="0"/>
          </a:p>
        </p:txBody>
      </p:sp>
      <p:sp>
        <p:nvSpPr>
          <p:cNvPr id="5" name="文本框 4"/>
          <p:cNvSpPr txBox="1"/>
          <p:nvPr/>
        </p:nvSpPr>
        <p:spPr>
          <a:xfrm>
            <a:off x="986215" y="2014522"/>
            <a:ext cx="9268884" cy="369332"/>
          </a:xfrm>
          <a:prstGeom prst="rect">
            <a:avLst/>
          </a:prstGeom>
          <a:noFill/>
        </p:spPr>
        <p:txBody>
          <a:bodyPr wrap="none" rtlCol="0">
            <a:spAutoFit/>
          </a:bodyPr>
          <a:lstStyle/>
          <a:p>
            <a:r>
              <a:rPr lang="en-US" altLang="zh-CN" dirty="0"/>
              <a:t>HTTP0.9			HTTP1.0			HTTP1.1			  HTTP2</a:t>
            </a:r>
            <a:endParaRPr lang="zh-CN" altLang="en-US" dirty="0"/>
          </a:p>
        </p:txBody>
      </p:sp>
      <p:sp>
        <p:nvSpPr>
          <p:cNvPr id="6" name="文本框 5"/>
          <p:cNvSpPr txBox="1"/>
          <p:nvPr/>
        </p:nvSpPr>
        <p:spPr>
          <a:xfrm>
            <a:off x="986215" y="1690688"/>
            <a:ext cx="2327881" cy="369332"/>
          </a:xfrm>
          <a:prstGeom prst="rect">
            <a:avLst/>
          </a:prstGeom>
          <a:noFill/>
        </p:spPr>
        <p:txBody>
          <a:bodyPr wrap="none" rtlCol="0">
            <a:spAutoFit/>
          </a:bodyPr>
          <a:lstStyle/>
          <a:p>
            <a:r>
              <a:rPr lang="en-US" altLang="zh-CN" dirty="0"/>
              <a:t>HTTP</a:t>
            </a:r>
            <a:r>
              <a:rPr lang="zh-CN" altLang="en-US" dirty="0"/>
              <a:t>协议版本演化：</a:t>
            </a:r>
          </a:p>
        </p:txBody>
      </p:sp>
      <p:sp>
        <p:nvSpPr>
          <p:cNvPr id="7" name="文本框 6"/>
          <p:cNvSpPr txBox="1"/>
          <p:nvPr/>
        </p:nvSpPr>
        <p:spPr>
          <a:xfrm>
            <a:off x="914400" y="2599084"/>
            <a:ext cx="2789546" cy="923330"/>
          </a:xfrm>
          <a:prstGeom prst="rect">
            <a:avLst/>
          </a:prstGeom>
          <a:noFill/>
        </p:spPr>
        <p:txBody>
          <a:bodyPr wrap="none" rtlCol="0">
            <a:spAutoFit/>
          </a:bodyPr>
          <a:lstStyle/>
          <a:p>
            <a:r>
              <a:rPr lang="zh-CN" altLang="en-US" dirty="0"/>
              <a:t>只支持</a:t>
            </a:r>
            <a:r>
              <a:rPr lang="en-US" altLang="zh-CN" dirty="0"/>
              <a:t>GET</a:t>
            </a:r>
            <a:r>
              <a:rPr lang="zh-CN" altLang="en-US" dirty="0"/>
              <a:t>方法</a:t>
            </a:r>
            <a:endParaRPr lang="en-US" altLang="zh-CN" dirty="0"/>
          </a:p>
          <a:p>
            <a:r>
              <a:rPr lang="zh-CN" altLang="en-US" dirty="0"/>
              <a:t>不支持</a:t>
            </a:r>
            <a:r>
              <a:rPr lang="en-US" altLang="zh-CN" dirty="0"/>
              <a:t>MIME</a:t>
            </a:r>
            <a:r>
              <a:rPr lang="zh-CN" altLang="en-US" dirty="0"/>
              <a:t>类型</a:t>
            </a:r>
            <a:endParaRPr lang="en-US" altLang="zh-CN" dirty="0"/>
          </a:p>
          <a:p>
            <a:r>
              <a:rPr lang="zh-CN" altLang="en-US" dirty="0"/>
              <a:t>不支持大多数</a:t>
            </a:r>
            <a:r>
              <a:rPr lang="en-US" altLang="zh-CN" dirty="0"/>
              <a:t>HTTP</a:t>
            </a:r>
            <a:r>
              <a:rPr lang="zh-CN" altLang="en-US" dirty="0"/>
              <a:t>头信息</a:t>
            </a:r>
          </a:p>
        </p:txBody>
      </p:sp>
      <p:sp>
        <p:nvSpPr>
          <p:cNvPr id="8" name="文本框 7"/>
          <p:cNvSpPr txBox="1"/>
          <p:nvPr/>
        </p:nvSpPr>
        <p:spPr>
          <a:xfrm>
            <a:off x="3703946" y="2599752"/>
            <a:ext cx="2670221" cy="923330"/>
          </a:xfrm>
          <a:prstGeom prst="rect">
            <a:avLst/>
          </a:prstGeom>
          <a:noFill/>
        </p:spPr>
        <p:txBody>
          <a:bodyPr wrap="square" rtlCol="0">
            <a:spAutoFit/>
          </a:bodyPr>
          <a:lstStyle/>
          <a:p>
            <a:r>
              <a:rPr lang="zh-CN" altLang="en-US" dirty="0"/>
              <a:t>增加了很多方法和头信息支持，支持多媒体对象处理</a:t>
            </a:r>
          </a:p>
        </p:txBody>
      </p:sp>
      <p:sp>
        <p:nvSpPr>
          <p:cNvPr id="9" name="文本框 8"/>
          <p:cNvSpPr txBox="1"/>
          <p:nvPr/>
        </p:nvSpPr>
        <p:spPr>
          <a:xfrm>
            <a:off x="6421677" y="2568955"/>
            <a:ext cx="2855488" cy="923330"/>
          </a:xfrm>
          <a:prstGeom prst="rect">
            <a:avLst/>
          </a:prstGeom>
          <a:noFill/>
        </p:spPr>
        <p:txBody>
          <a:bodyPr wrap="square" rtlCol="0">
            <a:spAutoFit/>
          </a:bodyPr>
          <a:lstStyle/>
          <a:p>
            <a:r>
              <a:rPr lang="zh-CN" altLang="en-US" dirty="0"/>
              <a:t>改善了</a:t>
            </a:r>
            <a:r>
              <a:rPr lang="en-US" altLang="zh-CN" dirty="0"/>
              <a:t>HTTP</a:t>
            </a:r>
            <a:r>
              <a:rPr lang="zh-CN" altLang="en-US" dirty="0"/>
              <a:t>结构缺陷，明确了语义，增加很多特性，支持更复杂的</a:t>
            </a:r>
            <a:r>
              <a:rPr lang="en-US" altLang="zh-CN" dirty="0"/>
              <a:t>web</a:t>
            </a:r>
            <a:r>
              <a:rPr lang="zh-CN" altLang="en-US" dirty="0"/>
              <a:t>应用</a:t>
            </a:r>
          </a:p>
        </p:txBody>
      </p:sp>
      <p:sp>
        <p:nvSpPr>
          <p:cNvPr id="10" name="文本框 9"/>
          <p:cNvSpPr txBox="1"/>
          <p:nvPr/>
        </p:nvSpPr>
        <p:spPr>
          <a:xfrm>
            <a:off x="9324675" y="2568955"/>
            <a:ext cx="2823099" cy="923330"/>
          </a:xfrm>
          <a:prstGeom prst="rect">
            <a:avLst/>
          </a:prstGeom>
          <a:noFill/>
        </p:spPr>
        <p:txBody>
          <a:bodyPr wrap="square" rtlCol="0">
            <a:spAutoFit/>
          </a:bodyPr>
          <a:lstStyle/>
          <a:p>
            <a:r>
              <a:rPr lang="zh-CN" altLang="en-US" dirty="0"/>
              <a:t>采用二进制协议，</a:t>
            </a:r>
            <a:r>
              <a:rPr lang="zh-CN" altLang="en-US" b="1" dirty="0">
                <a:solidFill>
                  <a:srgbClr val="FF0000"/>
                </a:solidFill>
              </a:rPr>
              <a:t>头部采用</a:t>
            </a:r>
            <a:r>
              <a:rPr lang="en-US" altLang="zh-CN" b="1" dirty="0">
                <a:solidFill>
                  <a:srgbClr val="FF0000"/>
                </a:solidFill>
              </a:rPr>
              <a:t>HPACK</a:t>
            </a:r>
            <a:r>
              <a:rPr lang="zh-CN" altLang="en-US" b="1" dirty="0">
                <a:solidFill>
                  <a:srgbClr val="FF0000"/>
                </a:solidFill>
              </a:rPr>
              <a:t>压缩</a:t>
            </a:r>
            <a:r>
              <a:rPr lang="zh-CN" altLang="en-US" dirty="0"/>
              <a:t>，支持多路复用、</a:t>
            </a:r>
            <a:r>
              <a:rPr lang="zh-CN" altLang="en-US" b="1" dirty="0">
                <a:solidFill>
                  <a:srgbClr val="FF0000"/>
                </a:solidFill>
              </a:rPr>
              <a:t>服务器推送</a:t>
            </a:r>
            <a:r>
              <a:rPr lang="zh-CN" altLang="en-US" dirty="0"/>
              <a:t>等。</a:t>
            </a:r>
          </a:p>
        </p:txBody>
      </p:sp>
    </p:spTree>
    <p:extLst>
      <p:ext uri="{BB962C8B-B14F-4D97-AF65-F5344CB8AC3E}">
        <p14:creationId xmlns:p14="http://schemas.microsoft.com/office/powerpoint/2010/main" val="60139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2.1	Go Web</a:t>
            </a:r>
            <a:r>
              <a:rPr lang="zh-CN" altLang="en-US" dirty="0"/>
              <a:t>第一个程序</a:t>
            </a:r>
          </a:p>
        </p:txBody>
      </p:sp>
      <p:sp>
        <p:nvSpPr>
          <p:cNvPr id="3" name="内容占位符 2"/>
          <p:cNvSpPr>
            <a:spLocks noGrp="1"/>
          </p:cNvSpPr>
          <p:nvPr>
            <p:ph sz="half" idx="1"/>
          </p:nvPr>
        </p:nvSpPr>
        <p:spPr/>
        <p:txBody>
          <a:bodyPr>
            <a:normAutofit fontScale="47500" lnSpcReduction="20000"/>
          </a:bodyPr>
          <a:lstStyle/>
          <a:p>
            <a:pPr marL="0" indent="0">
              <a:buNone/>
            </a:pPr>
            <a:r>
              <a:rPr lang="en-US" altLang="zh-CN" dirty="0"/>
              <a:t>package main</a:t>
            </a:r>
          </a:p>
          <a:p>
            <a:pPr marL="0" indent="0">
              <a:buNone/>
            </a:pPr>
            <a:br>
              <a:rPr lang="en-US" altLang="zh-CN" dirty="0"/>
            </a:br>
            <a:r>
              <a:rPr lang="en-US" altLang="zh-CN" dirty="0"/>
              <a:t>import (</a:t>
            </a:r>
          </a:p>
          <a:p>
            <a:pPr marL="0" indent="0">
              <a:buNone/>
            </a:pPr>
            <a:r>
              <a:rPr lang="en-US" altLang="zh-CN" dirty="0"/>
              <a:t>    "</a:t>
            </a:r>
            <a:r>
              <a:rPr lang="en-US" altLang="zh-CN" dirty="0" err="1"/>
              <a:t>fmt</a:t>
            </a:r>
            <a:r>
              <a:rPr lang="en-US" altLang="zh-CN" dirty="0"/>
              <a:t>"</a:t>
            </a:r>
          </a:p>
          <a:p>
            <a:pPr marL="0" indent="0">
              <a:buNone/>
            </a:pPr>
            <a:r>
              <a:rPr lang="en-US" altLang="zh-CN" dirty="0"/>
              <a:t>    </a:t>
            </a:r>
            <a:r>
              <a:rPr lang="en-US" altLang="zh-CN" b="1" dirty="0">
                <a:solidFill>
                  <a:srgbClr val="FF0000"/>
                </a:solidFill>
              </a:rPr>
              <a:t>"net/http“   </a:t>
            </a:r>
          </a:p>
          <a:p>
            <a:pPr marL="0" indent="0">
              <a:buNone/>
            </a:pPr>
            <a:r>
              <a:rPr lang="en-US" altLang="zh-CN" dirty="0"/>
              <a:t>)</a:t>
            </a:r>
          </a:p>
          <a:p>
            <a:pPr marL="0" indent="0">
              <a:buNone/>
            </a:pPr>
            <a:br>
              <a:rPr lang="en-US" altLang="zh-CN" dirty="0"/>
            </a:br>
            <a:r>
              <a:rPr lang="en-US" altLang="zh-CN" dirty="0" err="1"/>
              <a:t>func</a:t>
            </a:r>
            <a:r>
              <a:rPr lang="en-US" altLang="zh-CN" dirty="0"/>
              <a:t> </a:t>
            </a:r>
            <a:r>
              <a:rPr lang="en-US" altLang="zh-CN" b="1" dirty="0">
                <a:solidFill>
                  <a:srgbClr val="00B050"/>
                </a:solidFill>
              </a:rPr>
              <a:t>hello</a:t>
            </a:r>
            <a:r>
              <a:rPr lang="en-US" altLang="zh-CN" dirty="0"/>
              <a:t>(w </a:t>
            </a:r>
            <a:r>
              <a:rPr lang="en-US" altLang="zh-CN" dirty="0" err="1"/>
              <a:t>http.ResponseWriter</a:t>
            </a:r>
            <a:r>
              <a:rPr lang="en-US" altLang="zh-CN" dirty="0"/>
              <a:t>, r *</a:t>
            </a:r>
            <a:r>
              <a:rPr lang="en-US" altLang="zh-CN" dirty="0" err="1"/>
              <a:t>http.Request</a:t>
            </a:r>
            <a:r>
              <a:rPr lang="en-US" altLang="zh-CN" dirty="0"/>
              <a:t>) {</a:t>
            </a:r>
          </a:p>
          <a:p>
            <a:pPr marL="0" indent="0">
              <a:buNone/>
            </a:pPr>
            <a:r>
              <a:rPr lang="en-US" altLang="zh-CN" dirty="0"/>
              <a:t>    </a:t>
            </a:r>
            <a:r>
              <a:rPr lang="en-US" altLang="zh-CN" dirty="0" err="1"/>
              <a:t>fmt.Fprintf</a:t>
            </a:r>
            <a:r>
              <a:rPr lang="en-US" altLang="zh-CN" dirty="0"/>
              <a:t>(w, "Hello the World")</a:t>
            </a:r>
          </a:p>
          <a:p>
            <a:pPr marL="0" indent="0">
              <a:buNone/>
            </a:pPr>
            <a:r>
              <a:rPr lang="en-US" altLang="zh-CN" dirty="0"/>
              <a:t>}</a:t>
            </a:r>
          </a:p>
          <a:p>
            <a:pPr marL="0" indent="0">
              <a:buNone/>
            </a:pPr>
            <a:r>
              <a:rPr lang="en-US" altLang="zh-CN" dirty="0" err="1"/>
              <a:t>func</a:t>
            </a:r>
            <a:r>
              <a:rPr lang="en-US" altLang="zh-CN" dirty="0"/>
              <a:t> main() {</a:t>
            </a:r>
          </a:p>
          <a:p>
            <a:pPr marL="0" indent="0">
              <a:buNone/>
            </a:pPr>
            <a:r>
              <a:rPr lang="en-US" altLang="zh-CN" dirty="0"/>
              <a:t>    server := &amp;</a:t>
            </a:r>
            <a:r>
              <a:rPr lang="en-US" altLang="zh-CN" dirty="0" err="1"/>
              <a:t>http.Server</a:t>
            </a:r>
            <a:r>
              <a:rPr lang="en-US" altLang="zh-CN" dirty="0"/>
              <a:t>{</a:t>
            </a:r>
          </a:p>
          <a:p>
            <a:pPr marL="0" indent="0">
              <a:buNone/>
            </a:pPr>
            <a:r>
              <a:rPr lang="en-US" altLang="zh-CN" dirty="0"/>
              <a:t>        </a:t>
            </a:r>
            <a:r>
              <a:rPr lang="en-US" altLang="zh-CN" dirty="0" err="1"/>
              <a:t>Addr</a:t>
            </a:r>
            <a:r>
              <a:rPr lang="en-US" altLang="zh-CN" dirty="0"/>
              <a:t>: "0.0.0.0:80",</a:t>
            </a:r>
          </a:p>
          <a:p>
            <a:pPr marL="0" indent="0">
              <a:buNone/>
            </a:pPr>
            <a:r>
              <a:rPr lang="en-US" altLang="zh-CN" dirty="0"/>
              <a:t>    }</a:t>
            </a:r>
          </a:p>
          <a:p>
            <a:pPr marL="0" indent="0">
              <a:buNone/>
            </a:pPr>
            <a:r>
              <a:rPr lang="en-US" altLang="zh-CN" dirty="0"/>
              <a:t>    </a:t>
            </a:r>
            <a:r>
              <a:rPr lang="en-US" altLang="zh-CN" b="1" dirty="0" err="1">
                <a:solidFill>
                  <a:srgbClr val="FF0000"/>
                </a:solidFill>
              </a:rPr>
              <a:t>http.HandleFunc</a:t>
            </a:r>
            <a:r>
              <a:rPr lang="en-US" altLang="zh-CN" dirty="0"/>
              <a:t>("/", </a:t>
            </a:r>
            <a:r>
              <a:rPr lang="en-US" altLang="zh-CN" b="1" dirty="0">
                <a:solidFill>
                  <a:srgbClr val="00B050"/>
                </a:solidFill>
              </a:rPr>
              <a:t>hello</a:t>
            </a:r>
            <a:r>
              <a:rPr lang="en-US" altLang="zh-CN" dirty="0"/>
              <a:t>)</a:t>
            </a:r>
          </a:p>
          <a:p>
            <a:pPr marL="0" indent="0">
              <a:buNone/>
            </a:pPr>
            <a:r>
              <a:rPr lang="en-US" altLang="zh-CN" dirty="0"/>
              <a:t>    </a:t>
            </a:r>
            <a:r>
              <a:rPr lang="en-US" altLang="zh-CN" b="1" dirty="0" err="1">
                <a:solidFill>
                  <a:srgbClr val="FF0000"/>
                </a:solidFill>
              </a:rPr>
              <a:t>server.ListenAndServe</a:t>
            </a:r>
            <a:r>
              <a:rPr lang="en-US" altLang="zh-CN" b="1" dirty="0">
                <a:solidFill>
                  <a:srgbClr val="FF0000"/>
                </a:solidFill>
              </a:rPr>
              <a:t>()</a:t>
            </a:r>
          </a:p>
          <a:p>
            <a:pPr marL="0" indent="0">
              <a:buNone/>
            </a:pPr>
            <a:r>
              <a:rPr lang="en-US" altLang="zh-CN" dirty="0"/>
              <a:t>}</a:t>
            </a:r>
          </a:p>
          <a:p>
            <a:pPr marL="0" indent="0">
              <a:buNone/>
            </a:pPr>
            <a:endParaRPr lang="zh-CN" altLang="en-US" dirty="0"/>
          </a:p>
        </p:txBody>
      </p:sp>
      <p:sp>
        <p:nvSpPr>
          <p:cNvPr id="5" name="内容占位符 4"/>
          <p:cNvSpPr>
            <a:spLocks noGrp="1"/>
          </p:cNvSpPr>
          <p:nvPr>
            <p:ph sz="half" idx="2"/>
          </p:nvPr>
        </p:nvSpPr>
        <p:spPr>
          <a:xfrm>
            <a:off x="6172199" y="1825624"/>
            <a:ext cx="5611969" cy="3553771"/>
          </a:xfrm>
        </p:spPr>
        <p:txBody>
          <a:bodyPr>
            <a:noAutofit/>
          </a:bodyPr>
          <a:lstStyle/>
          <a:p>
            <a:r>
              <a:rPr lang="zh-CN" altLang="en-US" dirty="0"/>
              <a:t>在文件所在目录下执行该文件，开启服务器程序。</a:t>
            </a:r>
            <a:endParaRPr lang="en-US" altLang="zh-CN" dirty="0"/>
          </a:p>
          <a:p>
            <a:endParaRPr lang="en-US" altLang="zh-CN" dirty="0"/>
          </a:p>
          <a:p>
            <a:endParaRPr lang="en-US" altLang="zh-CN" dirty="0"/>
          </a:p>
          <a:p>
            <a:r>
              <a:rPr lang="zh-CN" altLang="en-US" dirty="0"/>
              <a:t>在浏览器中访问网址：</a:t>
            </a:r>
            <a:r>
              <a:rPr lang="en-US" altLang="zh-CN" dirty="0"/>
              <a:t>127.0.0.1</a:t>
            </a:r>
            <a:r>
              <a:rPr lang="zh-CN" altLang="en-US" dirty="0"/>
              <a:t>，即可显示出</a:t>
            </a:r>
            <a:r>
              <a:rPr lang="en-US" altLang="zh-CN" dirty="0"/>
              <a:t>hello</a:t>
            </a:r>
            <a:r>
              <a:rPr lang="zh-CN" altLang="en-US" dirty="0"/>
              <a:t>函数的运行结果。</a:t>
            </a:r>
          </a:p>
        </p:txBody>
      </p:sp>
      <p:pic>
        <p:nvPicPr>
          <p:cNvPr id="6" name="图片 5"/>
          <p:cNvPicPr>
            <a:picLocks noChangeAspect="1"/>
          </p:cNvPicPr>
          <p:nvPr/>
        </p:nvPicPr>
        <p:blipFill>
          <a:blip r:embed="rId2"/>
          <a:stretch>
            <a:fillRect/>
          </a:stretch>
        </p:blipFill>
        <p:spPr>
          <a:xfrm>
            <a:off x="6459961" y="2927865"/>
            <a:ext cx="4933843" cy="575189"/>
          </a:xfrm>
          <a:prstGeom prst="rect">
            <a:avLst/>
          </a:prstGeom>
        </p:spPr>
      </p:pic>
      <p:pic>
        <p:nvPicPr>
          <p:cNvPr id="7" name="图片 6"/>
          <p:cNvPicPr>
            <a:picLocks noChangeAspect="1"/>
          </p:cNvPicPr>
          <p:nvPr/>
        </p:nvPicPr>
        <p:blipFill>
          <a:blip r:embed="rId3"/>
          <a:stretch>
            <a:fillRect/>
          </a:stretch>
        </p:blipFill>
        <p:spPr>
          <a:xfrm>
            <a:off x="6344050" y="4808246"/>
            <a:ext cx="5210121" cy="1673390"/>
          </a:xfrm>
          <a:prstGeom prst="rect">
            <a:avLst/>
          </a:prstGeom>
        </p:spPr>
      </p:pic>
    </p:spTree>
    <p:extLst>
      <p:ext uri="{BB962C8B-B14F-4D97-AF65-F5344CB8AC3E}">
        <p14:creationId xmlns:p14="http://schemas.microsoft.com/office/powerpoint/2010/main" val="2906073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Web</a:t>
            </a:r>
            <a:r>
              <a:rPr lang="zh-CN" altLang="en-US" dirty="0"/>
              <a:t>应用程序的组成</a:t>
            </a:r>
          </a:p>
        </p:txBody>
      </p:sp>
      <p:sp>
        <p:nvSpPr>
          <p:cNvPr id="3" name="内容占位符 2"/>
          <p:cNvSpPr>
            <a:spLocks noGrp="1"/>
          </p:cNvSpPr>
          <p:nvPr>
            <p:ph idx="1"/>
          </p:nvPr>
        </p:nvSpPr>
        <p:spPr>
          <a:xfrm>
            <a:off x="838200" y="1825625"/>
            <a:ext cx="9300099" cy="606857"/>
          </a:xfrm>
        </p:spPr>
        <p:txBody>
          <a:bodyPr/>
          <a:lstStyle/>
          <a:p>
            <a:r>
              <a:rPr lang="en-US" altLang="zh-CN" dirty="0"/>
              <a:t>MVC</a:t>
            </a:r>
            <a:r>
              <a:rPr lang="zh-CN" altLang="en-US" dirty="0"/>
              <a:t>模式：</a:t>
            </a:r>
            <a:r>
              <a:rPr lang="en-US" altLang="zh-CN" dirty="0"/>
              <a:t>Model-View-Controller</a:t>
            </a:r>
            <a:endParaRPr lang="zh-CN" altLang="en-US" dirty="0"/>
          </a:p>
        </p:txBody>
      </p:sp>
      <p:grpSp>
        <p:nvGrpSpPr>
          <p:cNvPr id="29" name="组合 28"/>
          <p:cNvGrpSpPr/>
          <p:nvPr/>
        </p:nvGrpSpPr>
        <p:grpSpPr>
          <a:xfrm>
            <a:off x="1369426" y="2671683"/>
            <a:ext cx="10148122" cy="3507557"/>
            <a:chOff x="1369426" y="2671683"/>
            <a:chExt cx="10148122" cy="3507557"/>
          </a:xfrm>
        </p:grpSpPr>
        <p:grpSp>
          <p:nvGrpSpPr>
            <p:cNvPr id="26" name="组合 25"/>
            <p:cNvGrpSpPr/>
            <p:nvPr/>
          </p:nvGrpSpPr>
          <p:grpSpPr>
            <a:xfrm>
              <a:off x="1369426" y="3085274"/>
              <a:ext cx="8431185" cy="3093966"/>
              <a:chOff x="1369426" y="3085274"/>
              <a:chExt cx="8431185" cy="3093966"/>
            </a:xfrm>
          </p:grpSpPr>
          <p:sp>
            <p:nvSpPr>
              <p:cNvPr id="4" name="矩形 3"/>
              <p:cNvSpPr/>
              <p:nvPr/>
            </p:nvSpPr>
            <p:spPr>
              <a:xfrm>
                <a:off x="1369426" y="3735421"/>
                <a:ext cx="1331651" cy="727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浏览器</a:t>
                </a:r>
              </a:p>
            </p:txBody>
          </p:sp>
          <p:sp>
            <p:nvSpPr>
              <p:cNvPr id="5" name="矩形 4"/>
              <p:cNvSpPr/>
              <p:nvPr/>
            </p:nvSpPr>
            <p:spPr>
              <a:xfrm>
                <a:off x="4114799" y="3132306"/>
                <a:ext cx="1848255" cy="603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视图（</a:t>
                </a:r>
                <a:r>
                  <a:rPr lang="en-US" altLang="zh-CN" dirty="0"/>
                  <a:t>View</a:t>
                </a:r>
                <a:r>
                  <a:rPr lang="zh-CN" altLang="en-US" dirty="0"/>
                  <a:t>）</a:t>
                </a:r>
              </a:p>
            </p:txBody>
          </p:sp>
          <p:sp>
            <p:nvSpPr>
              <p:cNvPr id="6" name="矩形 5"/>
              <p:cNvSpPr/>
              <p:nvPr/>
            </p:nvSpPr>
            <p:spPr>
              <a:xfrm>
                <a:off x="4114799" y="4302743"/>
                <a:ext cx="1848255" cy="603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控制器（</a:t>
                </a:r>
                <a:r>
                  <a:rPr lang="en-US" altLang="zh-CN" dirty="0"/>
                  <a:t>Controller</a:t>
                </a:r>
                <a:r>
                  <a:rPr lang="zh-CN" altLang="en-US" dirty="0"/>
                  <a:t>）</a:t>
                </a:r>
              </a:p>
            </p:txBody>
          </p:sp>
          <p:sp>
            <p:nvSpPr>
              <p:cNvPr id="7" name="矩形 6"/>
              <p:cNvSpPr/>
              <p:nvPr/>
            </p:nvSpPr>
            <p:spPr>
              <a:xfrm>
                <a:off x="4114798" y="5473180"/>
                <a:ext cx="1848255" cy="603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模型（</a:t>
                </a:r>
                <a:r>
                  <a:rPr lang="en-US" altLang="zh-CN" dirty="0"/>
                  <a:t>Model</a:t>
                </a:r>
                <a:r>
                  <a:rPr lang="zh-CN" altLang="en-US" dirty="0"/>
                  <a:t>）</a:t>
                </a:r>
              </a:p>
            </p:txBody>
          </p:sp>
          <p:sp>
            <p:nvSpPr>
              <p:cNvPr id="8" name="矩形 7"/>
              <p:cNvSpPr/>
              <p:nvPr/>
            </p:nvSpPr>
            <p:spPr>
              <a:xfrm>
                <a:off x="7592433" y="3085274"/>
                <a:ext cx="2208178" cy="650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视图模板引擎</a:t>
                </a:r>
              </a:p>
            </p:txBody>
          </p:sp>
          <p:sp>
            <p:nvSpPr>
              <p:cNvPr id="9" name="流程图: 磁盘 8"/>
              <p:cNvSpPr/>
              <p:nvPr/>
            </p:nvSpPr>
            <p:spPr>
              <a:xfrm>
                <a:off x="7592433" y="5449665"/>
                <a:ext cx="2208178" cy="72957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数据库</a:t>
                </a:r>
              </a:p>
            </p:txBody>
          </p:sp>
          <p:cxnSp>
            <p:nvCxnSpPr>
              <p:cNvPr id="11" name="直接箭头连接符 10"/>
              <p:cNvCxnSpPr/>
              <p:nvPr/>
            </p:nvCxnSpPr>
            <p:spPr>
              <a:xfrm>
                <a:off x="5963053" y="3210128"/>
                <a:ext cx="1527242" cy="9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5997099" y="3528432"/>
                <a:ext cx="14445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5997099" y="5638800"/>
                <a:ext cx="1527242" cy="9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6031145" y="5957104"/>
                <a:ext cx="14445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endCxn id="6" idx="0"/>
              </p:cNvCxnSpPr>
              <p:nvPr/>
            </p:nvCxnSpPr>
            <p:spPr>
              <a:xfrm flipH="1">
                <a:off x="5038927" y="3735421"/>
                <a:ext cx="1" cy="5673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5038924" y="4905858"/>
                <a:ext cx="1" cy="5673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endCxn id="5" idx="1"/>
              </p:cNvCxnSpPr>
              <p:nvPr/>
            </p:nvCxnSpPr>
            <p:spPr>
              <a:xfrm flipV="1">
                <a:off x="2701077" y="3433864"/>
                <a:ext cx="1413722" cy="4572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endCxn id="6" idx="1"/>
              </p:cNvCxnSpPr>
              <p:nvPr/>
            </p:nvCxnSpPr>
            <p:spPr>
              <a:xfrm>
                <a:off x="2701077" y="4302743"/>
                <a:ext cx="1413722" cy="3015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821078" y="3891064"/>
                <a:ext cx="1173719" cy="369332"/>
              </a:xfrm>
              <a:prstGeom prst="rect">
                <a:avLst/>
              </a:prstGeom>
              <a:noFill/>
            </p:spPr>
            <p:txBody>
              <a:bodyPr wrap="none" rtlCol="0">
                <a:spAutoFit/>
              </a:bodyPr>
              <a:lstStyle/>
              <a:p>
                <a:r>
                  <a:rPr lang="en-US" altLang="zh-CN" dirty="0"/>
                  <a:t>HTTP</a:t>
                </a:r>
                <a:r>
                  <a:rPr lang="zh-CN" altLang="en-US" dirty="0"/>
                  <a:t>协议</a:t>
                </a:r>
              </a:p>
            </p:txBody>
          </p:sp>
        </p:grpSp>
        <p:sp>
          <p:nvSpPr>
            <p:cNvPr id="27" name="左大括号 26"/>
            <p:cNvSpPr/>
            <p:nvPr/>
          </p:nvSpPr>
          <p:spPr>
            <a:xfrm>
              <a:off x="10038945" y="2709797"/>
              <a:ext cx="612843" cy="13659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文本框 27"/>
            <p:cNvSpPr txBox="1"/>
            <p:nvPr/>
          </p:nvSpPr>
          <p:spPr>
            <a:xfrm>
              <a:off x="10640385" y="2671683"/>
              <a:ext cx="877163" cy="1477328"/>
            </a:xfrm>
            <a:prstGeom prst="rect">
              <a:avLst/>
            </a:prstGeom>
            <a:noFill/>
          </p:spPr>
          <p:txBody>
            <a:bodyPr wrap="none" rtlCol="0">
              <a:spAutoFit/>
            </a:bodyPr>
            <a:lstStyle/>
            <a:p>
              <a:r>
                <a:rPr lang="zh-CN" altLang="en-US" dirty="0"/>
                <a:t>置换型</a:t>
              </a:r>
              <a:endParaRPr lang="en-US" altLang="zh-CN" dirty="0"/>
            </a:p>
            <a:p>
              <a:endParaRPr lang="en-US" altLang="zh-CN" dirty="0"/>
            </a:p>
            <a:p>
              <a:r>
                <a:rPr lang="zh-CN" altLang="en-US" dirty="0"/>
                <a:t>解释型</a:t>
              </a:r>
              <a:endParaRPr lang="en-US" altLang="zh-CN" dirty="0"/>
            </a:p>
            <a:p>
              <a:endParaRPr lang="en-US" altLang="zh-CN" dirty="0"/>
            </a:p>
            <a:p>
              <a:r>
                <a:rPr lang="zh-CN" altLang="en-US" dirty="0"/>
                <a:t>编译型</a:t>
              </a:r>
            </a:p>
          </p:txBody>
        </p:sp>
      </p:grpSp>
    </p:spTree>
    <p:extLst>
      <p:ext uri="{BB962C8B-B14F-4D97-AF65-F5344CB8AC3E}">
        <p14:creationId xmlns:p14="http://schemas.microsoft.com/office/powerpoint/2010/main" val="1476244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2.3	Go</a:t>
            </a:r>
            <a:r>
              <a:rPr lang="zh-CN" altLang="en-US" dirty="0"/>
              <a:t>语言的</a:t>
            </a:r>
            <a:r>
              <a:rPr lang="en-US" altLang="zh-CN" dirty="0"/>
              <a:t>net/http</a:t>
            </a:r>
            <a:r>
              <a:rPr lang="zh-CN" altLang="en-US" dirty="0"/>
              <a:t>包</a:t>
            </a:r>
          </a:p>
        </p:txBody>
      </p:sp>
      <p:sp>
        <p:nvSpPr>
          <p:cNvPr id="3" name="内容占位符 2"/>
          <p:cNvSpPr>
            <a:spLocks noGrp="1"/>
          </p:cNvSpPr>
          <p:nvPr>
            <p:ph idx="1"/>
          </p:nvPr>
        </p:nvSpPr>
        <p:spPr>
          <a:xfrm>
            <a:off x="838200" y="1825625"/>
            <a:ext cx="10515600" cy="4667250"/>
          </a:xfrm>
        </p:spPr>
        <p:txBody>
          <a:bodyPr>
            <a:normAutofit fontScale="85000" lnSpcReduction="20000"/>
          </a:bodyPr>
          <a:lstStyle/>
          <a:p>
            <a:r>
              <a:rPr lang="en-US" altLang="zh-CN" dirty="0"/>
              <a:t>Go</a:t>
            </a:r>
            <a:r>
              <a:rPr lang="zh-CN" altLang="en-US" dirty="0"/>
              <a:t>语言创建一个</a:t>
            </a:r>
            <a:r>
              <a:rPr lang="en-US" altLang="zh-CN" dirty="0"/>
              <a:t>Web</a:t>
            </a:r>
            <a:r>
              <a:rPr lang="zh-CN" altLang="en-US" dirty="0"/>
              <a:t>服务器需要：</a:t>
            </a:r>
            <a:endParaRPr lang="en-US" altLang="zh-CN" dirty="0"/>
          </a:p>
          <a:p>
            <a:pPr marL="914400" lvl="1" indent="-457200">
              <a:buFont typeface="+mj-lt"/>
              <a:buAutoNum type="arabicPeriod"/>
            </a:pPr>
            <a:r>
              <a:rPr lang="zh-CN" altLang="en-US" dirty="0"/>
              <a:t>调用</a:t>
            </a:r>
            <a:r>
              <a:rPr lang="en-US" altLang="zh-CN" dirty="0" err="1"/>
              <a:t>http.HandleFunc</a:t>
            </a:r>
            <a:r>
              <a:rPr lang="en-US" altLang="zh-CN" dirty="0"/>
              <a:t>()</a:t>
            </a:r>
            <a:r>
              <a:rPr lang="zh-CN" altLang="en-US" dirty="0"/>
              <a:t>函数，注册路由</a:t>
            </a:r>
            <a:endParaRPr lang="en-US" altLang="zh-CN" dirty="0"/>
          </a:p>
          <a:p>
            <a:pPr marL="914400" lvl="1" indent="-457200">
              <a:buFont typeface="+mj-lt"/>
              <a:buAutoNum type="arabicPeriod"/>
            </a:pPr>
            <a:r>
              <a:rPr lang="zh-CN" altLang="en-US" dirty="0"/>
              <a:t>调用</a:t>
            </a:r>
            <a:r>
              <a:rPr lang="en-US" altLang="zh-CN" dirty="0" err="1"/>
              <a:t>http.ListenAndServe</a:t>
            </a:r>
            <a:r>
              <a:rPr lang="en-US" altLang="zh-CN" dirty="0"/>
              <a:t>()</a:t>
            </a:r>
            <a:r>
              <a:rPr lang="zh-CN" altLang="en-US" dirty="0"/>
              <a:t>函数，监听客户端。监听函数需要监听的端口号参数、事件处理器（即</a:t>
            </a:r>
            <a:r>
              <a:rPr lang="en-US" altLang="zh-CN" dirty="0"/>
              <a:t>Handler</a:t>
            </a:r>
            <a:r>
              <a:rPr lang="zh-CN" altLang="en-US" dirty="0"/>
              <a:t>）</a:t>
            </a:r>
            <a:endParaRPr lang="en-US" altLang="zh-CN" dirty="0"/>
          </a:p>
          <a:p>
            <a:pPr marL="914400" lvl="1" indent="-457200">
              <a:buFont typeface="+mj-lt"/>
              <a:buAutoNum type="arabicPeriod"/>
            </a:pPr>
            <a:endParaRPr lang="en-US" altLang="zh-CN" dirty="0"/>
          </a:p>
          <a:p>
            <a:pPr lvl="1"/>
            <a:r>
              <a:rPr lang="en-US" altLang="zh-CN" dirty="0"/>
              <a:t>Handler</a:t>
            </a:r>
            <a:r>
              <a:rPr lang="zh-CN" altLang="en-US" dirty="0"/>
              <a:t>是一个接口：</a:t>
            </a:r>
            <a:endParaRPr lang="en-US" altLang="zh-CN" dirty="0"/>
          </a:p>
          <a:p>
            <a:pPr marL="914400" lvl="2" indent="0">
              <a:buNone/>
            </a:pPr>
            <a:r>
              <a:rPr lang="en-US" altLang="zh-CN" dirty="0"/>
              <a:t> type Handler interface {</a:t>
            </a:r>
          </a:p>
          <a:p>
            <a:pPr marL="914400" lvl="2" indent="0">
              <a:buNone/>
            </a:pPr>
            <a:r>
              <a:rPr lang="en-US" altLang="zh-CN" dirty="0"/>
              <a:t>	</a:t>
            </a:r>
            <a:r>
              <a:rPr lang="en-US" altLang="zh-CN" dirty="0" err="1"/>
              <a:t>ServerHTTP</a:t>
            </a:r>
            <a:r>
              <a:rPr lang="en-US" altLang="zh-CN" dirty="0"/>
              <a:t>(</a:t>
            </a:r>
            <a:r>
              <a:rPr lang="en-US" altLang="zh-CN" dirty="0" err="1"/>
              <a:t>ResponseWriter</a:t>
            </a:r>
            <a:r>
              <a:rPr lang="en-US" altLang="zh-CN" dirty="0"/>
              <a:t>, *Request)</a:t>
            </a:r>
          </a:p>
          <a:p>
            <a:pPr marL="914400" lvl="2" indent="0">
              <a:buNone/>
            </a:pPr>
            <a:r>
              <a:rPr lang="en-US" altLang="zh-CN" dirty="0"/>
              <a:t>}</a:t>
            </a:r>
          </a:p>
          <a:p>
            <a:pPr marL="914400" lvl="2" indent="0">
              <a:buNone/>
            </a:pPr>
            <a:r>
              <a:rPr lang="zh-CN" altLang="en-US" dirty="0"/>
              <a:t>用户程序只要实现了此</a:t>
            </a:r>
            <a:r>
              <a:rPr lang="en-US" altLang="zh-CN" dirty="0"/>
              <a:t>Handler</a:t>
            </a:r>
            <a:r>
              <a:rPr lang="zh-CN" altLang="en-US" dirty="0"/>
              <a:t>接口，就能实现用户自己的</a:t>
            </a:r>
            <a:r>
              <a:rPr lang="en-US" altLang="zh-CN" dirty="0"/>
              <a:t>handler</a:t>
            </a:r>
            <a:r>
              <a:rPr lang="zh-CN" altLang="en-US" dirty="0"/>
              <a:t>处理器，</a:t>
            </a:r>
            <a:endParaRPr lang="en-US" altLang="zh-CN" dirty="0"/>
          </a:p>
          <a:p>
            <a:pPr marL="914400" lvl="2" indent="0">
              <a:buNone/>
            </a:pPr>
            <a:r>
              <a:rPr lang="zh-CN" altLang="en-US" b="1" dirty="0"/>
              <a:t>在</a:t>
            </a:r>
            <a:r>
              <a:rPr lang="en-US" altLang="zh-CN" b="1" dirty="0"/>
              <a:t>net/http</a:t>
            </a:r>
            <a:r>
              <a:rPr lang="zh-CN" altLang="en-US" b="1" dirty="0"/>
              <a:t>包中，已经提供了这个</a:t>
            </a:r>
            <a:r>
              <a:rPr lang="en-US" altLang="zh-CN" b="1" dirty="0"/>
              <a:t>Handler</a:t>
            </a:r>
            <a:r>
              <a:rPr lang="zh-CN" altLang="en-US" b="1" dirty="0"/>
              <a:t>接口的公共实现方法：</a:t>
            </a:r>
            <a:endParaRPr lang="en-US" altLang="zh-CN" b="1" dirty="0"/>
          </a:p>
          <a:p>
            <a:pPr marL="914400" lvl="2" indent="0">
              <a:buNone/>
            </a:pPr>
            <a:r>
              <a:rPr lang="en-US" altLang="zh-CN" dirty="0"/>
              <a:t> type </a:t>
            </a:r>
            <a:r>
              <a:rPr lang="en-US" altLang="zh-CN" dirty="0" err="1"/>
              <a:t>HandlerFunc</a:t>
            </a:r>
            <a:r>
              <a:rPr lang="en-US" altLang="zh-CN" dirty="0"/>
              <a:t> </a:t>
            </a:r>
            <a:r>
              <a:rPr lang="en-US" altLang="zh-CN" dirty="0" err="1"/>
              <a:t>func</a:t>
            </a:r>
            <a:r>
              <a:rPr lang="en-US" altLang="zh-CN" dirty="0"/>
              <a:t>(</a:t>
            </a:r>
            <a:r>
              <a:rPr lang="en-US" altLang="zh-CN" dirty="0" err="1"/>
              <a:t>ResponseWriter</a:t>
            </a:r>
            <a:r>
              <a:rPr lang="en-US" altLang="zh-CN" dirty="0"/>
              <a:t>, *Request)</a:t>
            </a:r>
          </a:p>
          <a:p>
            <a:pPr marL="914400" lvl="2" indent="0">
              <a:buNone/>
            </a:pPr>
            <a:endParaRPr lang="en-US" altLang="zh-CN" dirty="0"/>
          </a:p>
          <a:p>
            <a:pPr marL="914400" lvl="2" indent="0">
              <a:buNone/>
            </a:pPr>
            <a:r>
              <a:rPr lang="en-US" altLang="zh-CN" dirty="0"/>
              <a:t> </a:t>
            </a:r>
            <a:r>
              <a:rPr lang="en-US" altLang="zh-CN" dirty="0" err="1"/>
              <a:t>func</a:t>
            </a:r>
            <a:r>
              <a:rPr lang="en-US" altLang="zh-CN" dirty="0"/>
              <a:t> (f </a:t>
            </a:r>
            <a:r>
              <a:rPr lang="en-US" altLang="zh-CN" dirty="0" err="1"/>
              <a:t>HandlerFunc</a:t>
            </a:r>
            <a:r>
              <a:rPr lang="en-US" altLang="zh-CN" dirty="0"/>
              <a:t>) </a:t>
            </a:r>
            <a:r>
              <a:rPr lang="en-US" altLang="zh-CN" dirty="0" err="1"/>
              <a:t>ServeHTTP</a:t>
            </a:r>
            <a:r>
              <a:rPr lang="en-US" altLang="zh-CN" dirty="0"/>
              <a:t>(w </a:t>
            </a:r>
            <a:r>
              <a:rPr lang="en-US" altLang="zh-CN" dirty="0" err="1"/>
              <a:t>ResponseWriter</a:t>
            </a:r>
            <a:r>
              <a:rPr lang="en-US" altLang="zh-CN" dirty="0"/>
              <a:t>, r *Request) {</a:t>
            </a:r>
          </a:p>
          <a:p>
            <a:pPr marL="914400" lvl="2" indent="0">
              <a:buNone/>
            </a:pPr>
            <a:r>
              <a:rPr lang="en-US" altLang="zh-CN" dirty="0"/>
              <a:t>	 f(w, r)</a:t>
            </a:r>
          </a:p>
          <a:p>
            <a:pPr marL="914400" lvl="2" indent="0">
              <a:buNone/>
            </a:pPr>
            <a:r>
              <a:rPr lang="en-US" altLang="zh-CN" dirty="0"/>
              <a:t>}</a:t>
            </a:r>
          </a:p>
          <a:p>
            <a:pPr marL="914400" lvl="2" indent="0">
              <a:buNone/>
            </a:pPr>
            <a:r>
              <a:rPr lang="zh-CN" altLang="en-US" dirty="0"/>
              <a:t>用户自己的</a:t>
            </a:r>
            <a:r>
              <a:rPr lang="en-US" altLang="zh-CN" dirty="0"/>
              <a:t>handler</a:t>
            </a:r>
            <a:r>
              <a:rPr lang="zh-CN" altLang="en-US" dirty="0"/>
              <a:t>处理器就像拦截器，它在</a:t>
            </a:r>
            <a:r>
              <a:rPr lang="en-US" altLang="zh-CN" dirty="0" err="1"/>
              <a:t>http.HandleFunc</a:t>
            </a:r>
            <a:r>
              <a:rPr lang="en-US" altLang="zh-CN" dirty="0"/>
              <a:t>()</a:t>
            </a:r>
            <a:r>
              <a:rPr lang="zh-CN" altLang="en-US" dirty="0"/>
              <a:t>函数处理之前。</a:t>
            </a:r>
            <a:endParaRPr lang="en-US" altLang="zh-CN" dirty="0"/>
          </a:p>
        </p:txBody>
      </p:sp>
    </p:spTree>
    <p:extLst>
      <p:ext uri="{BB962C8B-B14F-4D97-AF65-F5344CB8AC3E}">
        <p14:creationId xmlns:p14="http://schemas.microsoft.com/office/powerpoint/2010/main" val="1007642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4415" y="478115"/>
            <a:ext cx="11137777" cy="4351338"/>
          </a:xfrm>
        </p:spPr>
        <p:txBody>
          <a:bodyPr>
            <a:normAutofit fontScale="55000" lnSpcReduction="20000"/>
          </a:bodyPr>
          <a:lstStyle/>
          <a:p>
            <a:pPr marL="0" indent="0">
              <a:buNone/>
            </a:pPr>
            <a:r>
              <a:rPr lang="en-US" altLang="zh-CN" dirty="0"/>
              <a:t>package main</a:t>
            </a:r>
          </a:p>
          <a:p>
            <a:pPr marL="0" indent="0">
              <a:buNone/>
            </a:pPr>
            <a:r>
              <a:rPr lang="en-US" altLang="zh-CN" dirty="0"/>
              <a:t>import (</a:t>
            </a:r>
          </a:p>
          <a:p>
            <a:pPr marL="0" indent="0">
              <a:buNone/>
            </a:pPr>
            <a:r>
              <a:rPr lang="en-US" altLang="zh-CN" dirty="0"/>
              <a:t>	"log"</a:t>
            </a:r>
          </a:p>
          <a:p>
            <a:pPr marL="0" indent="0">
              <a:buNone/>
            </a:pPr>
            <a:r>
              <a:rPr lang="en-US" altLang="zh-CN" dirty="0"/>
              <a:t>	"net/http"</a:t>
            </a:r>
          </a:p>
          <a:p>
            <a:pPr marL="0" indent="0">
              <a:buNone/>
            </a:pPr>
            <a:r>
              <a:rPr lang="en-US" altLang="zh-CN" dirty="0"/>
              <a:t>)</a:t>
            </a:r>
          </a:p>
          <a:p>
            <a:pPr marL="0" indent="0">
              <a:buNone/>
            </a:pPr>
            <a:r>
              <a:rPr lang="en-US" altLang="zh-CN" dirty="0" err="1"/>
              <a:t>func</a:t>
            </a:r>
            <a:r>
              <a:rPr lang="en-US" altLang="zh-CN" dirty="0"/>
              <a:t> main() {</a:t>
            </a:r>
          </a:p>
          <a:p>
            <a:pPr marL="0" indent="0">
              <a:buNone/>
            </a:pPr>
            <a:r>
              <a:rPr lang="en-US" altLang="zh-CN" dirty="0"/>
              <a:t>	</a:t>
            </a:r>
            <a:r>
              <a:rPr lang="en-US" altLang="zh-CN" dirty="0" err="1"/>
              <a:t>srv</a:t>
            </a:r>
            <a:r>
              <a:rPr lang="en-US" altLang="zh-CN" dirty="0"/>
              <a:t> := &amp;</a:t>
            </a:r>
            <a:r>
              <a:rPr lang="en-US" altLang="zh-CN" dirty="0" err="1"/>
              <a:t>http.Server</a:t>
            </a:r>
            <a:r>
              <a:rPr lang="en-US" altLang="zh-CN" dirty="0"/>
              <a:t>{</a:t>
            </a:r>
            <a:r>
              <a:rPr lang="en-US" altLang="zh-CN" dirty="0" err="1"/>
              <a:t>Addr</a:t>
            </a:r>
            <a:r>
              <a:rPr lang="en-US" altLang="zh-CN" dirty="0"/>
              <a:t>: ":8088", Handler: </a:t>
            </a:r>
            <a:r>
              <a:rPr lang="en-US" altLang="zh-CN" dirty="0" err="1"/>
              <a:t>http.HandlerFunc</a:t>
            </a:r>
            <a:r>
              <a:rPr lang="en-US" altLang="zh-CN" dirty="0"/>
              <a:t>(handle)}  // </a:t>
            </a:r>
            <a:r>
              <a:rPr lang="zh-CN" altLang="en-US" dirty="0"/>
              <a:t>启动服务器	</a:t>
            </a:r>
          </a:p>
          <a:p>
            <a:pPr marL="0" indent="0">
              <a:buNone/>
            </a:pPr>
            <a:r>
              <a:rPr lang="zh-CN" altLang="en-US" dirty="0"/>
              <a:t>	</a:t>
            </a:r>
            <a:r>
              <a:rPr lang="en-US" altLang="zh-CN" dirty="0" err="1"/>
              <a:t>log.Printf</a:t>
            </a:r>
            <a:r>
              <a:rPr lang="en-US" altLang="zh-CN" dirty="0"/>
              <a:t>("Serving on https://0.0.0.0:8088") // </a:t>
            </a:r>
            <a:r>
              <a:rPr lang="zh-CN" altLang="en-US" dirty="0"/>
              <a:t>用</a:t>
            </a:r>
            <a:r>
              <a:rPr lang="en-US" altLang="zh-CN" dirty="0"/>
              <a:t>TLS</a:t>
            </a:r>
            <a:r>
              <a:rPr lang="zh-CN" altLang="en-US" dirty="0"/>
              <a:t>启动服务器，因为我们运行的是</a:t>
            </a:r>
            <a:r>
              <a:rPr lang="en-US" altLang="zh-CN" dirty="0"/>
              <a:t>http/2</a:t>
            </a:r>
            <a:r>
              <a:rPr lang="zh-CN" altLang="en-US" dirty="0"/>
              <a:t>，它必须是与</a:t>
            </a:r>
            <a:r>
              <a:rPr lang="en-US" altLang="zh-CN" dirty="0"/>
              <a:t>TLS</a:t>
            </a:r>
            <a:r>
              <a:rPr lang="zh-CN" altLang="en-US" dirty="0"/>
              <a:t>一起运行。</a:t>
            </a:r>
          </a:p>
          <a:p>
            <a:pPr marL="0" indent="0">
              <a:buNone/>
            </a:pPr>
            <a:r>
              <a:rPr lang="zh-CN" altLang="en-US" dirty="0"/>
              <a:t>	</a:t>
            </a:r>
            <a:r>
              <a:rPr lang="en-US" altLang="zh-CN" dirty="0" err="1"/>
              <a:t>log.Fatal</a:t>
            </a:r>
            <a:r>
              <a:rPr lang="en-US" altLang="zh-CN" dirty="0"/>
              <a:t>(</a:t>
            </a:r>
            <a:r>
              <a:rPr lang="en-US" altLang="zh-CN" dirty="0" err="1"/>
              <a:t>srv.ListenAndServeTLS</a:t>
            </a:r>
            <a:r>
              <a:rPr lang="en-US" altLang="zh-CN" dirty="0"/>
              <a:t>("server.crt", "</a:t>
            </a:r>
            <a:r>
              <a:rPr lang="en-US" altLang="zh-CN" dirty="0" err="1"/>
              <a:t>server.key</a:t>
            </a:r>
            <a:r>
              <a:rPr lang="en-US" altLang="zh-CN" dirty="0"/>
              <a:t>"))</a:t>
            </a:r>
          </a:p>
          <a:p>
            <a:pPr marL="0" indent="0">
              <a:buNone/>
            </a:pPr>
            <a:r>
              <a:rPr lang="en-US" altLang="zh-CN" dirty="0"/>
              <a:t>}</a:t>
            </a:r>
          </a:p>
          <a:p>
            <a:pPr marL="0" indent="0">
              <a:buNone/>
            </a:pPr>
            <a:r>
              <a:rPr lang="en-US" altLang="zh-CN" dirty="0" err="1"/>
              <a:t>func</a:t>
            </a:r>
            <a:r>
              <a:rPr lang="en-US" altLang="zh-CN" dirty="0"/>
              <a:t> handle(w </a:t>
            </a:r>
            <a:r>
              <a:rPr lang="en-US" altLang="zh-CN" dirty="0" err="1"/>
              <a:t>http.ResponseWriter</a:t>
            </a:r>
            <a:r>
              <a:rPr lang="en-US" altLang="zh-CN" dirty="0"/>
              <a:t>, r *</a:t>
            </a:r>
            <a:r>
              <a:rPr lang="en-US" altLang="zh-CN" dirty="0" err="1"/>
              <a:t>http.Request</a:t>
            </a:r>
            <a:r>
              <a:rPr lang="en-US" altLang="zh-CN" dirty="0"/>
              <a:t>) { //</a:t>
            </a:r>
            <a:r>
              <a:rPr lang="zh-CN" altLang="en-US" dirty="0"/>
              <a:t>处理器方法</a:t>
            </a:r>
          </a:p>
          <a:p>
            <a:pPr marL="0" indent="0">
              <a:buNone/>
            </a:pPr>
            <a:r>
              <a:rPr lang="zh-CN" altLang="en-US" dirty="0"/>
              <a:t>	</a:t>
            </a:r>
            <a:r>
              <a:rPr lang="en-US" altLang="zh-CN" dirty="0" err="1"/>
              <a:t>log.Printf</a:t>
            </a:r>
            <a:r>
              <a:rPr lang="en-US" altLang="zh-CN" dirty="0"/>
              <a:t>("Got connection: %s", </a:t>
            </a:r>
            <a:r>
              <a:rPr lang="en-US" altLang="zh-CN" dirty="0" err="1"/>
              <a:t>r.Proto</a:t>
            </a:r>
            <a:r>
              <a:rPr lang="en-US" altLang="zh-CN" dirty="0"/>
              <a:t>)  // </a:t>
            </a:r>
            <a:r>
              <a:rPr lang="zh-CN" altLang="en-US" dirty="0"/>
              <a:t>记录请求协议	</a:t>
            </a:r>
          </a:p>
          <a:p>
            <a:pPr marL="0" indent="0">
              <a:buNone/>
            </a:pPr>
            <a:r>
              <a:rPr lang="zh-CN" altLang="en-US" dirty="0"/>
              <a:t>	</a:t>
            </a:r>
            <a:r>
              <a:rPr lang="en-US" altLang="zh-CN" dirty="0" err="1"/>
              <a:t>w.Write</a:t>
            </a:r>
            <a:r>
              <a:rPr lang="en-US" altLang="zh-CN" dirty="0"/>
              <a:t>([]byte("Hello this is a HTTP/2 message!")) // </a:t>
            </a:r>
            <a:r>
              <a:rPr lang="zh-CN" altLang="en-US" dirty="0"/>
              <a:t>向客户发送一条消息</a:t>
            </a:r>
          </a:p>
          <a:p>
            <a:pPr marL="0" indent="0">
              <a:buNone/>
            </a:pPr>
            <a:r>
              <a:rPr lang="en-US" altLang="zh-CN" dirty="0"/>
              <a:t>}</a:t>
            </a:r>
            <a:endParaRPr lang="zh-CN" altLang="en-US" dirty="0"/>
          </a:p>
        </p:txBody>
      </p:sp>
      <p:pic>
        <p:nvPicPr>
          <p:cNvPr id="4" name="图片 3"/>
          <p:cNvPicPr>
            <a:picLocks noChangeAspect="1"/>
          </p:cNvPicPr>
          <p:nvPr/>
        </p:nvPicPr>
        <p:blipFill>
          <a:blip r:embed="rId2"/>
          <a:stretch>
            <a:fillRect/>
          </a:stretch>
        </p:blipFill>
        <p:spPr>
          <a:xfrm>
            <a:off x="314415" y="4500979"/>
            <a:ext cx="11716588" cy="2059619"/>
          </a:xfrm>
          <a:prstGeom prst="rect">
            <a:avLst/>
          </a:prstGeom>
        </p:spPr>
      </p:pic>
      <p:sp>
        <p:nvSpPr>
          <p:cNvPr id="5" name="文本框 4"/>
          <p:cNvSpPr txBox="1"/>
          <p:nvPr/>
        </p:nvSpPr>
        <p:spPr>
          <a:xfrm>
            <a:off x="2388093" y="4900474"/>
            <a:ext cx="1107996" cy="369332"/>
          </a:xfrm>
          <a:prstGeom prst="rect">
            <a:avLst/>
          </a:prstGeom>
          <a:noFill/>
        </p:spPr>
        <p:txBody>
          <a:bodyPr wrap="none" rtlCol="0">
            <a:spAutoFit/>
          </a:bodyPr>
          <a:lstStyle/>
          <a:p>
            <a:r>
              <a:rPr lang="zh-CN" altLang="en-US" dirty="0"/>
              <a:t>运行结果</a:t>
            </a:r>
          </a:p>
        </p:txBody>
      </p:sp>
      <p:sp>
        <p:nvSpPr>
          <p:cNvPr id="6" name="文本框 5"/>
          <p:cNvSpPr txBox="1"/>
          <p:nvPr/>
        </p:nvSpPr>
        <p:spPr>
          <a:xfrm>
            <a:off x="3773010" y="674703"/>
            <a:ext cx="4842992" cy="523220"/>
          </a:xfrm>
          <a:prstGeom prst="rect">
            <a:avLst/>
          </a:prstGeom>
          <a:noFill/>
        </p:spPr>
        <p:txBody>
          <a:bodyPr wrap="none" rtlCol="0">
            <a:spAutoFit/>
          </a:bodyPr>
          <a:lstStyle/>
          <a:p>
            <a:r>
              <a:rPr lang="zh-CN" altLang="en-US" sz="2800" b="1" dirty="0"/>
              <a:t>创建一个简单的</a:t>
            </a:r>
            <a:r>
              <a:rPr lang="en-US" altLang="zh-CN" sz="2800" b="1" dirty="0"/>
              <a:t>HTTPS</a:t>
            </a:r>
            <a:r>
              <a:rPr lang="zh-CN" altLang="en-US" sz="2800" b="1" dirty="0"/>
              <a:t>服务器</a:t>
            </a:r>
          </a:p>
        </p:txBody>
      </p:sp>
    </p:spTree>
    <p:extLst>
      <p:ext uri="{BB962C8B-B14F-4D97-AF65-F5344CB8AC3E}">
        <p14:creationId xmlns:p14="http://schemas.microsoft.com/office/powerpoint/2010/main" val="3417297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1354" y="89232"/>
            <a:ext cx="3414203" cy="1325563"/>
          </a:xfrm>
        </p:spPr>
        <p:txBody>
          <a:bodyPr/>
          <a:lstStyle/>
          <a:p>
            <a:r>
              <a:rPr lang="zh-CN" altLang="en-US" dirty="0"/>
              <a:t>创建一个简单的客户端</a:t>
            </a:r>
          </a:p>
        </p:txBody>
      </p:sp>
      <p:sp>
        <p:nvSpPr>
          <p:cNvPr id="3" name="内容占位符 2"/>
          <p:cNvSpPr>
            <a:spLocks noGrp="1"/>
          </p:cNvSpPr>
          <p:nvPr>
            <p:ph idx="1"/>
          </p:nvPr>
        </p:nvSpPr>
        <p:spPr>
          <a:xfrm>
            <a:off x="199009" y="1685785"/>
            <a:ext cx="7054048" cy="4983547"/>
          </a:xfrm>
        </p:spPr>
        <p:txBody>
          <a:bodyPr>
            <a:normAutofit fontScale="62500" lnSpcReduction="20000"/>
          </a:bodyPr>
          <a:lstStyle/>
          <a:p>
            <a:pPr marL="0" indent="0">
              <a:buNone/>
            </a:pPr>
            <a:r>
              <a:rPr lang="en-US" altLang="zh-CN" dirty="0"/>
              <a:t>package main</a:t>
            </a:r>
          </a:p>
          <a:p>
            <a:pPr marL="0" indent="0">
              <a:buNone/>
            </a:pPr>
            <a:r>
              <a:rPr lang="en-US" altLang="zh-CN" dirty="0"/>
              <a:t>import (</a:t>
            </a:r>
          </a:p>
          <a:p>
            <a:pPr marL="0" indent="0">
              <a:buNone/>
            </a:pPr>
            <a:r>
              <a:rPr lang="en-US" altLang="zh-CN" dirty="0"/>
              <a:t>	"</a:t>
            </a:r>
            <a:r>
              <a:rPr lang="en-US" altLang="zh-CN" dirty="0" err="1"/>
              <a:t>fmt</a:t>
            </a:r>
            <a:r>
              <a:rPr lang="en-US" altLang="zh-CN" dirty="0"/>
              <a:t>"</a:t>
            </a:r>
          </a:p>
          <a:p>
            <a:pPr marL="0" indent="0">
              <a:buNone/>
            </a:pPr>
            <a:r>
              <a:rPr lang="en-US" altLang="zh-CN" dirty="0"/>
              <a:t>	"</a:t>
            </a:r>
            <a:r>
              <a:rPr lang="en-US" altLang="zh-CN" dirty="0" err="1"/>
              <a:t>io</a:t>
            </a:r>
            <a:r>
              <a:rPr lang="en-US" altLang="zh-CN" dirty="0"/>
              <a:t>/</a:t>
            </a:r>
            <a:r>
              <a:rPr lang="en-US" altLang="zh-CN" dirty="0" err="1"/>
              <a:t>ioutil</a:t>
            </a:r>
            <a:r>
              <a:rPr lang="en-US" altLang="zh-CN" dirty="0"/>
              <a:t>"</a:t>
            </a:r>
          </a:p>
          <a:p>
            <a:pPr marL="0" indent="0">
              <a:buNone/>
            </a:pPr>
            <a:r>
              <a:rPr lang="en-US" altLang="zh-CN" dirty="0"/>
              <a:t>	"net/http"</a:t>
            </a:r>
          </a:p>
          <a:p>
            <a:pPr marL="0" indent="0">
              <a:buNone/>
            </a:pPr>
            <a:r>
              <a:rPr lang="en-US" altLang="zh-CN" dirty="0"/>
              <a:t>)</a:t>
            </a:r>
          </a:p>
          <a:p>
            <a:pPr marL="0" indent="0">
              <a:buNone/>
            </a:pPr>
            <a:r>
              <a:rPr lang="en-US" altLang="zh-CN" dirty="0" err="1"/>
              <a:t>func</a:t>
            </a:r>
            <a:r>
              <a:rPr lang="en-US" altLang="zh-CN" dirty="0"/>
              <a:t> main() {</a:t>
            </a:r>
          </a:p>
          <a:p>
            <a:pPr marL="0" indent="0">
              <a:buNone/>
            </a:pPr>
            <a:r>
              <a:rPr lang="en-US" altLang="zh-CN" dirty="0"/>
              <a:t>	</a:t>
            </a:r>
            <a:r>
              <a:rPr lang="en-US" altLang="zh-CN" dirty="0" err="1"/>
              <a:t>resp</a:t>
            </a:r>
            <a:r>
              <a:rPr lang="en-US" altLang="zh-CN" dirty="0"/>
              <a:t>, err := </a:t>
            </a:r>
            <a:r>
              <a:rPr lang="en-US" altLang="zh-CN" dirty="0" err="1"/>
              <a:t>http.Get</a:t>
            </a:r>
            <a:r>
              <a:rPr lang="en-US" altLang="zh-CN" dirty="0"/>
              <a:t>("https://www.baidu.com/")</a:t>
            </a:r>
          </a:p>
          <a:p>
            <a:pPr marL="0" indent="0">
              <a:buNone/>
            </a:pPr>
            <a:r>
              <a:rPr lang="en-US" altLang="zh-CN" dirty="0"/>
              <a:t>	if err != nil {</a:t>
            </a:r>
          </a:p>
          <a:p>
            <a:pPr marL="0" indent="0">
              <a:buNone/>
            </a:pPr>
            <a:r>
              <a:rPr lang="en-US" altLang="zh-CN" dirty="0"/>
              <a:t>		</a:t>
            </a:r>
            <a:r>
              <a:rPr lang="en-US" altLang="zh-CN" dirty="0" err="1"/>
              <a:t>fmt.Print</a:t>
            </a:r>
            <a:r>
              <a:rPr lang="en-US" altLang="zh-CN" dirty="0"/>
              <a:t>("err", err)</a:t>
            </a:r>
          </a:p>
          <a:p>
            <a:pPr marL="0" indent="0">
              <a:buNone/>
            </a:pPr>
            <a:r>
              <a:rPr lang="en-US" altLang="zh-CN" dirty="0"/>
              <a:t>	}</a:t>
            </a:r>
          </a:p>
          <a:p>
            <a:pPr marL="0" indent="0">
              <a:buNone/>
            </a:pPr>
            <a:r>
              <a:rPr lang="en-US" altLang="zh-CN" dirty="0"/>
              <a:t>	closer := </a:t>
            </a:r>
            <a:r>
              <a:rPr lang="en-US" altLang="zh-CN" dirty="0" err="1"/>
              <a:t>resp.Body</a:t>
            </a:r>
            <a:endParaRPr lang="en-US" altLang="zh-CN" dirty="0"/>
          </a:p>
          <a:p>
            <a:pPr marL="0" indent="0">
              <a:buNone/>
            </a:pPr>
            <a:r>
              <a:rPr lang="en-US" altLang="zh-CN" dirty="0"/>
              <a:t>	bytes, err := </a:t>
            </a:r>
            <a:r>
              <a:rPr lang="en-US" altLang="zh-CN" dirty="0" err="1"/>
              <a:t>ioutil.ReadAll</a:t>
            </a:r>
            <a:r>
              <a:rPr lang="en-US" altLang="zh-CN" dirty="0"/>
              <a:t>(closer)</a:t>
            </a:r>
          </a:p>
          <a:p>
            <a:pPr marL="0" indent="0">
              <a:buNone/>
            </a:pPr>
            <a:r>
              <a:rPr lang="en-US" altLang="zh-CN" dirty="0"/>
              <a:t>	</a:t>
            </a:r>
            <a:r>
              <a:rPr lang="en-US" altLang="zh-CN" dirty="0" err="1"/>
              <a:t>fmt.Println</a:t>
            </a:r>
            <a:r>
              <a:rPr lang="en-US" altLang="zh-CN" dirty="0"/>
              <a:t>(string(bytes))</a:t>
            </a:r>
          </a:p>
          <a:p>
            <a:pPr marL="0" indent="0">
              <a:buNone/>
            </a:pPr>
            <a:r>
              <a:rPr lang="en-US" altLang="zh-CN" dirty="0"/>
              <a:t>}</a:t>
            </a:r>
            <a:endParaRPr lang="zh-CN" altLang="en-US" dirty="0"/>
          </a:p>
        </p:txBody>
      </p:sp>
      <p:pic>
        <p:nvPicPr>
          <p:cNvPr id="4" name="图片 3"/>
          <p:cNvPicPr>
            <a:picLocks noChangeAspect="1"/>
          </p:cNvPicPr>
          <p:nvPr/>
        </p:nvPicPr>
        <p:blipFill>
          <a:blip r:embed="rId2"/>
          <a:stretch>
            <a:fillRect/>
          </a:stretch>
        </p:blipFill>
        <p:spPr>
          <a:xfrm>
            <a:off x="5104661" y="4301846"/>
            <a:ext cx="6909786" cy="2232119"/>
          </a:xfrm>
          <a:prstGeom prst="rect">
            <a:avLst/>
          </a:prstGeom>
        </p:spPr>
      </p:pic>
      <p:sp>
        <p:nvSpPr>
          <p:cNvPr id="6" name="文本框 5"/>
          <p:cNvSpPr txBox="1"/>
          <p:nvPr/>
        </p:nvSpPr>
        <p:spPr>
          <a:xfrm>
            <a:off x="3726033" y="242942"/>
            <a:ext cx="8220254" cy="3139321"/>
          </a:xfrm>
          <a:prstGeom prst="rect">
            <a:avLst/>
          </a:prstGeom>
          <a:noFill/>
        </p:spPr>
        <p:txBody>
          <a:bodyPr wrap="square" rtlCol="0">
            <a:spAutoFit/>
          </a:bodyPr>
          <a:lstStyle/>
          <a:p>
            <a:pPr marL="342900" indent="-342900">
              <a:buFont typeface="+mj-ea"/>
              <a:buAutoNum type="circleNumDbPlain"/>
            </a:pPr>
            <a:r>
              <a:rPr lang="zh-CN" altLang="en-US" dirty="0"/>
              <a:t>使用</a:t>
            </a:r>
            <a:r>
              <a:rPr lang="en-US" altLang="zh-CN" dirty="0" err="1"/>
              <a:t>NewRequest</a:t>
            </a:r>
            <a:r>
              <a:rPr lang="en-US" altLang="zh-CN" dirty="0"/>
              <a:t>()</a:t>
            </a:r>
            <a:r>
              <a:rPr lang="zh-CN" altLang="en-US" dirty="0"/>
              <a:t>创建一个客户端请求：</a:t>
            </a:r>
            <a:endParaRPr lang="en-US" altLang="zh-CN" dirty="0"/>
          </a:p>
          <a:p>
            <a:pPr marL="342900" indent="-342900">
              <a:buFont typeface="+mj-ea"/>
              <a:buAutoNum type="circleNumDbPlain"/>
            </a:pPr>
            <a:r>
              <a:rPr lang="en-US" altLang="zh-CN" dirty="0"/>
              <a:t> </a:t>
            </a:r>
            <a:r>
              <a:rPr lang="en-US" altLang="zh-CN" dirty="0" err="1"/>
              <a:t>func</a:t>
            </a:r>
            <a:r>
              <a:rPr lang="en-US" altLang="zh-CN" dirty="0"/>
              <a:t> </a:t>
            </a:r>
            <a:r>
              <a:rPr lang="en-US" altLang="zh-CN" dirty="0" err="1"/>
              <a:t>NewRequest</a:t>
            </a:r>
            <a:r>
              <a:rPr lang="en-US" altLang="zh-CN" dirty="0"/>
              <a:t>(method, </a:t>
            </a:r>
            <a:r>
              <a:rPr lang="en-US" altLang="zh-CN" dirty="0" err="1"/>
              <a:t>url</a:t>
            </a:r>
            <a:r>
              <a:rPr lang="en-US" altLang="zh-CN" dirty="0"/>
              <a:t> string, body </a:t>
            </a:r>
            <a:r>
              <a:rPr lang="en-US" altLang="zh-CN" dirty="0" err="1"/>
              <a:t>io.Reader</a:t>
            </a:r>
            <a:r>
              <a:rPr lang="en-US" altLang="zh-CN" dirty="0"/>
              <a:t>) (*Request, error)</a:t>
            </a:r>
          </a:p>
          <a:p>
            <a:pPr marL="342900" indent="-342900">
              <a:buFont typeface="+mj-ea"/>
              <a:buAutoNum type="circleNumDbPlain"/>
            </a:pPr>
            <a:r>
              <a:rPr lang="zh-CN" altLang="en-US" dirty="0"/>
              <a:t>请求的类型有：</a:t>
            </a:r>
            <a:r>
              <a:rPr lang="en-US" altLang="zh-CN" dirty="0"/>
              <a:t>GET\POST\PUT\ELETE</a:t>
            </a:r>
            <a:r>
              <a:rPr lang="zh-CN" altLang="en-US" dirty="0"/>
              <a:t>等。</a:t>
            </a:r>
            <a:endParaRPr lang="en-US" altLang="zh-CN" dirty="0"/>
          </a:p>
          <a:p>
            <a:pPr marL="342900" indent="-342900">
              <a:buFont typeface="+mj-ea"/>
              <a:buAutoNum type="circleNumDbPlain"/>
            </a:pPr>
            <a:r>
              <a:rPr lang="en-US" altLang="zh-CN" dirty="0"/>
              <a:t> </a:t>
            </a:r>
            <a:r>
              <a:rPr lang="en-US" altLang="zh-CN" dirty="0" err="1"/>
              <a:t>io.Reader</a:t>
            </a:r>
            <a:r>
              <a:rPr lang="zh-CN" altLang="en-US" dirty="0"/>
              <a:t>接口可以从输入源读取当前长度的内容，其实现的</a:t>
            </a:r>
            <a:r>
              <a:rPr lang="en-US" altLang="zh-CN" dirty="0"/>
              <a:t>Read()</a:t>
            </a:r>
            <a:r>
              <a:rPr lang="zh-CN" altLang="en-US" dirty="0"/>
              <a:t>方法，可返回读取内容的字节数和错误信息。</a:t>
            </a:r>
            <a:endParaRPr lang="en-US" altLang="zh-CN" dirty="0"/>
          </a:p>
          <a:p>
            <a:pPr marL="342900" indent="-342900">
              <a:buFont typeface="+mj-ea"/>
              <a:buAutoNum type="circleNumDbPlain"/>
            </a:pPr>
            <a:r>
              <a:rPr lang="en-US" altLang="zh-CN" dirty="0"/>
              <a:t> </a:t>
            </a:r>
            <a:r>
              <a:rPr lang="en-US" altLang="zh-CN" dirty="0" err="1"/>
              <a:t>io.Closer</a:t>
            </a:r>
            <a:r>
              <a:rPr lang="zh-CN" altLang="en-US" dirty="0"/>
              <a:t>接口用来关闭数据流。</a:t>
            </a:r>
            <a:endParaRPr lang="en-US" altLang="zh-CN" dirty="0"/>
          </a:p>
          <a:p>
            <a:pPr marL="342900" indent="-342900">
              <a:buFont typeface="+mj-ea"/>
              <a:buAutoNum type="circleNumDbPlain"/>
            </a:pPr>
            <a:r>
              <a:rPr lang="en-US" altLang="zh-CN" dirty="0"/>
              <a:t>Go</a:t>
            </a:r>
            <a:r>
              <a:rPr lang="zh-CN" altLang="en-US" dirty="0"/>
              <a:t>语言设计了</a:t>
            </a:r>
            <a:r>
              <a:rPr lang="en-US" altLang="zh-CN" dirty="0"/>
              <a:t>Client</a:t>
            </a:r>
            <a:r>
              <a:rPr lang="zh-CN" altLang="en-US" dirty="0"/>
              <a:t>结构体，这个结构体实现</a:t>
            </a:r>
            <a:r>
              <a:rPr lang="en-US" altLang="zh-CN" dirty="0"/>
              <a:t>Get()</a:t>
            </a:r>
            <a:r>
              <a:rPr lang="zh-CN" altLang="en-US" dirty="0"/>
              <a:t>、</a:t>
            </a:r>
            <a:r>
              <a:rPr lang="en-US" altLang="zh-CN" dirty="0"/>
              <a:t>Post()</a:t>
            </a:r>
            <a:r>
              <a:rPr lang="zh-CN" altLang="en-US" dirty="0"/>
              <a:t>两个请求函数。同时，该结构体中提供了一个默认变量</a:t>
            </a:r>
            <a:r>
              <a:rPr lang="en-US" altLang="zh-CN" dirty="0" err="1"/>
              <a:t>DefaultClient</a:t>
            </a:r>
            <a:r>
              <a:rPr lang="zh-CN" altLang="en-US" dirty="0"/>
              <a:t>，此变量是结构体的指针，可以通过此变量来调用</a:t>
            </a:r>
            <a:r>
              <a:rPr lang="en-US" altLang="zh-CN" dirty="0"/>
              <a:t>Client</a:t>
            </a:r>
            <a:r>
              <a:rPr lang="zh-CN" altLang="en-US" dirty="0"/>
              <a:t>结构体的</a:t>
            </a:r>
            <a:r>
              <a:rPr lang="en-US" altLang="zh-CN" dirty="0"/>
              <a:t>Get(</a:t>
            </a:r>
            <a:r>
              <a:rPr lang="en-US" altLang="zh-CN" dirty="0" err="1"/>
              <a:t>url</a:t>
            </a:r>
            <a:r>
              <a:rPr lang="en-US" altLang="zh-CN" dirty="0"/>
              <a:t>)</a:t>
            </a:r>
            <a:r>
              <a:rPr lang="zh-CN" altLang="en-US" dirty="0"/>
              <a:t>或</a:t>
            </a:r>
            <a:r>
              <a:rPr lang="en-US" altLang="zh-CN" dirty="0"/>
              <a:t>Post(</a:t>
            </a:r>
            <a:r>
              <a:rPr lang="en-US" altLang="zh-CN" dirty="0" err="1"/>
              <a:t>url</a:t>
            </a:r>
            <a:r>
              <a:rPr lang="en-US" altLang="zh-CN" dirty="0"/>
              <a:t>, </a:t>
            </a:r>
            <a:r>
              <a:rPr lang="en-US" altLang="zh-CN" dirty="0" err="1"/>
              <a:t>contentType</a:t>
            </a:r>
            <a:r>
              <a:rPr lang="en-US" altLang="zh-CN" dirty="0"/>
              <a:t>, body)</a:t>
            </a:r>
            <a:r>
              <a:rPr lang="zh-CN" altLang="en-US" dirty="0"/>
              <a:t>方法。而在此</a:t>
            </a:r>
            <a:r>
              <a:rPr lang="en-US" altLang="zh-CN" dirty="0"/>
              <a:t>Get</a:t>
            </a:r>
            <a:r>
              <a:rPr lang="zh-CN" altLang="en-US" dirty="0"/>
              <a:t>方法和</a:t>
            </a:r>
            <a:r>
              <a:rPr lang="en-US" altLang="zh-CN" dirty="0"/>
              <a:t>Post</a:t>
            </a:r>
            <a:r>
              <a:rPr lang="zh-CN" altLang="en-US" dirty="0"/>
              <a:t>方法中，使用了</a:t>
            </a:r>
            <a:r>
              <a:rPr lang="en-US" altLang="zh-CN" dirty="0" err="1"/>
              <a:t>http.NewRequest</a:t>
            </a:r>
            <a:r>
              <a:rPr lang="en-US" altLang="zh-CN" dirty="0"/>
              <a:t>()</a:t>
            </a:r>
            <a:r>
              <a:rPr lang="zh-CN" altLang="en-US" dirty="0"/>
              <a:t>来创建相应请求对象。</a:t>
            </a:r>
          </a:p>
        </p:txBody>
      </p:sp>
    </p:spTree>
    <p:extLst>
      <p:ext uri="{BB962C8B-B14F-4D97-AF65-F5344CB8AC3E}">
        <p14:creationId xmlns:p14="http://schemas.microsoft.com/office/powerpoint/2010/main" val="888959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5742" y="1047565"/>
            <a:ext cx="7116192" cy="5557422"/>
          </a:xfrm>
        </p:spPr>
        <p:txBody>
          <a:bodyPr>
            <a:normAutofit fontScale="55000" lnSpcReduction="20000"/>
          </a:bodyPr>
          <a:lstStyle/>
          <a:p>
            <a:pPr marL="0" indent="0">
              <a:buNone/>
            </a:pPr>
            <a:r>
              <a:rPr lang="en-US" altLang="zh-CN" dirty="0"/>
              <a:t>package main</a:t>
            </a:r>
          </a:p>
          <a:p>
            <a:pPr marL="0" indent="0">
              <a:buNone/>
            </a:pPr>
            <a:r>
              <a:rPr lang="en-US" altLang="zh-CN" dirty="0"/>
              <a:t>import (</a:t>
            </a:r>
          </a:p>
          <a:p>
            <a:pPr marL="0" indent="0">
              <a:buNone/>
            </a:pPr>
            <a:r>
              <a:rPr lang="en-US" altLang="zh-CN" dirty="0"/>
              <a:t>	"bytes"</a:t>
            </a:r>
          </a:p>
          <a:p>
            <a:pPr marL="0" indent="0">
              <a:buNone/>
            </a:pPr>
            <a:r>
              <a:rPr lang="en-US" altLang="zh-CN" dirty="0"/>
              <a:t>	"</a:t>
            </a:r>
            <a:r>
              <a:rPr lang="en-US" altLang="zh-CN" dirty="0" err="1"/>
              <a:t>fmt</a:t>
            </a:r>
            <a:r>
              <a:rPr lang="en-US" altLang="zh-CN" dirty="0"/>
              <a:t>"</a:t>
            </a:r>
          </a:p>
          <a:p>
            <a:pPr marL="0" indent="0">
              <a:buNone/>
            </a:pPr>
            <a:r>
              <a:rPr lang="en-US" altLang="zh-CN" dirty="0"/>
              <a:t>	"</a:t>
            </a:r>
            <a:r>
              <a:rPr lang="en-US" altLang="zh-CN" dirty="0" err="1"/>
              <a:t>io</a:t>
            </a:r>
            <a:r>
              <a:rPr lang="en-US" altLang="zh-CN" dirty="0"/>
              <a:t>/</a:t>
            </a:r>
            <a:r>
              <a:rPr lang="en-US" altLang="zh-CN" dirty="0" err="1"/>
              <a:t>ioutil</a:t>
            </a:r>
            <a:r>
              <a:rPr lang="en-US" altLang="zh-CN" dirty="0"/>
              <a:t>"</a:t>
            </a:r>
          </a:p>
          <a:p>
            <a:pPr marL="0" indent="0">
              <a:buNone/>
            </a:pPr>
            <a:r>
              <a:rPr lang="en-US" altLang="zh-CN" dirty="0"/>
              <a:t>	"net/http"</a:t>
            </a:r>
          </a:p>
          <a:p>
            <a:pPr marL="0" indent="0">
              <a:buNone/>
            </a:pPr>
            <a:r>
              <a:rPr lang="en-US" altLang="zh-CN" dirty="0"/>
              <a:t>)</a:t>
            </a:r>
          </a:p>
          <a:p>
            <a:pPr marL="0" indent="0">
              <a:buNone/>
            </a:pPr>
            <a:r>
              <a:rPr lang="en-US" altLang="zh-CN" dirty="0" err="1"/>
              <a:t>func</a:t>
            </a:r>
            <a:r>
              <a:rPr lang="en-US" altLang="zh-CN" dirty="0"/>
              <a:t> main() {</a:t>
            </a:r>
          </a:p>
          <a:p>
            <a:pPr marL="0" indent="0">
              <a:buNone/>
            </a:pPr>
            <a:r>
              <a:rPr lang="en-US" altLang="zh-CN" dirty="0"/>
              <a:t>	</a:t>
            </a:r>
            <a:r>
              <a:rPr lang="en-US" altLang="zh-CN" dirty="0" err="1"/>
              <a:t>url</a:t>
            </a:r>
            <a:r>
              <a:rPr lang="en-US" altLang="zh-CN" dirty="0"/>
              <a:t> := "http://www.shirdon.com/comment/add"</a:t>
            </a:r>
          </a:p>
          <a:p>
            <a:pPr marL="0" indent="0">
              <a:buNone/>
            </a:pPr>
            <a:r>
              <a:rPr lang="en-US" altLang="zh-CN" dirty="0"/>
              <a:t>	body := "{\"</a:t>
            </a:r>
            <a:r>
              <a:rPr lang="en-US" altLang="zh-CN" dirty="0" err="1"/>
              <a:t>userId</a:t>
            </a:r>
            <a:r>
              <a:rPr lang="en-US" altLang="zh-CN" dirty="0"/>
              <a:t>\":1,\"</a:t>
            </a:r>
            <a:r>
              <a:rPr lang="en-US" altLang="zh-CN" dirty="0" err="1"/>
              <a:t>articleId</a:t>
            </a:r>
            <a:r>
              <a:rPr lang="en-US" altLang="zh-CN" dirty="0"/>
              <a:t>\":1,\"comment\":\"</a:t>
            </a:r>
            <a:r>
              <a:rPr lang="zh-CN" altLang="en-US" dirty="0"/>
              <a:t>这是一条评论</a:t>
            </a:r>
            <a:r>
              <a:rPr lang="en-US" altLang="zh-CN" dirty="0"/>
              <a:t>\"}"</a:t>
            </a:r>
          </a:p>
          <a:p>
            <a:pPr marL="0" indent="0">
              <a:buNone/>
            </a:pPr>
            <a:r>
              <a:rPr lang="en-US" altLang="zh-CN" dirty="0"/>
              <a:t>	response, err := </a:t>
            </a:r>
            <a:r>
              <a:rPr lang="en-US" altLang="zh-CN" dirty="0" err="1"/>
              <a:t>http.Post</a:t>
            </a:r>
            <a:r>
              <a:rPr lang="en-US" altLang="zh-CN" dirty="0"/>
              <a:t>(</a:t>
            </a:r>
            <a:r>
              <a:rPr lang="en-US" altLang="zh-CN" dirty="0" err="1"/>
              <a:t>url</a:t>
            </a:r>
            <a:r>
              <a:rPr lang="en-US" altLang="zh-CN"/>
              <a:t>, "application</a:t>
            </a:r>
            <a:r>
              <a:rPr lang="en-US" altLang="zh-CN" dirty="0"/>
              <a:t>/x-www-form-</a:t>
            </a:r>
            <a:r>
              <a:rPr lang="en-US" altLang="zh-CN" dirty="0" err="1"/>
              <a:t>urlencoded</a:t>
            </a:r>
            <a:r>
              <a:rPr lang="en-US" altLang="zh-CN" dirty="0"/>
              <a:t>",</a:t>
            </a:r>
          </a:p>
          <a:p>
            <a:pPr marL="0" indent="0">
              <a:buNone/>
            </a:pPr>
            <a:r>
              <a:rPr lang="en-US" altLang="zh-CN" dirty="0"/>
              <a:t>		</a:t>
            </a:r>
            <a:r>
              <a:rPr lang="en-US" altLang="zh-CN" dirty="0" err="1"/>
              <a:t>bytes.NewBuffer</a:t>
            </a:r>
            <a:r>
              <a:rPr lang="en-US" altLang="zh-CN" dirty="0"/>
              <a:t>([]byte(body)))</a:t>
            </a:r>
          </a:p>
          <a:p>
            <a:pPr marL="0" indent="0">
              <a:buNone/>
            </a:pPr>
            <a:r>
              <a:rPr lang="en-US" altLang="zh-CN" dirty="0"/>
              <a:t>	if err != nil {</a:t>
            </a:r>
          </a:p>
          <a:p>
            <a:pPr marL="0" indent="0">
              <a:buNone/>
            </a:pPr>
            <a:r>
              <a:rPr lang="en-US" altLang="zh-CN" dirty="0"/>
              <a:t>		</a:t>
            </a:r>
            <a:r>
              <a:rPr lang="en-US" altLang="zh-CN" dirty="0" err="1"/>
              <a:t>fmt.Println</a:t>
            </a:r>
            <a:r>
              <a:rPr lang="en-US" altLang="zh-CN" dirty="0"/>
              <a:t>("err", err)</a:t>
            </a:r>
          </a:p>
          <a:p>
            <a:pPr marL="0" indent="0">
              <a:buNone/>
            </a:pPr>
            <a:r>
              <a:rPr lang="en-US" altLang="zh-CN" dirty="0"/>
              <a:t>	}</a:t>
            </a:r>
          </a:p>
          <a:p>
            <a:pPr marL="0" indent="0">
              <a:buNone/>
            </a:pPr>
            <a:r>
              <a:rPr lang="en-US" altLang="zh-CN" dirty="0"/>
              <a:t>	b, err := </a:t>
            </a:r>
            <a:r>
              <a:rPr lang="en-US" altLang="zh-CN" dirty="0" err="1"/>
              <a:t>ioutil.ReadAll</a:t>
            </a:r>
            <a:r>
              <a:rPr lang="en-US" altLang="zh-CN" dirty="0"/>
              <a:t>(</a:t>
            </a:r>
            <a:r>
              <a:rPr lang="en-US" altLang="zh-CN" dirty="0" err="1"/>
              <a:t>response.Body</a:t>
            </a:r>
            <a:r>
              <a:rPr lang="en-US" altLang="zh-CN" dirty="0"/>
              <a:t>)</a:t>
            </a:r>
          </a:p>
          <a:p>
            <a:pPr marL="0" indent="0">
              <a:buNone/>
            </a:pPr>
            <a:r>
              <a:rPr lang="en-US" altLang="zh-CN" dirty="0"/>
              <a:t>	</a:t>
            </a:r>
            <a:r>
              <a:rPr lang="en-US" altLang="zh-CN" dirty="0" err="1"/>
              <a:t>fmt.Println</a:t>
            </a:r>
            <a:r>
              <a:rPr lang="en-US" altLang="zh-CN" dirty="0"/>
              <a:t>(string(b))</a:t>
            </a:r>
          </a:p>
          <a:p>
            <a:pPr marL="0" indent="0">
              <a:buNone/>
            </a:pPr>
            <a:r>
              <a:rPr lang="en-US" altLang="zh-CN" dirty="0"/>
              <a:t>}</a:t>
            </a:r>
            <a:endParaRPr lang="zh-CN" altLang="en-US" dirty="0"/>
          </a:p>
        </p:txBody>
      </p:sp>
      <p:pic>
        <p:nvPicPr>
          <p:cNvPr id="6" name="图片 5"/>
          <p:cNvPicPr>
            <a:picLocks noChangeAspect="1"/>
          </p:cNvPicPr>
          <p:nvPr/>
        </p:nvPicPr>
        <p:blipFill>
          <a:blip r:embed="rId2"/>
          <a:stretch>
            <a:fillRect/>
          </a:stretch>
        </p:blipFill>
        <p:spPr>
          <a:xfrm>
            <a:off x="9026540" y="1275056"/>
            <a:ext cx="3172674" cy="933450"/>
          </a:xfrm>
          <a:prstGeom prst="rect">
            <a:avLst/>
          </a:prstGeom>
        </p:spPr>
      </p:pic>
      <p:sp>
        <p:nvSpPr>
          <p:cNvPr id="2" name="标题 1"/>
          <p:cNvSpPr>
            <a:spLocks noGrp="1"/>
          </p:cNvSpPr>
          <p:nvPr>
            <p:ph type="title"/>
          </p:nvPr>
        </p:nvSpPr>
        <p:spPr>
          <a:xfrm>
            <a:off x="0" y="-23669"/>
            <a:ext cx="3988340" cy="1071234"/>
          </a:xfrm>
        </p:spPr>
        <p:txBody>
          <a:bodyPr/>
          <a:lstStyle/>
          <a:p>
            <a:r>
              <a:rPr lang="zh-CN" altLang="en-US" dirty="0"/>
              <a:t>创建</a:t>
            </a:r>
            <a:r>
              <a:rPr lang="en-US" altLang="zh-CN" dirty="0"/>
              <a:t>POST</a:t>
            </a:r>
            <a:r>
              <a:rPr lang="zh-CN" altLang="en-US" dirty="0"/>
              <a:t>请求</a:t>
            </a:r>
          </a:p>
        </p:txBody>
      </p:sp>
      <p:pic>
        <p:nvPicPr>
          <p:cNvPr id="4" name="图片 3"/>
          <p:cNvPicPr>
            <a:picLocks noChangeAspect="1"/>
          </p:cNvPicPr>
          <p:nvPr/>
        </p:nvPicPr>
        <p:blipFill>
          <a:blip r:embed="rId3"/>
          <a:stretch>
            <a:fillRect/>
          </a:stretch>
        </p:blipFill>
        <p:spPr>
          <a:xfrm>
            <a:off x="4369818" y="5208534"/>
            <a:ext cx="7702979" cy="1500327"/>
          </a:xfrm>
          <a:prstGeom prst="rect">
            <a:avLst/>
          </a:prstGeom>
        </p:spPr>
      </p:pic>
      <p:sp>
        <p:nvSpPr>
          <p:cNvPr id="5" name="矩形标注 4"/>
          <p:cNvSpPr/>
          <p:nvPr/>
        </p:nvSpPr>
        <p:spPr>
          <a:xfrm>
            <a:off x="7407677" y="3443591"/>
            <a:ext cx="4665122" cy="1663430"/>
          </a:xfrm>
          <a:prstGeom prst="wedgeRectCallout">
            <a:avLst>
              <a:gd name="adj1" fmla="val -60727"/>
              <a:gd name="adj2" fmla="val -147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err="1">
                <a:solidFill>
                  <a:srgbClr val="FF0000"/>
                </a:solidFill>
              </a:rPr>
              <a:t>contentType</a:t>
            </a:r>
            <a:r>
              <a:rPr lang="zh-CN" altLang="en-US" b="1" dirty="0">
                <a:solidFill>
                  <a:srgbClr val="FF0000"/>
                </a:solidFill>
              </a:rPr>
              <a:t>参数的值：</a:t>
            </a:r>
            <a:endParaRPr lang="en-US" altLang="zh-CN" b="1" dirty="0">
              <a:solidFill>
                <a:srgbClr val="FF0000"/>
              </a:solidFill>
            </a:endParaRPr>
          </a:p>
          <a:p>
            <a:r>
              <a:rPr lang="en-US" altLang="zh-CN" b="1" dirty="0">
                <a:solidFill>
                  <a:srgbClr val="FF0000"/>
                </a:solidFill>
              </a:rPr>
              <a:t> application/x-www-form-</a:t>
            </a:r>
            <a:r>
              <a:rPr lang="en-US" altLang="zh-CN" b="1" dirty="0" err="1">
                <a:solidFill>
                  <a:srgbClr val="FF0000"/>
                </a:solidFill>
              </a:rPr>
              <a:t>urlencoded</a:t>
            </a:r>
            <a:r>
              <a:rPr lang="zh-CN" altLang="en-US" b="1" dirty="0">
                <a:solidFill>
                  <a:srgbClr val="FF0000"/>
                </a:solidFill>
              </a:rPr>
              <a:t>是浏览器默认的编码格式。对于</a:t>
            </a:r>
            <a:r>
              <a:rPr lang="en-US" altLang="zh-CN" b="1" dirty="0">
                <a:solidFill>
                  <a:srgbClr val="FF0000"/>
                </a:solidFill>
              </a:rPr>
              <a:t>Get</a:t>
            </a:r>
            <a:r>
              <a:rPr lang="zh-CN" altLang="en-US" b="1" dirty="0">
                <a:solidFill>
                  <a:srgbClr val="FF0000"/>
                </a:solidFill>
              </a:rPr>
              <a:t>请求，是将参数转换为   </a:t>
            </a:r>
            <a:r>
              <a:rPr lang="en-US" altLang="zh-CN" b="1" dirty="0">
                <a:solidFill>
                  <a:srgbClr val="FF0000"/>
                </a:solidFill>
              </a:rPr>
              <a:t>?key=</a:t>
            </a:r>
            <a:r>
              <a:rPr lang="en-US" altLang="zh-CN" b="1" dirty="0" err="1">
                <a:solidFill>
                  <a:srgbClr val="FF0000"/>
                </a:solidFill>
              </a:rPr>
              <a:t>value&amp;key</a:t>
            </a:r>
            <a:r>
              <a:rPr lang="en-US" altLang="zh-CN" b="1" dirty="0">
                <a:solidFill>
                  <a:srgbClr val="FF0000"/>
                </a:solidFill>
              </a:rPr>
              <a:t>=value   </a:t>
            </a:r>
            <a:r>
              <a:rPr lang="zh-CN" altLang="en-US" b="1" dirty="0">
                <a:solidFill>
                  <a:srgbClr val="FF0000"/>
                </a:solidFill>
              </a:rPr>
              <a:t>格式，再连接到</a:t>
            </a:r>
            <a:r>
              <a:rPr lang="en-US" altLang="zh-CN" b="1" dirty="0" err="1">
                <a:solidFill>
                  <a:srgbClr val="FF0000"/>
                </a:solidFill>
              </a:rPr>
              <a:t>url</a:t>
            </a:r>
            <a:r>
              <a:rPr lang="zh-CN" altLang="en-US" b="1" dirty="0">
                <a:solidFill>
                  <a:srgbClr val="FF0000"/>
                </a:solidFill>
              </a:rPr>
              <a:t>后发送。</a:t>
            </a:r>
            <a:endParaRPr lang="en-US" altLang="zh-CN" b="1" dirty="0">
              <a:solidFill>
                <a:srgbClr val="FF0000"/>
              </a:solidFill>
            </a:endParaRPr>
          </a:p>
        </p:txBody>
      </p:sp>
      <p:sp>
        <p:nvSpPr>
          <p:cNvPr id="7" name="矩形 6"/>
          <p:cNvSpPr/>
          <p:nvPr/>
        </p:nvSpPr>
        <p:spPr>
          <a:xfrm>
            <a:off x="6217375" y="2084160"/>
            <a:ext cx="5855422" cy="1169551"/>
          </a:xfrm>
          <a:prstGeom prst="rect">
            <a:avLst/>
          </a:prstGeom>
        </p:spPr>
        <p:txBody>
          <a:bodyPr wrap="square">
            <a:spAutoFit/>
          </a:bodyPr>
          <a:lstStyle/>
          <a:p>
            <a:r>
              <a:rPr lang="en-US" altLang="zh-CN" sz="1400" dirty="0"/>
              <a:t>&lt;form action="http://localhost:8888/task/" method="POST"&gt;</a:t>
            </a:r>
          </a:p>
          <a:p>
            <a:r>
              <a:rPr lang="en-US" altLang="zh-CN" sz="1400" dirty="0"/>
              <a:t>First name: &lt;input type="text" name="</a:t>
            </a:r>
            <a:r>
              <a:rPr lang="en-US" altLang="zh-CN" sz="1400" dirty="0" err="1"/>
              <a:t>firstName</a:t>
            </a:r>
            <a:r>
              <a:rPr lang="en-US" altLang="zh-CN" sz="1400" dirty="0"/>
              <a:t>" value="Mickey&amp;"&gt;&lt;</a:t>
            </a:r>
            <a:r>
              <a:rPr lang="en-US" altLang="zh-CN" sz="1400" dirty="0" err="1"/>
              <a:t>br</a:t>
            </a:r>
            <a:r>
              <a:rPr lang="en-US" altLang="zh-CN" sz="1400" dirty="0"/>
              <a:t>&gt;</a:t>
            </a:r>
          </a:p>
          <a:p>
            <a:r>
              <a:rPr lang="en-US" altLang="zh-CN" sz="1400" dirty="0"/>
              <a:t>Last name: &lt;input type="text" name="</a:t>
            </a:r>
            <a:r>
              <a:rPr lang="en-US" altLang="zh-CN" sz="1400" dirty="0" err="1"/>
              <a:t>lastName</a:t>
            </a:r>
            <a:r>
              <a:rPr lang="en-US" altLang="zh-CN" sz="1400" dirty="0"/>
              <a:t>" value="Mouse "&gt;&lt;</a:t>
            </a:r>
            <a:r>
              <a:rPr lang="en-US" altLang="zh-CN" sz="1400" dirty="0" err="1"/>
              <a:t>br</a:t>
            </a:r>
            <a:r>
              <a:rPr lang="en-US" altLang="zh-CN" sz="1400" dirty="0"/>
              <a:t>&gt;</a:t>
            </a:r>
          </a:p>
          <a:p>
            <a:r>
              <a:rPr lang="en-US" altLang="zh-CN" sz="1400" dirty="0"/>
              <a:t>&lt;input type="submit" value="</a:t>
            </a:r>
            <a:r>
              <a:rPr lang="zh-CN" altLang="en-US" sz="1400" dirty="0"/>
              <a:t>提交</a:t>
            </a:r>
            <a:r>
              <a:rPr lang="en-US" altLang="zh-CN" sz="1400" dirty="0"/>
              <a:t>"&gt;</a:t>
            </a:r>
          </a:p>
          <a:p>
            <a:r>
              <a:rPr lang="en-US" altLang="zh-CN" sz="1400" dirty="0"/>
              <a:t>&lt;/form&gt;</a:t>
            </a:r>
            <a:endParaRPr lang="zh-CN" altLang="en-US" sz="1400" dirty="0"/>
          </a:p>
        </p:txBody>
      </p:sp>
      <p:sp>
        <p:nvSpPr>
          <p:cNvPr id="8" name="Rectangle 1"/>
          <p:cNvSpPr>
            <a:spLocks noChangeArrowheads="1"/>
          </p:cNvSpPr>
          <p:nvPr/>
        </p:nvSpPr>
        <p:spPr bwMode="auto">
          <a:xfrm>
            <a:off x="3988340" y="183052"/>
            <a:ext cx="8084457" cy="923330"/>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fontAlgn="ctr"/>
            <a:r>
              <a:rPr kumimoji="0" lang="zh-CN" altLang="zh-CN" b="0" i="0" u="none" strike="noStrike" cap="none" normalizeH="0" baseline="0" dirty="0">
                <a:ln>
                  <a:noFill/>
                </a:ln>
                <a:solidFill>
                  <a:srgbClr val="404040"/>
                </a:solidFill>
                <a:effectLst/>
                <a:ea typeface="-apple-system"/>
              </a:rPr>
              <a:t>当服务器使用</a:t>
            </a:r>
            <a:r>
              <a:rPr kumimoji="0" lang="zh-CN" altLang="zh-CN" b="0" i="0" u="none" strike="noStrike" cap="none" normalizeH="0" baseline="0" dirty="0">
                <a:ln>
                  <a:noFill/>
                </a:ln>
                <a:solidFill>
                  <a:srgbClr val="C7254E"/>
                </a:solidFill>
                <a:effectLst/>
                <a:latin typeface="Consolas" panose="020B0609020204030204" pitchFamily="49" charset="0"/>
              </a:rPr>
              <a:t>multipart/form-data</a:t>
            </a:r>
            <a:r>
              <a:rPr kumimoji="0" lang="zh-CN" altLang="zh-CN" b="0" i="0" u="none" strike="noStrike" cap="none" normalizeH="0" baseline="0" dirty="0">
                <a:ln>
                  <a:noFill/>
                </a:ln>
                <a:solidFill>
                  <a:srgbClr val="404040"/>
                </a:solidFill>
                <a:effectLst/>
                <a:ea typeface="-apple-system"/>
              </a:rPr>
              <a:t>接收POST请求时</a:t>
            </a:r>
            <a:r>
              <a:rPr kumimoji="0" lang="zh-CN" altLang="en-US" b="0" i="0" u="none" strike="noStrike" cap="none" normalizeH="0" baseline="0" dirty="0">
                <a:ln>
                  <a:noFill/>
                </a:ln>
                <a:solidFill>
                  <a:srgbClr val="404040"/>
                </a:solidFill>
                <a:effectLst/>
                <a:ea typeface="-apple-system"/>
              </a:rPr>
              <a:t>，</a:t>
            </a:r>
            <a:r>
              <a:rPr lang="en-US" altLang="zh-CN" dirty="0">
                <a:solidFill>
                  <a:srgbClr val="404040"/>
                </a:solidFill>
                <a:ea typeface="-apple-system"/>
              </a:rPr>
              <a:t>multipart/form-data</a:t>
            </a:r>
            <a:r>
              <a:rPr lang="zh-CN" altLang="en-US" dirty="0">
                <a:solidFill>
                  <a:srgbClr val="404040"/>
                </a:solidFill>
                <a:ea typeface="-apple-system"/>
              </a:rPr>
              <a:t>不会对参数编码，使用的</a:t>
            </a:r>
            <a:r>
              <a:rPr lang="en-US" altLang="zh-CN" dirty="0">
                <a:solidFill>
                  <a:srgbClr val="404040"/>
                </a:solidFill>
                <a:ea typeface="-apple-system"/>
              </a:rPr>
              <a:t>boundary(</a:t>
            </a:r>
            <a:r>
              <a:rPr lang="zh-CN" altLang="en-US" dirty="0">
                <a:solidFill>
                  <a:srgbClr val="404040"/>
                </a:solidFill>
                <a:ea typeface="-apple-system"/>
              </a:rPr>
              <a:t>分割线</a:t>
            </a:r>
            <a:r>
              <a:rPr lang="en-US" altLang="zh-CN" dirty="0">
                <a:solidFill>
                  <a:srgbClr val="404040"/>
                </a:solidFill>
                <a:ea typeface="-apple-system"/>
              </a:rPr>
              <a:t>)</a:t>
            </a:r>
            <a:r>
              <a:rPr lang="zh-CN" altLang="en-US" dirty="0">
                <a:solidFill>
                  <a:srgbClr val="404040"/>
                </a:solidFill>
                <a:ea typeface="-apple-system"/>
              </a:rPr>
              <a:t>，相当于</a:t>
            </a:r>
            <a:r>
              <a:rPr lang="en-US" altLang="zh-CN" dirty="0">
                <a:solidFill>
                  <a:srgbClr val="404040"/>
                </a:solidFill>
                <a:ea typeface="-apple-system"/>
              </a:rPr>
              <a:t>&amp;</a:t>
            </a:r>
            <a:r>
              <a:rPr lang="zh-CN" altLang="en-US" dirty="0">
                <a:solidFill>
                  <a:srgbClr val="404040"/>
                </a:solidFill>
                <a:ea typeface="-apple-system"/>
              </a:rPr>
              <a:t>。常用于文件等二进制。</a:t>
            </a:r>
          </a:p>
          <a:p>
            <a:pPr lvl="0" fontAlgn="ctr"/>
            <a:r>
              <a:rPr lang="zh-CN" altLang="en-US" dirty="0">
                <a:solidFill>
                  <a:srgbClr val="404040"/>
                </a:solidFill>
                <a:ea typeface="-apple-system"/>
              </a:rPr>
              <a:t>除了这两个编码格式，还有</a:t>
            </a:r>
            <a:r>
              <a:rPr lang="en-US" altLang="zh-CN" dirty="0">
                <a:solidFill>
                  <a:srgbClr val="404040"/>
                </a:solidFill>
                <a:ea typeface="-apple-system"/>
              </a:rPr>
              <a:t>application/</a:t>
            </a:r>
            <a:r>
              <a:rPr lang="en-US" altLang="zh-CN" dirty="0" err="1">
                <a:solidFill>
                  <a:srgbClr val="404040"/>
                </a:solidFill>
                <a:ea typeface="-apple-system"/>
              </a:rPr>
              <a:t>json</a:t>
            </a:r>
            <a:r>
              <a:rPr lang="zh-CN" altLang="en-US" dirty="0">
                <a:solidFill>
                  <a:srgbClr val="404040"/>
                </a:solidFill>
                <a:ea typeface="-apple-system"/>
              </a:rPr>
              <a:t>也经常使用</a:t>
            </a:r>
            <a:r>
              <a:rPr lang="zh-CN" altLang="en-US" sz="1200" dirty="0">
                <a:solidFill>
                  <a:srgbClr val="404040"/>
                </a:solidFill>
                <a:ea typeface="-apple-system"/>
              </a:rPr>
              <a:t>。</a:t>
            </a:r>
            <a:r>
              <a:rPr kumimoji="0" lang="zh-CN" altLang="zh-CN" sz="800" b="0" i="0" u="none" strike="noStrike" cap="none" normalizeH="0" baseline="0" dirty="0">
                <a:ln>
                  <a:noFill/>
                </a:ln>
                <a:solidFill>
                  <a:schemeClr val="tx1"/>
                </a:solidFill>
                <a:effectLst/>
                <a:latin typeface="Arial" panose="020B0604020202020204" pitchFamily="34" charset="0"/>
              </a:rPr>
              <a:t> </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cxnSp>
        <p:nvCxnSpPr>
          <p:cNvPr id="10" name="直接箭头连接符 9"/>
          <p:cNvCxnSpPr/>
          <p:nvPr/>
        </p:nvCxnSpPr>
        <p:spPr>
          <a:xfrm flipH="1">
            <a:off x="10145951" y="2332851"/>
            <a:ext cx="466926" cy="161190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990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3412787" cy="1325563"/>
          </a:xfrm>
        </p:spPr>
        <p:txBody>
          <a:bodyPr/>
          <a:lstStyle/>
          <a:p>
            <a:r>
              <a:rPr lang="zh-CN" altLang="en-US" dirty="0"/>
              <a:t>创建</a:t>
            </a:r>
            <a:r>
              <a:rPr lang="en-US" altLang="zh-CN" dirty="0"/>
              <a:t>PUT</a:t>
            </a:r>
            <a:r>
              <a:rPr lang="zh-CN" altLang="en-US" dirty="0"/>
              <a:t>请求</a:t>
            </a:r>
          </a:p>
        </p:txBody>
      </p:sp>
      <p:sp>
        <p:nvSpPr>
          <p:cNvPr id="3" name="内容占位符 2"/>
          <p:cNvSpPr>
            <a:spLocks noGrp="1"/>
          </p:cNvSpPr>
          <p:nvPr>
            <p:ph idx="1"/>
          </p:nvPr>
        </p:nvSpPr>
        <p:spPr>
          <a:xfrm>
            <a:off x="137806" y="1057139"/>
            <a:ext cx="7799963" cy="5800861"/>
          </a:xfrm>
        </p:spPr>
        <p:txBody>
          <a:bodyPr>
            <a:normAutofit fontScale="47500" lnSpcReduction="20000"/>
          </a:bodyPr>
          <a:lstStyle/>
          <a:p>
            <a:pPr marL="0" indent="0">
              <a:buNone/>
            </a:pPr>
            <a:r>
              <a:rPr lang="en-US" altLang="zh-CN" dirty="0"/>
              <a:t>package main</a:t>
            </a:r>
          </a:p>
          <a:p>
            <a:pPr marL="0" indent="0">
              <a:buNone/>
            </a:pPr>
            <a:r>
              <a:rPr lang="en-US" altLang="zh-CN" dirty="0"/>
              <a:t>import (</a:t>
            </a:r>
          </a:p>
          <a:p>
            <a:pPr marL="0" indent="0">
              <a:buNone/>
            </a:pPr>
            <a:r>
              <a:rPr lang="en-US" altLang="zh-CN" dirty="0"/>
              <a:t>	"</a:t>
            </a:r>
            <a:r>
              <a:rPr lang="en-US" altLang="zh-CN" dirty="0" err="1"/>
              <a:t>fmt</a:t>
            </a:r>
            <a:r>
              <a:rPr lang="en-US" altLang="zh-CN" dirty="0"/>
              <a:t>"</a:t>
            </a:r>
          </a:p>
          <a:p>
            <a:pPr marL="0" indent="0">
              <a:buNone/>
            </a:pPr>
            <a:r>
              <a:rPr lang="en-US" altLang="zh-CN" dirty="0"/>
              <a:t>	"</a:t>
            </a:r>
            <a:r>
              <a:rPr lang="en-US" altLang="zh-CN" dirty="0" err="1"/>
              <a:t>io</a:t>
            </a:r>
            <a:r>
              <a:rPr lang="en-US" altLang="zh-CN" dirty="0"/>
              <a:t>/</a:t>
            </a:r>
            <a:r>
              <a:rPr lang="en-US" altLang="zh-CN" dirty="0" err="1"/>
              <a:t>ioutil</a:t>
            </a:r>
            <a:r>
              <a:rPr lang="en-US" altLang="zh-CN" dirty="0"/>
              <a:t>"</a:t>
            </a:r>
          </a:p>
          <a:p>
            <a:pPr marL="0" indent="0">
              <a:buNone/>
            </a:pPr>
            <a:r>
              <a:rPr lang="en-US" altLang="zh-CN" dirty="0"/>
              <a:t>	"net/http"</a:t>
            </a:r>
          </a:p>
          <a:p>
            <a:pPr marL="0" indent="0">
              <a:buNone/>
            </a:pPr>
            <a:r>
              <a:rPr lang="en-US" altLang="zh-CN" dirty="0"/>
              <a:t>	"strings"</a:t>
            </a:r>
          </a:p>
          <a:p>
            <a:pPr marL="0" indent="0">
              <a:buNone/>
            </a:pPr>
            <a:r>
              <a:rPr lang="en-US" altLang="zh-CN" dirty="0"/>
              <a:t>)</a:t>
            </a:r>
          </a:p>
          <a:p>
            <a:pPr marL="0" indent="0">
              <a:buNone/>
            </a:pPr>
            <a:r>
              <a:rPr lang="en-US" altLang="zh-CN" dirty="0" err="1"/>
              <a:t>func</a:t>
            </a:r>
            <a:r>
              <a:rPr lang="en-US" altLang="zh-CN" dirty="0"/>
              <a:t> main() {</a:t>
            </a:r>
          </a:p>
          <a:p>
            <a:pPr marL="0" indent="0">
              <a:buNone/>
            </a:pPr>
            <a:r>
              <a:rPr lang="en-US" altLang="zh-CN" dirty="0"/>
              <a:t>	</a:t>
            </a:r>
            <a:r>
              <a:rPr lang="en-US" altLang="zh-CN" dirty="0" err="1"/>
              <a:t>url</a:t>
            </a:r>
            <a:r>
              <a:rPr lang="en-US" altLang="zh-CN" dirty="0"/>
              <a:t> := "http://www.shirdon.com/comment/add"</a:t>
            </a:r>
          </a:p>
          <a:p>
            <a:pPr marL="0" indent="0">
              <a:buNone/>
            </a:pPr>
            <a:r>
              <a:rPr lang="en-US" altLang="zh-CN" dirty="0"/>
              <a:t>	payload := strings.</a:t>
            </a:r>
          </a:p>
          <a:p>
            <a:pPr marL="0" indent="0">
              <a:buNone/>
            </a:pPr>
            <a:r>
              <a:rPr lang="en-US" altLang="zh-CN" dirty="0"/>
              <a:t>		</a:t>
            </a:r>
            <a:r>
              <a:rPr lang="en-US" altLang="zh-CN" dirty="0" err="1"/>
              <a:t>NewReader</a:t>
            </a:r>
            <a:r>
              <a:rPr lang="en-US" altLang="zh-CN" dirty="0"/>
              <a:t>("{\"</a:t>
            </a:r>
            <a:r>
              <a:rPr lang="en-US" altLang="zh-CN" dirty="0" err="1"/>
              <a:t>userId</a:t>
            </a:r>
            <a:r>
              <a:rPr lang="en-US" altLang="zh-CN" dirty="0"/>
              <a:t>\":1,\"</a:t>
            </a:r>
            <a:r>
              <a:rPr lang="en-US" altLang="zh-CN" dirty="0" err="1"/>
              <a:t>articleId</a:t>
            </a:r>
            <a:r>
              <a:rPr lang="en-US" altLang="zh-CN" dirty="0"/>
              <a:t>\":1,\"comment\":\"</a:t>
            </a:r>
            <a:r>
              <a:rPr lang="zh-CN" altLang="en-US" dirty="0"/>
              <a:t>这是一条评论</a:t>
            </a:r>
            <a:r>
              <a:rPr lang="en-US" altLang="zh-CN" dirty="0"/>
              <a:t>\"}")</a:t>
            </a:r>
          </a:p>
          <a:p>
            <a:pPr marL="0" indent="0">
              <a:buNone/>
            </a:pPr>
            <a:r>
              <a:rPr lang="en-US" altLang="zh-CN" dirty="0"/>
              <a:t>	</a:t>
            </a:r>
            <a:r>
              <a:rPr lang="en-US" altLang="zh-CN" dirty="0" err="1"/>
              <a:t>req</a:t>
            </a:r>
            <a:r>
              <a:rPr lang="en-US" altLang="zh-CN" dirty="0"/>
              <a:t>, _ := </a:t>
            </a:r>
            <a:r>
              <a:rPr lang="en-US" altLang="zh-CN" dirty="0" err="1"/>
              <a:t>http.NewRequest</a:t>
            </a:r>
            <a:r>
              <a:rPr lang="en-US" altLang="zh-CN" dirty="0"/>
              <a:t>("PUT", </a:t>
            </a:r>
            <a:r>
              <a:rPr lang="en-US" altLang="zh-CN" dirty="0" err="1"/>
              <a:t>url</a:t>
            </a:r>
            <a:r>
              <a:rPr lang="en-US" altLang="zh-CN" dirty="0"/>
              <a:t>, payload)</a:t>
            </a:r>
          </a:p>
          <a:p>
            <a:pPr marL="0" indent="0">
              <a:buNone/>
            </a:pPr>
            <a:r>
              <a:rPr lang="en-US" altLang="zh-CN" dirty="0"/>
              <a:t>	</a:t>
            </a:r>
            <a:r>
              <a:rPr lang="en-US" altLang="zh-CN" dirty="0" err="1"/>
              <a:t>req.Header.Add</a:t>
            </a:r>
            <a:r>
              <a:rPr lang="en-US" altLang="zh-CN" dirty="0"/>
              <a:t>("Content-Type", "application/</a:t>
            </a:r>
            <a:r>
              <a:rPr lang="en-US" altLang="zh-CN" dirty="0" err="1"/>
              <a:t>json</a:t>
            </a:r>
            <a:r>
              <a:rPr lang="en-US" altLang="zh-CN" dirty="0"/>
              <a:t>")</a:t>
            </a:r>
          </a:p>
          <a:p>
            <a:pPr marL="0" indent="0">
              <a:buNone/>
            </a:pPr>
            <a:r>
              <a:rPr lang="en-US" altLang="zh-CN" dirty="0"/>
              <a:t>	res, _ := </a:t>
            </a:r>
            <a:r>
              <a:rPr lang="en-US" altLang="zh-CN" dirty="0" err="1"/>
              <a:t>http.DefaultClient.Do</a:t>
            </a:r>
            <a:r>
              <a:rPr lang="en-US" altLang="zh-CN" dirty="0"/>
              <a:t>(</a:t>
            </a:r>
            <a:r>
              <a:rPr lang="en-US" altLang="zh-CN" dirty="0" err="1"/>
              <a:t>req</a:t>
            </a:r>
            <a:r>
              <a:rPr lang="en-US" altLang="zh-CN" dirty="0"/>
              <a:t>)</a:t>
            </a:r>
          </a:p>
          <a:p>
            <a:pPr marL="0" indent="0">
              <a:buNone/>
            </a:pPr>
            <a:endParaRPr lang="en-US" altLang="zh-CN" dirty="0"/>
          </a:p>
          <a:p>
            <a:pPr marL="0" indent="0">
              <a:buNone/>
            </a:pPr>
            <a:r>
              <a:rPr lang="en-US" altLang="zh-CN" dirty="0"/>
              <a:t>	defer </a:t>
            </a:r>
            <a:r>
              <a:rPr lang="en-US" altLang="zh-CN" dirty="0" err="1"/>
              <a:t>res.Body.Close</a:t>
            </a:r>
            <a:r>
              <a:rPr lang="en-US" altLang="zh-CN" dirty="0"/>
              <a:t>()</a:t>
            </a:r>
          </a:p>
          <a:p>
            <a:pPr marL="0" indent="0">
              <a:buNone/>
            </a:pPr>
            <a:r>
              <a:rPr lang="en-US" altLang="zh-CN" dirty="0"/>
              <a:t>	body, _ := </a:t>
            </a:r>
            <a:r>
              <a:rPr lang="en-US" altLang="zh-CN" dirty="0" err="1"/>
              <a:t>ioutil.ReadAll</a:t>
            </a:r>
            <a:r>
              <a:rPr lang="en-US" altLang="zh-CN" dirty="0"/>
              <a:t>(</a:t>
            </a:r>
            <a:r>
              <a:rPr lang="en-US" altLang="zh-CN" dirty="0" err="1"/>
              <a:t>res.Body</a:t>
            </a:r>
            <a:r>
              <a:rPr lang="en-US" altLang="zh-CN" dirty="0"/>
              <a:t>)</a:t>
            </a:r>
          </a:p>
          <a:p>
            <a:pPr marL="0" indent="0">
              <a:buNone/>
            </a:pPr>
            <a:endParaRPr lang="en-US" altLang="zh-CN" dirty="0"/>
          </a:p>
          <a:p>
            <a:pPr marL="0" indent="0">
              <a:buNone/>
            </a:pPr>
            <a:r>
              <a:rPr lang="en-US" altLang="zh-CN" dirty="0"/>
              <a:t>	</a:t>
            </a:r>
            <a:r>
              <a:rPr lang="en-US" altLang="zh-CN" dirty="0" err="1"/>
              <a:t>fmt.Println</a:t>
            </a:r>
            <a:r>
              <a:rPr lang="en-US" altLang="zh-CN" dirty="0"/>
              <a:t>(res)</a:t>
            </a:r>
          </a:p>
          <a:p>
            <a:pPr marL="0" indent="0">
              <a:buNone/>
            </a:pPr>
            <a:r>
              <a:rPr lang="en-US" altLang="zh-CN" dirty="0"/>
              <a:t>	</a:t>
            </a:r>
            <a:r>
              <a:rPr lang="en-US" altLang="zh-CN" dirty="0" err="1"/>
              <a:t>fmt.Println</a:t>
            </a:r>
            <a:r>
              <a:rPr lang="en-US" altLang="zh-CN" dirty="0"/>
              <a:t>(string(body))</a:t>
            </a:r>
          </a:p>
          <a:p>
            <a:pPr marL="0" indent="0">
              <a:buNone/>
            </a:pPr>
            <a:r>
              <a:rPr lang="en-US" altLang="zh-CN" dirty="0"/>
              <a:t>}</a:t>
            </a:r>
            <a:endParaRPr lang="zh-CN" altLang="en-US" dirty="0"/>
          </a:p>
        </p:txBody>
      </p:sp>
      <p:pic>
        <p:nvPicPr>
          <p:cNvPr id="4" name="图片 3"/>
          <p:cNvPicPr>
            <a:picLocks noChangeAspect="1"/>
          </p:cNvPicPr>
          <p:nvPr/>
        </p:nvPicPr>
        <p:blipFill>
          <a:blip r:embed="rId2"/>
          <a:stretch>
            <a:fillRect/>
          </a:stretch>
        </p:blipFill>
        <p:spPr>
          <a:xfrm>
            <a:off x="5877128" y="4228408"/>
            <a:ext cx="5943600" cy="2476500"/>
          </a:xfrm>
          <a:prstGeom prst="rect">
            <a:avLst/>
          </a:prstGeom>
        </p:spPr>
      </p:pic>
      <p:sp>
        <p:nvSpPr>
          <p:cNvPr id="5" name="文本框 4"/>
          <p:cNvSpPr txBox="1"/>
          <p:nvPr/>
        </p:nvSpPr>
        <p:spPr>
          <a:xfrm>
            <a:off x="7402749" y="1325563"/>
            <a:ext cx="4066161" cy="1815882"/>
          </a:xfrm>
          <a:prstGeom prst="rect">
            <a:avLst/>
          </a:prstGeom>
          <a:noFill/>
        </p:spPr>
        <p:txBody>
          <a:bodyPr wrap="square" rtlCol="0">
            <a:spAutoFit/>
          </a:bodyPr>
          <a:lstStyle/>
          <a:p>
            <a:r>
              <a:rPr lang="en-US" altLang="zh-CN" sz="2800" dirty="0">
                <a:solidFill>
                  <a:srgbClr val="FF0000"/>
                </a:solidFill>
              </a:rPr>
              <a:t>PUT</a:t>
            </a:r>
            <a:r>
              <a:rPr lang="zh-CN" altLang="en-US" sz="2800" dirty="0">
                <a:solidFill>
                  <a:srgbClr val="FF0000"/>
                </a:solidFill>
              </a:rPr>
              <a:t>方法在</a:t>
            </a:r>
            <a:r>
              <a:rPr lang="en-US" altLang="zh-CN" sz="2800" dirty="0">
                <a:solidFill>
                  <a:srgbClr val="FF0000"/>
                </a:solidFill>
              </a:rPr>
              <a:t>Go</a:t>
            </a:r>
            <a:r>
              <a:rPr lang="zh-CN" altLang="en-US" sz="2800" dirty="0">
                <a:solidFill>
                  <a:srgbClr val="FF0000"/>
                </a:solidFill>
              </a:rPr>
              <a:t>语言中没有被单独封装，只能直接调用</a:t>
            </a:r>
            <a:r>
              <a:rPr lang="en-US" altLang="zh-CN" sz="2800" dirty="0" err="1">
                <a:solidFill>
                  <a:srgbClr val="FF0000"/>
                </a:solidFill>
              </a:rPr>
              <a:t>http.NewRequest</a:t>
            </a:r>
            <a:r>
              <a:rPr lang="en-US" altLang="zh-CN" sz="2800" dirty="0">
                <a:solidFill>
                  <a:srgbClr val="FF0000"/>
                </a:solidFill>
              </a:rPr>
              <a:t>()</a:t>
            </a:r>
            <a:r>
              <a:rPr lang="zh-CN" altLang="en-US" sz="2800" dirty="0">
                <a:solidFill>
                  <a:srgbClr val="FF0000"/>
                </a:solidFill>
              </a:rPr>
              <a:t>函数来实现。</a:t>
            </a:r>
          </a:p>
        </p:txBody>
      </p:sp>
    </p:spTree>
    <p:extLst>
      <p:ext uri="{BB962C8B-B14F-4D97-AF65-F5344CB8AC3E}">
        <p14:creationId xmlns:p14="http://schemas.microsoft.com/office/powerpoint/2010/main" val="3302707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4259094" cy="734101"/>
          </a:xfrm>
        </p:spPr>
        <p:txBody>
          <a:bodyPr/>
          <a:lstStyle/>
          <a:p>
            <a:r>
              <a:rPr lang="zh-CN" altLang="en-US" dirty="0"/>
              <a:t>创建</a:t>
            </a:r>
            <a:r>
              <a:rPr lang="en-US" altLang="zh-CN" dirty="0"/>
              <a:t>DELETE</a:t>
            </a:r>
            <a:r>
              <a:rPr lang="zh-CN" altLang="en-US" dirty="0"/>
              <a:t>请求</a:t>
            </a:r>
          </a:p>
        </p:txBody>
      </p:sp>
      <p:sp>
        <p:nvSpPr>
          <p:cNvPr id="3" name="内容占位符 2"/>
          <p:cNvSpPr>
            <a:spLocks noGrp="1"/>
          </p:cNvSpPr>
          <p:nvPr>
            <p:ph idx="1"/>
          </p:nvPr>
        </p:nvSpPr>
        <p:spPr>
          <a:xfrm>
            <a:off x="118353" y="852858"/>
            <a:ext cx="6438090" cy="5849499"/>
          </a:xfrm>
        </p:spPr>
        <p:txBody>
          <a:bodyPr>
            <a:normAutofit fontScale="47500" lnSpcReduction="20000"/>
          </a:bodyPr>
          <a:lstStyle/>
          <a:p>
            <a:pPr marL="0" indent="0">
              <a:buNone/>
            </a:pPr>
            <a:r>
              <a:rPr lang="en-US" altLang="zh-CN" dirty="0"/>
              <a:t>package main</a:t>
            </a:r>
          </a:p>
          <a:p>
            <a:pPr marL="0" indent="0">
              <a:buNone/>
            </a:pPr>
            <a:r>
              <a:rPr lang="en-US" altLang="zh-CN" dirty="0"/>
              <a:t>import (</a:t>
            </a:r>
          </a:p>
          <a:p>
            <a:pPr marL="0" indent="0">
              <a:buNone/>
            </a:pPr>
            <a:r>
              <a:rPr lang="en-US" altLang="zh-CN" dirty="0"/>
              <a:t>	"</a:t>
            </a:r>
            <a:r>
              <a:rPr lang="en-US" altLang="zh-CN" dirty="0" err="1"/>
              <a:t>fmt</a:t>
            </a:r>
            <a:r>
              <a:rPr lang="en-US" altLang="zh-CN" dirty="0"/>
              <a:t>"</a:t>
            </a:r>
          </a:p>
          <a:p>
            <a:pPr marL="0" indent="0">
              <a:buNone/>
            </a:pPr>
            <a:r>
              <a:rPr lang="en-US" altLang="zh-CN" dirty="0"/>
              <a:t>	"</a:t>
            </a:r>
            <a:r>
              <a:rPr lang="en-US" altLang="zh-CN" dirty="0" err="1"/>
              <a:t>io</a:t>
            </a:r>
            <a:r>
              <a:rPr lang="en-US" altLang="zh-CN" dirty="0"/>
              <a:t>/</a:t>
            </a:r>
            <a:r>
              <a:rPr lang="en-US" altLang="zh-CN" dirty="0" err="1"/>
              <a:t>ioutil</a:t>
            </a:r>
            <a:r>
              <a:rPr lang="en-US" altLang="zh-CN" dirty="0"/>
              <a:t>"</a:t>
            </a:r>
          </a:p>
          <a:p>
            <a:pPr marL="0" indent="0">
              <a:buNone/>
            </a:pPr>
            <a:r>
              <a:rPr lang="en-US" altLang="zh-CN" dirty="0"/>
              <a:t>	"net/http"</a:t>
            </a:r>
          </a:p>
          <a:p>
            <a:pPr marL="0" indent="0">
              <a:buNone/>
            </a:pPr>
            <a:r>
              <a:rPr lang="en-US" altLang="zh-CN" dirty="0"/>
              <a:t>	"strings"</a:t>
            </a:r>
          </a:p>
          <a:p>
            <a:pPr marL="0" indent="0">
              <a:buNone/>
            </a:pPr>
            <a:r>
              <a:rPr lang="en-US" altLang="zh-CN" dirty="0"/>
              <a:t>)</a:t>
            </a:r>
          </a:p>
          <a:p>
            <a:pPr marL="0" indent="0">
              <a:buNone/>
            </a:pPr>
            <a:r>
              <a:rPr lang="en-US" altLang="zh-CN" dirty="0" err="1"/>
              <a:t>func</a:t>
            </a:r>
            <a:r>
              <a:rPr lang="en-US" altLang="zh-CN" dirty="0"/>
              <a:t> main() {</a:t>
            </a:r>
          </a:p>
          <a:p>
            <a:pPr marL="0" indent="0">
              <a:buNone/>
            </a:pPr>
            <a:r>
              <a:rPr lang="en-US" altLang="zh-CN" dirty="0"/>
              <a:t>	</a:t>
            </a:r>
            <a:r>
              <a:rPr lang="en-US" altLang="zh-CN" dirty="0" err="1"/>
              <a:t>url</a:t>
            </a:r>
            <a:r>
              <a:rPr lang="en-US" altLang="zh-CN" dirty="0"/>
              <a:t> := "http://www.shirdon.com/comment/add"</a:t>
            </a:r>
          </a:p>
          <a:p>
            <a:pPr marL="0" indent="0">
              <a:buNone/>
            </a:pPr>
            <a:r>
              <a:rPr lang="en-US" altLang="zh-CN" dirty="0"/>
              <a:t>	payload := </a:t>
            </a:r>
            <a:r>
              <a:rPr lang="en-US" altLang="zh-CN" dirty="0" err="1"/>
              <a:t>strings.NewReader</a:t>
            </a:r>
            <a:r>
              <a:rPr lang="en-US" altLang="zh-CN" dirty="0"/>
              <a:t>("{\"</a:t>
            </a:r>
            <a:r>
              <a:rPr lang="en-US" altLang="zh-CN" dirty="0" err="1"/>
              <a:t>userId</a:t>
            </a:r>
            <a:r>
              <a:rPr lang="en-US" altLang="zh-CN" dirty="0"/>
              <a:t>\":1,\"</a:t>
            </a:r>
            <a:r>
              <a:rPr lang="en-US" altLang="zh-CN" dirty="0" err="1"/>
              <a:t>articleId</a:t>
            </a:r>
            <a:r>
              <a:rPr lang="en-US" altLang="zh-CN" dirty="0"/>
              <a:t>\":1,\"comment\":\"</a:t>
            </a:r>
            <a:r>
              <a:rPr lang="zh-CN" altLang="en-US" dirty="0"/>
              <a:t>这是一条评论</a:t>
            </a:r>
            <a:r>
              <a:rPr lang="en-US" altLang="zh-CN" dirty="0"/>
              <a:t>\"}")</a:t>
            </a:r>
          </a:p>
          <a:p>
            <a:pPr marL="0" indent="0">
              <a:buNone/>
            </a:pPr>
            <a:r>
              <a:rPr lang="en-US" altLang="zh-CN" dirty="0"/>
              <a:t>	</a:t>
            </a:r>
            <a:r>
              <a:rPr lang="en-US" altLang="zh-CN" dirty="0" err="1"/>
              <a:t>req</a:t>
            </a:r>
            <a:r>
              <a:rPr lang="en-US" altLang="zh-CN" dirty="0"/>
              <a:t>, _ := </a:t>
            </a:r>
            <a:r>
              <a:rPr lang="en-US" altLang="zh-CN" dirty="0" err="1"/>
              <a:t>http.NewRequest</a:t>
            </a:r>
            <a:r>
              <a:rPr lang="en-US" altLang="zh-CN" dirty="0"/>
              <a:t>("DELETE", </a:t>
            </a:r>
            <a:r>
              <a:rPr lang="en-US" altLang="zh-CN" dirty="0" err="1"/>
              <a:t>url</a:t>
            </a:r>
            <a:r>
              <a:rPr lang="en-US" altLang="zh-CN" dirty="0"/>
              <a:t>, payload)</a:t>
            </a:r>
          </a:p>
          <a:p>
            <a:pPr marL="0" indent="0">
              <a:buNone/>
            </a:pPr>
            <a:r>
              <a:rPr lang="en-US" altLang="zh-CN" dirty="0"/>
              <a:t>	</a:t>
            </a:r>
            <a:r>
              <a:rPr lang="en-US" altLang="zh-CN" dirty="0" err="1"/>
              <a:t>req.Header.Add</a:t>
            </a:r>
            <a:r>
              <a:rPr lang="en-US" altLang="zh-CN" dirty="0"/>
              <a:t>("Content-Type", "application/</a:t>
            </a:r>
            <a:r>
              <a:rPr lang="en-US" altLang="zh-CN" dirty="0" err="1"/>
              <a:t>json</a:t>
            </a:r>
            <a:r>
              <a:rPr lang="en-US" altLang="zh-CN" dirty="0"/>
              <a:t>")</a:t>
            </a:r>
          </a:p>
          <a:p>
            <a:pPr marL="0" indent="0">
              <a:buNone/>
            </a:pPr>
            <a:r>
              <a:rPr lang="en-US" altLang="zh-CN" dirty="0"/>
              <a:t>	res, _ := </a:t>
            </a:r>
            <a:r>
              <a:rPr lang="en-US" altLang="zh-CN" dirty="0" err="1"/>
              <a:t>http.DefaultClient.Do</a:t>
            </a:r>
            <a:r>
              <a:rPr lang="en-US" altLang="zh-CN" dirty="0"/>
              <a:t>(</a:t>
            </a:r>
            <a:r>
              <a:rPr lang="en-US" altLang="zh-CN" dirty="0" err="1"/>
              <a:t>req</a:t>
            </a:r>
            <a:r>
              <a:rPr lang="en-US" altLang="zh-CN" dirty="0"/>
              <a:t>)</a:t>
            </a:r>
          </a:p>
          <a:p>
            <a:pPr marL="0" indent="0">
              <a:buNone/>
            </a:pPr>
            <a:endParaRPr lang="en-US" altLang="zh-CN" dirty="0"/>
          </a:p>
          <a:p>
            <a:pPr marL="0" indent="0">
              <a:buNone/>
            </a:pPr>
            <a:r>
              <a:rPr lang="en-US" altLang="zh-CN" dirty="0"/>
              <a:t>	defer </a:t>
            </a:r>
            <a:r>
              <a:rPr lang="en-US" altLang="zh-CN" dirty="0" err="1"/>
              <a:t>res.Body.Close</a:t>
            </a:r>
            <a:r>
              <a:rPr lang="en-US" altLang="zh-CN" dirty="0"/>
              <a:t>()</a:t>
            </a:r>
          </a:p>
          <a:p>
            <a:pPr marL="0" indent="0">
              <a:buNone/>
            </a:pPr>
            <a:r>
              <a:rPr lang="en-US" altLang="zh-CN" dirty="0"/>
              <a:t>	body, _ := </a:t>
            </a:r>
            <a:r>
              <a:rPr lang="en-US" altLang="zh-CN" dirty="0" err="1"/>
              <a:t>ioutil.ReadAll</a:t>
            </a:r>
            <a:r>
              <a:rPr lang="en-US" altLang="zh-CN" dirty="0"/>
              <a:t>(</a:t>
            </a:r>
            <a:r>
              <a:rPr lang="en-US" altLang="zh-CN" dirty="0" err="1"/>
              <a:t>res.Body</a:t>
            </a:r>
            <a:r>
              <a:rPr lang="en-US" altLang="zh-CN" dirty="0"/>
              <a:t>)</a:t>
            </a:r>
          </a:p>
          <a:p>
            <a:pPr marL="0" indent="0">
              <a:buNone/>
            </a:pPr>
            <a:endParaRPr lang="en-US" altLang="zh-CN" dirty="0"/>
          </a:p>
          <a:p>
            <a:pPr marL="0" indent="0">
              <a:buNone/>
            </a:pPr>
            <a:r>
              <a:rPr lang="en-US" altLang="zh-CN" dirty="0"/>
              <a:t>	</a:t>
            </a:r>
            <a:r>
              <a:rPr lang="en-US" altLang="zh-CN" dirty="0" err="1"/>
              <a:t>fmt.Println</a:t>
            </a:r>
            <a:r>
              <a:rPr lang="en-US" altLang="zh-CN" dirty="0"/>
              <a:t>(res)</a:t>
            </a:r>
          </a:p>
          <a:p>
            <a:pPr marL="0" indent="0">
              <a:buNone/>
            </a:pPr>
            <a:r>
              <a:rPr lang="en-US" altLang="zh-CN" dirty="0"/>
              <a:t>	</a:t>
            </a:r>
            <a:r>
              <a:rPr lang="en-US" altLang="zh-CN" dirty="0" err="1"/>
              <a:t>fmt.Println</a:t>
            </a:r>
            <a:r>
              <a:rPr lang="en-US" altLang="zh-CN" dirty="0"/>
              <a:t>("-----------------------------------------------")</a:t>
            </a:r>
          </a:p>
          <a:p>
            <a:pPr marL="0" indent="0">
              <a:buNone/>
            </a:pPr>
            <a:r>
              <a:rPr lang="en-US" altLang="zh-CN" dirty="0"/>
              <a:t>	</a:t>
            </a:r>
            <a:r>
              <a:rPr lang="en-US" altLang="zh-CN" dirty="0" err="1"/>
              <a:t>fmt.Println</a:t>
            </a:r>
            <a:r>
              <a:rPr lang="en-US" altLang="zh-CN" dirty="0"/>
              <a:t>(string(body))</a:t>
            </a:r>
          </a:p>
          <a:p>
            <a:pPr marL="0" indent="0">
              <a:buNone/>
            </a:pPr>
            <a:r>
              <a:rPr lang="en-US" altLang="zh-CN" dirty="0"/>
              <a:t>}</a:t>
            </a:r>
            <a:endParaRPr lang="zh-CN" altLang="en-US" dirty="0"/>
          </a:p>
        </p:txBody>
      </p:sp>
      <p:pic>
        <p:nvPicPr>
          <p:cNvPr id="4" name="图片 3"/>
          <p:cNvPicPr>
            <a:picLocks noChangeAspect="1"/>
          </p:cNvPicPr>
          <p:nvPr/>
        </p:nvPicPr>
        <p:blipFill>
          <a:blip r:embed="rId2"/>
          <a:stretch>
            <a:fillRect/>
          </a:stretch>
        </p:blipFill>
        <p:spPr>
          <a:xfrm>
            <a:off x="3838990" y="4477138"/>
            <a:ext cx="8150654" cy="1125993"/>
          </a:xfrm>
          <a:prstGeom prst="rect">
            <a:avLst/>
          </a:prstGeom>
        </p:spPr>
      </p:pic>
      <p:sp>
        <p:nvSpPr>
          <p:cNvPr id="5" name="文本框 4"/>
          <p:cNvSpPr txBox="1"/>
          <p:nvPr/>
        </p:nvSpPr>
        <p:spPr>
          <a:xfrm>
            <a:off x="7402749" y="1325563"/>
            <a:ext cx="4377447" cy="1815882"/>
          </a:xfrm>
          <a:prstGeom prst="rect">
            <a:avLst/>
          </a:prstGeom>
          <a:noFill/>
        </p:spPr>
        <p:txBody>
          <a:bodyPr wrap="square" rtlCol="0">
            <a:spAutoFit/>
          </a:bodyPr>
          <a:lstStyle/>
          <a:p>
            <a:r>
              <a:rPr lang="en-US" altLang="zh-CN" sz="2800" dirty="0">
                <a:solidFill>
                  <a:srgbClr val="FF0000"/>
                </a:solidFill>
              </a:rPr>
              <a:t>DELETE</a:t>
            </a:r>
            <a:r>
              <a:rPr lang="zh-CN" altLang="en-US" sz="2800" dirty="0">
                <a:solidFill>
                  <a:srgbClr val="FF0000"/>
                </a:solidFill>
              </a:rPr>
              <a:t>方法在</a:t>
            </a:r>
            <a:r>
              <a:rPr lang="en-US" altLang="zh-CN" sz="2800" dirty="0">
                <a:solidFill>
                  <a:srgbClr val="FF0000"/>
                </a:solidFill>
              </a:rPr>
              <a:t>Go</a:t>
            </a:r>
            <a:r>
              <a:rPr lang="zh-CN" altLang="en-US" sz="2800" dirty="0">
                <a:solidFill>
                  <a:srgbClr val="FF0000"/>
                </a:solidFill>
              </a:rPr>
              <a:t>语言中没有被单独封装，只能直接调用</a:t>
            </a:r>
            <a:r>
              <a:rPr lang="en-US" altLang="zh-CN" sz="2800" dirty="0" err="1">
                <a:solidFill>
                  <a:srgbClr val="FF0000"/>
                </a:solidFill>
              </a:rPr>
              <a:t>http.NewRequest</a:t>
            </a:r>
            <a:r>
              <a:rPr lang="en-US" altLang="zh-CN" sz="2800" dirty="0">
                <a:solidFill>
                  <a:srgbClr val="FF0000"/>
                </a:solidFill>
              </a:rPr>
              <a:t>()</a:t>
            </a:r>
            <a:r>
              <a:rPr lang="zh-CN" altLang="en-US" sz="2800" dirty="0">
                <a:solidFill>
                  <a:srgbClr val="FF0000"/>
                </a:solidFill>
              </a:rPr>
              <a:t>函数来实现。</a:t>
            </a:r>
          </a:p>
        </p:txBody>
      </p:sp>
    </p:spTree>
    <p:extLst>
      <p:ext uri="{BB962C8B-B14F-4D97-AF65-F5344CB8AC3E}">
        <p14:creationId xmlns:p14="http://schemas.microsoft.com/office/powerpoint/2010/main" val="773830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请求头设置</a:t>
            </a:r>
          </a:p>
        </p:txBody>
      </p:sp>
      <p:sp>
        <p:nvSpPr>
          <p:cNvPr id="3" name="内容占位符 2"/>
          <p:cNvSpPr>
            <a:spLocks noGrp="1"/>
          </p:cNvSpPr>
          <p:nvPr>
            <p:ph idx="1"/>
          </p:nvPr>
        </p:nvSpPr>
        <p:spPr/>
        <p:txBody>
          <a:bodyPr/>
          <a:lstStyle/>
          <a:p>
            <a:r>
              <a:rPr lang="en-US" altLang="zh-CN" dirty="0"/>
              <a:t> net/http</a:t>
            </a:r>
            <a:r>
              <a:rPr lang="zh-CN" altLang="en-US" dirty="0"/>
              <a:t>包提供了</a:t>
            </a:r>
            <a:r>
              <a:rPr lang="en-US" altLang="zh-CN" dirty="0"/>
              <a:t>Header</a:t>
            </a:r>
            <a:r>
              <a:rPr lang="zh-CN" altLang="en-US" dirty="0"/>
              <a:t>类型，用于获取和填充请求头信息</a:t>
            </a:r>
            <a:endParaRPr lang="en-US" altLang="zh-CN" dirty="0"/>
          </a:p>
          <a:p>
            <a:r>
              <a:rPr lang="zh-CN" altLang="en-US" dirty="0"/>
              <a:t>请求头是一种</a:t>
            </a:r>
            <a:r>
              <a:rPr lang="en-US" altLang="zh-CN" dirty="0"/>
              <a:t>map</a:t>
            </a:r>
            <a:r>
              <a:rPr lang="zh-CN" altLang="en-US" dirty="0"/>
              <a:t>类型的对象，</a:t>
            </a:r>
            <a:r>
              <a:rPr lang="en-US" altLang="zh-CN" dirty="0" err="1"/>
              <a:t>http.Header</a:t>
            </a:r>
            <a:r>
              <a:rPr lang="zh-CN" altLang="en-US" dirty="0"/>
              <a:t> 的定义如下：</a:t>
            </a:r>
            <a:endParaRPr lang="en-US" altLang="zh-CN" dirty="0"/>
          </a:p>
          <a:p>
            <a:pPr marL="457200" lvl="1" indent="0">
              <a:buNone/>
            </a:pPr>
            <a:r>
              <a:rPr lang="en-US" altLang="zh-CN" dirty="0"/>
              <a:t> type Header map [string] [] string</a:t>
            </a:r>
          </a:p>
          <a:p>
            <a:r>
              <a:rPr lang="zh-CN" altLang="en-US" dirty="0"/>
              <a:t>可用如下语句来自定义</a:t>
            </a:r>
            <a:r>
              <a:rPr lang="en-US" altLang="zh-CN" dirty="0"/>
              <a:t>Header</a:t>
            </a:r>
            <a:r>
              <a:rPr lang="zh-CN" altLang="en-US" dirty="0"/>
              <a:t>：</a:t>
            </a:r>
            <a:endParaRPr lang="en-US" altLang="zh-CN" dirty="0"/>
          </a:p>
          <a:p>
            <a:pPr marL="457200" lvl="1" indent="0">
              <a:buNone/>
            </a:pPr>
            <a:r>
              <a:rPr lang="en-US" altLang="zh-CN" dirty="0"/>
              <a:t> headers :=</a:t>
            </a:r>
            <a:r>
              <a:rPr lang="en-US" altLang="zh-CN" dirty="0" err="1"/>
              <a:t>http.Header</a:t>
            </a:r>
            <a:r>
              <a:rPr lang="en-US" altLang="zh-CN" dirty="0"/>
              <a:t> {“token” : {“</a:t>
            </a:r>
            <a:r>
              <a:rPr lang="en-US" altLang="zh-CN" dirty="0" err="1"/>
              <a:t>fsfsdfae</a:t>
            </a:r>
            <a:r>
              <a:rPr lang="en-US" altLang="zh-CN" dirty="0"/>
              <a:t>”}}</a:t>
            </a:r>
          </a:p>
          <a:p>
            <a:pPr marL="457200" lvl="1" indent="0">
              <a:buNone/>
            </a:pPr>
            <a:r>
              <a:rPr lang="en-US" altLang="zh-CN" dirty="0"/>
              <a:t> </a:t>
            </a:r>
            <a:r>
              <a:rPr lang="en-US" altLang="zh-CN" dirty="0" err="1"/>
              <a:t>headers.Add</a:t>
            </a:r>
            <a:r>
              <a:rPr lang="en-US" altLang="zh-CN" dirty="0"/>
              <a:t>(“Accept-Charset”, “UTF-8”)</a:t>
            </a:r>
          </a:p>
          <a:p>
            <a:pPr marL="457200" lvl="1" indent="0">
              <a:buNone/>
            </a:pPr>
            <a:r>
              <a:rPr lang="en-US" altLang="zh-CN" dirty="0"/>
              <a:t> </a:t>
            </a:r>
            <a:r>
              <a:rPr lang="en-US" altLang="zh-CN" dirty="0" err="1"/>
              <a:t>headers.Set</a:t>
            </a:r>
            <a:r>
              <a:rPr lang="en-US" altLang="zh-CN" dirty="0"/>
              <a:t>(“</a:t>
            </a:r>
            <a:r>
              <a:rPr lang="en-US" altLang="zh-CN" dirty="0" err="1"/>
              <a:t>Host”,”www.shirdon.com</a:t>
            </a:r>
            <a:r>
              <a:rPr lang="en-US" altLang="zh-CN" dirty="0"/>
              <a:t>”)</a:t>
            </a:r>
          </a:p>
          <a:p>
            <a:pPr marL="457200" lvl="1" indent="0">
              <a:buNone/>
            </a:pPr>
            <a:r>
              <a:rPr lang="en-US" altLang="zh-CN" dirty="0"/>
              <a:t> </a:t>
            </a:r>
            <a:r>
              <a:rPr lang="en-US" altLang="zh-CN" dirty="0" err="1"/>
              <a:t>headers.Set</a:t>
            </a:r>
            <a:r>
              <a:rPr lang="en-US" altLang="zh-CN" dirty="0"/>
              <a:t>(“Location”, “www.baidu.com”)</a:t>
            </a:r>
            <a:endParaRPr lang="zh-CN" altLang="en-US" dirty="0"/>
          </a:p>
        </p:txBody>
      </p:sp>
    </p:spTree>
    <p:extLst>
      <p:ext uri="{BB962C8B-B14F-4D97-AF65-F5344CB8AC3E}">
        <p14:creationId xmlns:p14="http://schemas.microsoft.com/office/powerpoint/2010/main" val="1228941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2.4 </a:t>
            </a:r>
            <a:r>
              <a:rPr lang="zh-CN" altLang="en-US" dirty="0"/>
              <a:t>使用</a:t>
            </a:r>
            <a:r>
              <a:rPr lang="en-US" altLang="zh-CN" dirty="0"/>
              <a:t>Go</a:t>
            </a:r>
            <a:r>
              <a:rPr lang="zh-CN" altLang="en-US" dirty="0"/>
              <a:t>语言的</a:t>
            </a:r>
            <a:r>
              <a:rPr lang="en-US" altLang="zh-CN" dirty="0"/>
              <a:t>html/template</a:t>
            </a:r>
            <a:r>
              <a:rPr lang="zh-CN" altLang="en-US" dirty="0"/>
              <a:t>包</a:t>
            </a:r>
          </a:p>
        </p:txBody>
      </p:sp>
      <p:sp>
        <p:nvSpPr>
          <p:cNvPr id="3" name="内容占位符 2"/>
          <p:cNvSpPr>
            <a:spLocks noGrp="1"/>
          </p:cNvSpPr>
          <p:nvPr>
            <p:ph idx="1"/>
          </p:nvPr>
        </p:nvSpPr>
        <p:spPr/>
        <p:txBody>
          <a:bodyPr/>
          <a:lstStyle/>
          <a:p>
            <a:r>
              <a:rPr lang="en-US" altLang="zh-CN" dirty="0"/>
              <a:t>Go</a:t>
            </a:r>
            <a:r>
              <a:rPr lang="zh-CN" altLang="en-US" dirty="0"/>
              <a:t>语言通用模板引擎库</a:t>
            </a:r>
            <a:r>
              <a:rPr lang="en-US" altLang="zh-CN" dirty="0"/>
              <a:t>text/template</a:t>
            </a:r>
            <a:r>
              <a:rPr lang="zh-CN" altLang="en-US" dirty="0"/>
              <a:t>用于处理任意格式的文本。</a:t>
            </a:r>
            <a:endParaRPr lang="en-US" altLang="zh-CN" dirty="0"/>
          </a:p>
          <a:p>
            <a:r>
              <a:rPr lang="en-US" altLang="zh-CN" dirty="0"/>
              <a:t>Go</a:t>
            </a:r>
            <a:r>
              <a:rPr lang="zh-CN" altLang="en-US" dirty="0"/>
              <a:t>语言还提供了</a:t>
            </a:r>
            <a:r>
              <a:rPr lang="en-US" altLang="zh-CN" dirty="0"/>
              <a:t>html/template</a:t>
            </a:r>
            <a:r>
              <a:rPr lang="zh-CN" altLang="en-US" dirty="0"/>
              <a:t>包，用于生成可对抗代码注入的安全</a:t>
            </a:r>
            <a:r>
              <a:rPr lang="en-US" altLang="zh-CN" dirty="0"/>
              <a:t>HTML</a:t>
            </a:r>
            <a:r>
              <a:rPr lang="zh-CN" altLang="en-US" dirty="0"/>
              <a:t>文档。</a:t>
            </a:r>
            <a:endParaRPr lang="en-US" altLang="zh-CN" dirty="0"/>
          </a:p>
          <a:p>
            <a:endParaRPr lang="en-US" altLang="zh-CN" dirty="0"/>
          </a:p>
          <a:p>
            <a:r>
              <a:rPr lang="zh-CN" altLang="en-US" dirty="0"/>
              <a:t>模板是为了将显示框架与数据分离，用可变的数据内容替换</a:t>
            </a:r>
            <a:r>
              <a:rPr lang="en-US" altLang="zh-CN" dirty="0"/>
              <a:t>HTML</a:t>
            </a:r>
            <a:r>
              <a:rPr lang="zh-CN" altLang="en-US" dirty="0"/>
              <a:t>模板框架中的可变内容部分。模板引擎来完成替换的过程。</a:t>
            </a:r>
            <a:endParaRPr lang="en-US" altLang="zh-CN" dirty="0"/>
          </a:p>
          <a:p>
            <a:r>
              <a:rPr lang="en-US" altLang="zh-CN" dirty="0"/>
              <a:t>PHP</a:t>
            </a:r>
            <a:r>
              <a:rPr lang="zh-CN" altLang="en-US" dirty="0"/>
              <a:t>语言中的</a:t>
            </a:r>
            <a:r>
              <a:rPr lang="en-US" altLang="zh-CN" dirty="0"/>
              <a:t>Smarty</a:t>
            </a:r>
            <a:r>
              <a:rPr lang="zh-CN" altLang="en-US" dirty="0"/>
              <a:t>、</a:t>
            </a:r>
            <a:r>
              <a:rPr lang="en-US" altLang="zh-CN" dirty="0"/>
              <a:t>Node.js</a:t>
            </a:r>
            <a:r>
              <a:rPr lang="zh-CN" altLang="en-US" dirty="0"/>
              <a:t>中的</a:t>
            </a:r>
            <a:r>
              <a:rPr lang="en-US" altLang="zh-CN" dirty="0"/>
              <a:t>jade</a:t>
            </a:r>
            <a:r>
              <a:rPr lang="zh-CN" altLang="en-US" dirty="0"/>
              <a:t>都是很好的模板引擎。</a:t>
            </a:r>
          </a:p>
        </p:txBody>
      </p:sp>
    </p:spTree>
    <p:extLst>
      <p:ext uri="{BB962C8B-B14F-4D97-AF65-F5344CB8AC3E}">
        <p14:creationId xmlns:p14="http://schemas.microsoft.com/office/powerpoint/2010/main" val="3643691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Go</a:t>
            </a:r>
            <a:r>
              <a:rPr lang="zh-CN" altLang="en-US" dirty="0"/>
              <a:t>语言的模板引擎</a:t>
            </a:r>
          </a:p>
        </p:txBody>
      </p:sp>
      <p:sp>
        <p:nvSpPr>
          <p:cNvPr id="3" name="内容占位符 2"/>
          <p:cNvSpPr>
            <a:spLocks noGrp="1"/>
          </p:cNvSpPr>
          <p:nvPr>
            <p:ph idx="1"/>
          </p:nvPr>
        </p:nvSpPr>
        <p:spPr/>
        <p:txBody>
          <a:bodyPr>
            <a:normAutofit fontScale="92500" lnSpcReduction="10000"/>
          </a:bodyPr>
          <a:lstStyle/>
          <a:p>
            <a:r>
              <a:rPr lang="zh-CN" altLang="en-US" dirty="0"/>
              <a:t>模板文件的后缀名通常是</a:t>
            </a:r>
            <a:r>
              <a:rPr lang="en-US" altLang="zh-CN" dirty="0"/>
              <a:t>.</a:t>
            </a:r>
            <a:r>
              <a:rPr lang="en-US" altLang="zh-CN" dirty="0" err="1"/>
              <a:t>tmpl</a:t>
            </a:r>
            <a:r>
              <a:rPr lang="zh-CN" altLang="en-US" dirty="0"/>
              <a:t>和</a:t>
            </a:r>
            <a:r>
              <a:rPr lang="en-US" altLang="zh-CN" dirty="0"/>
              <a:t>.</a:t>
            </a:r>
            <a:r>
              <a:rPr lang="en-US" altLang="zh-CN" dirty="0" err="1"/>
              <a:t>tpl</a:t>
            </a:r>
            <a:r>
              <a:rPr lang="zh-CN" altLang="en-US" dirty="0"/>
              <a:t>，必须使用</a:t>
            </a:r>
            <a:r>
              <a:rPr lang="en-US" altLang="zh-CN" dirty="0"/>
              <a:t>UTF-8</a:t>
            </a:r>
            <a:r>
              <a:rPr lang="zh-CN" altLang="en-US" dirty="0"/>
              <a:t>编码</a:t>
            </a:r>
            <a:endParaRPr lang="en-US" altLang="zh-CN" dirty="0"/>
          </a:p>
          <a:p>
            <a:r>
              <a:rPr lang="zh-CN" altLang="en-US" dirty="0"/>
              <a:t>模板文件中使用</a:t>
            </a:r>
            <a:r>
              <a:rPr lang="en-US" altLang="zh-CN" dirty="0"/>
              <a:t>{{ </a:t>
            </a:r>
            <a:r>
              <a:rPr lang="zh-CN" altLang="en-US" dirty="0"/>
              <a:t>和 </a:t>
            </a:r>
            <a:r>
              <a:rPr lang="en-US" altLang="zh-CN" dirty="0"/>
              <a:t>}}</a:t>
            </a:r>
            <a:r>
              <a:rPr lang="zh-CN" altLang="en-US" dirty="0"/>
              <a:t>来包裹和表示需要传入的数据。</a:t>
            </a:r>
            <a:endParaRPr lang="en-US" altLang="zh-CN" dirty="0"/>
          </a:p>
          <a:p>
            <a:r>
              <a:rPr lang="zh-CN" altLang="en-US" dirty="0"/>
              <a:t>传给模板的数据可以通过  </a:t>
            </a:r>
            <a:r>
              <a:rPr lang="en-US" altLang="zh-CN" dirty="0"/>
              <a:t>.  </a:t>
            </a:r>
            <a:r>
              <a:rPr lang="zh-CN" altLang="en-US" dirty="0"/>
              <a:t>号来访问。如果是复合数据类型，可以通过</a:t>
            </a:r>
            <a:r>
              <a:rPr lang="en-US" altLang="zh-CN" dirty="0"/>
              <a:t>{{.</a:t>
            </a:r>
            <a:r>
              <a:rPr lang="en-US" altLang="zh-CN" dirty="0" err="1"/>
              <a:t>FieldName</a:t>
            </a:r>
            <a:r>
              <a:rPr lang="en-US" altLang="zh-CN" dirty="0"/>
              <a:t>}}</a:t>
            </a:r>
            <a:r>
              <a:rPr lang="zh-CN" altLang="en-US" dirty="0"/>
              <a:t>来访问它的字段。</a:t>
            </a:r>
            <a:endParaRPr lang="en-US" altLang="zh-CN" dirty="0"/>
          </a:p>
          <a:p>
            <a:r>
              <a:rPr lang="zh-CN" altLang="en-US" dirty="0"/>
              <a:t>除</a:t>
            </a:r>
            <a:r>
              <a:rPr lang="en-US" altLang="zh-CN" dirty="0"/>
              <a:t>{{ </a:t>
            </a:r>
            <a:r>
              <a:rPr lang="zh-CN" altLang="en-US" dirty="0"/>
              <a:t>和 </a:t>
            </a:r>
            <a:r>
              <a:rPr lang="en-US" altLang="zh-CN" dirty="0"/>
              <a:t>}}</a:t>
            </a:r>
            <a:r>
              <a:rPr lang="zh-CN" altLang="en-US" dirty="0"/>
              <a:t>包裹的内容外，其他内容均不做修改原样输出。</a:t>
            </a:r>
            <a:endParaRPr lang="en-US" altLang="zh-CN" dirty="0"/>
          </a:p>
          <a:p>
            <a:endParaRPr lang="en-US" altLang="zh-CN" dirty="0"/>
          </a:p>
          <a:p>
            <a:r>
              <a:rPr lang="zh-CN" altLang="en-US" dirty="0"/>
              <a:t>模板引擎的使用一般需要：</a:t>
            </a:r>
            <a:endParaRPr lang="en-US" altLang="zh-CN" dirty="0"/>
          </a:p>
          <a:p>
            <a:pPr marL="914400" lvl="1" indent="-457200">
              <a:buFont typeface="+mj-ea"/>
              <a:buAutoNum type="circleNumDbPlain"/>
            </a:pPr>
            <a:r>
              <a:rPr lang="zh-CN" altLang="en-US" dirty="0"/>
              <a:t>定义模板文件，可用</a:t>
            </a:r>
            <a:r>
              <a:rPr lang="en-US" altLang="zh-CN" dirty="0"/>
              <a:t>New()</a:t>
            </a:r>
            <a:r>
              <a:rPr lang="zh-CN" altLang="en-US" dirty="0"/>
              <a:t>定义新模板，模板文件也可以直接以</a:t>
            </a:r>
            <a:r>
              <a:rPr lang="en-US" altLang="zh-CN" dirty="0"/>
              <a:t>html</a:t>
            </a:r>
            <a:r>
              <a:rPr lang="zh-CN" altLang="en-US" dirty="0"/>
              <a:t>文件格式写出来，在其中设置</a:t>
            </a:r>
            <a:r>
              <a:rPr lang="en-US" altLang="zh-CN" dirty="0"/>
              <a:t>Action</a:t>
            </a:r>
            <a:r>
              <a:rPr lang="zh-CN" altLang="en-US" dirty="0"/>
              <a:t>模块（即用</a:t>
            </a:r>
            <a:r>
              <a:rPr lang="en-US" altLang="zh-CN" dirty="0"/>
              <a:t>{{}}</a:t>
            </a:r>
            <a:r>
              <a:rPr lang="zh-CN" altLang="en-US" dirty="0"/>
              <a:t>所包围起来的部分）。</a:t>
            </a:r>
            <a:endParaRPr lang="en-US" altLang="zh-CN" dirty="0"/>
          </a:p>
          <a:p>
            <a:pPr marL="914400" lvl="1" indent="-457200">
              <a:buFont typeface="+mj-ea"/>
              <a:buAutoNum type="circleNumDbPlain"/>
            </a:pPr>
            <a:r>
              <a:rPr lang="zh-CN" altLang="en-US" dirty="0"/>
              <a:t>解析模板文件 ，用</a:t>
            </a:r>
            <a:r>
              <a:rPr lang="en-US" altLang="zh-CN" dirty="0"/>
              <a:t>Parse()</a:t>
            </a:r>
            <a:r>
              <a:rPr lang="zh-CN" altLang="en-US" dirty="0"/>
              <a:t>、</a:t>
            </a:r>
            <a:r>
              <a:rPr lang="en-US" altLang="zh-CN" dirty="0" err="1"/>
              <a:t>ParseFiles</a:t>
            </a:r>
            <a:r>
              <a:rPr lang="en-US" altLang="zh-CN" dirty="0"/>
              <a:t>()</a:t>
            </a:r>
            <a:r>
              <a:rPr lang="zh-CN" altLang="en-US" dirty="0"/>
              <a:t>、</a:t>
            </a:r>
            <a:r>
              <a:rPr lang="en-US" altLang="zh-CN" dirty="0" err="1"/>
              <a:t>ParseGlob</a:t>
            </a:r>
            <a:r>
              <a:rPr lang="en-US" altLang="zh-CN" dirty="0"/>
              <a:t>()</a:t>
            </a:r>
            <a:r>
              <a:rPr lang="zh-CN" altLang="en-US" dirty="0"/>
              <a:t>解析模板文件。</a:t>
            </a:r>
            <a:endParaRPr lang="en-US" altLang="zh-CN" dirty="0"/>
          </a:p>
          <a:p>
            <a:pPr marL="914400" lvl="1" indent="-457200">
              <a:buFont typeface="+mj-ea"/>
              <a:buAutoNum type="circleNumDbPlain"/>
            </a:pPr>
            <a:r>
              <a:rPr lang="zh-CN" altLang="en-US" dirty="0"/>
              <a:t>渲染模板文件 可用</a:t>
            </a:r>
            <a:r>
              <a:rPr lang="en-US" altLang="zh-CN" dirty="0"/>
              <a:t>Execute()</a:t>
            </a:r>
            <a:r>
              <a:rPr lang="zh-CN" altLang="en-US" dirty="0"/>
              <a:t>和</a:t>
            </a:r>
            <a:r>
              <a:rPr lang="en-US" altLang="zh-CN" dirty="0" err="1"/>
              <a:t>ExecuteTemplate</a:t>
            </a:r>
            <a:r>
              <a:rPr lang="en-US" altLang="zh-CN" dirty="0"/>
              <a:t>()</a:t>
            </a:r>
            <a:r>
              <a:rPr lang="zh-CN" altLang="en-US" dirty="0"/>
              <a:t>方法来渲染。</a:t>
            </a:r>
          </a:p>
        </p:txBody>
      </p:sp>
    </p:spTree>
    <p:extLst>
      <p:ext uri="{BB962C8B-B14F-4D97-AF65-F5344CB8AC3E}">
        <p14:creationId xmlns:p14="http://schemas.microsoft.com/office/powerpoint/2010/main" val="161348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6430022" y="163744"/>
            <a:ext cx="5181600" cy="3937740"/>
          </a:xfrm>
        </p:spPr>
        <p:txBody>
          <a:bodyPr>
            <a:noAutofit/>
          </a:bodyPr>
          <a:lstStyle/>
          <a:p>
            <a:pPr marL="0" indent="0">
              <a:buNone/>
            </a:pPr>
            <a:r>
              <a:rPr lang="en-US" altLang="zh-CN" sz="1100" dirty="0" err="1"/>
              <a:t>func</a:t>
            </a:r>
            <a:r>
              <a:rPr lang="en-US" altLang="zh-CN" sz="1100" dirty="0"/>
              <a:t> </a:t>
            </a:r>
            <a:r>
              <a:rPr lang="en-US" altLang="zh-CN" sz="1100" dirty="0" err="1"/>
              <a:t>sayHelloName</a:t>
            </a:r>
            <a:r>
              <a:rPr lang="en-US" altLang="zh-CN" sz="1100" dirty="0"/>
              <a:t>(w </a:t>
            </a:r>
            <a:r>
              <a:rPr lang="en-US" altLang="zh-CN" sz="1100" dirty="0" err="1"/>
              <a:t>http.ResponseWriter</a:t>
            </a:r>
            <a:r>
              <a:rPr lang="en-US" altLang="zh-CN" sz="1100" dirty="0"/>
              <a:t>, r* </a:t>
            </a:r>
            <a:r>
              <a:rPr lang="en-US" altLang="zh-CN" sz="1100" dirty="0" err="1"/>
              <a:t>http.Request</a:t>
            </a:r>
            <a:r>
              <a:rPr lang="en-US" altLang="zh-CN" sz="1100" dirty="0"/>
              <a:t>) {</a:t>
            </a:r>
          </a:p>
          <a:p>
            <a:pPr marL="0" indent="0">
              <a:buNone/>
            </a:pPr>
            <a:endParaRPr lang="en-US" altLang="zh-CN" sz="1100" dirty="0"/>
          </a:p>
          <a:p>
            <a:pPr marL="0" indent="0">
              <a:buNone/>
            </a:pPr>
            <a:r>
              <a:rPr lang="en-US" altLang="zh-CN" sz="1100" dirty="0"/>
              <a:t>        </a:t>
            </a:r>
            <a:r>
              <a:rPr lang="en-US" altLang="zh-CN" sz="1100" dirty="0" err="1"/>
              <a:t>fmt.Fprintf</a:t>
            </a:r>
            <a:r>
              <a:rPr lang="en-US" altLang="zh-CN" sz="1100" dirty="0"/>
              <a:t>(w, "hello, world")</a:t>
            </a:r>
          </a:p>
          <a:p>
            <a:pPr marL="0" indent="0">
              <a:buNone/>
            </a:pPr>
            <a:r>
              <a:rPr lang="en-US" altLang="zh-CN" sz="1100" dirty="0"/>
              <a:t>}</a:t>
            </a:r>
          </a:p>
          <a:p>
            <a:pPr marL="0" indent="0">
              <a:buNone/>
            </a:pPr>
            <a:r>
              <a:rPr lang="en-US" altLang="zh-CN" sz="1100" dirty="0" err="1"/>
              <a:t>func</a:t>
            </a:r>
            <a:r>
              <a:rPr lang="en-US" altLang="zh-CN" sz="1100" dirty="0"/>
              <a:t> login(w </a:t>
            </a:r>
            <a:r>
              <a:rPr lang="en-US" altLang="zh-CN" sz="1100" dirty="0" err="1"/>
              <a:t>http.ResponseWriter</a:t>
            </a:r>
            <a:r>
              <a:rPr lang="en-US" altLang="zh-CN" sz="1100" dirty="0"/>
              <a:t>, r* </a:t>
            </a:r>
            <a:r>
              <a:rPr lang="en-US" altLang="zh-CN" sz="1100" dirty="0" err="1"/>
              <a:t>http.Request</a:t>
            </a:r>
            <a:r>
              <a:rPr lang="en-US" altLang="zh-CN" sz="1100" dirty="0"/>
              <a:t>) {</a:t>
            </a:r>
          </a:p>
          <a:p>
            <a:pPr marL="0" indent="0">
              <a:buNone/>
            </a:pPr>
            <a:r>
              <a:rPr lang="en-US" altLang="zh-CN" sz="1100" dirty="0"/>
              <a:t>        if </a:t>
            </a:r>
            <a:r>
              <a:rPr lang="en-US" altLang="zh-CN" sz="1100" dirty="0" err="1"/>
              <a:t>r.Method</a:t>
            </a:r>
            <a:r>
              <a:rPr lang="en-US" altLang="zh-CN" sz="1100" dirty="0"/>
              <a:t> == "GET" {</a:t>
            </a:r>
          </a:p>
          <a:p>
            <a:pPr marL="0" indent="0">
              <a:buNone/>
            </a:pPr>
            <a:r>
              <a:rPr lang="en-US" altLang="zh-CN" sz="1100" dirty="0"/>
              <a:t>                t, _ := </a:t>
            </a:r>
            <a:r>
              <a:rPr lang="en-US" altLang="zh-CN" sz="1100" dirty="0" err="1"/>
              <a:t>template.ParseFiles</a:t>
            </a:r>
            <a:r>
              <a:rPr lang="en-US" altLang="zh-CN" sz="1100" dirty="0"/>
              <a:t>("</a:t>
            </a:r>
            <a:r>
              <a:rPr lang="en-US" altLang="zh-CN" sz="1100" dirty="0" err="1"/>
              <a:t>login.gtpl</a:t>
            </a:r>
            <a:r>
              <a:rPr lang="en-US" altLang="zh-CN" sz="1100" dirty="0"/>
              <a:t>");</a:t>
            </a:r>
          </a:p>
          <a:p>
            <a:pPr marL="0" indent="0">
              <a:buNone/>
            </a:pPr>
            <a:r>
              <a:rPr lang="en-US" altLang="zh-CN" sz="1100" dirty="0"/>
              <a:t>                </a:t>
            </a:r>
            <a:r>
              <a:rPr lang="en-US" altLang="zh-CN" sz="1100" dirty="0" err="1"/>
              <a:t>t.Execute</a:t>
            </a:r>
            <a:r>
              <a:rPr lang="en-US" altLang="zh-CN" sz="1100" dirty="0"/>
              <a:t>(w, nil)</a:t>
            </a:r>
          </a:p>
          <a:p>
            <a:pPr marL="0" indent="0">
              <a:buNone/>
            </a:pPr>
            <a:r>
              <a:rPr lang="en-US" altLang="zh-CN" sz="1100" dirty="0"/>
              <a:t>        } else {</a:t>
            </a:r>
          </a:p>
          <a:p>
            <a:pPr marL="0" indent="0">
              <a:buNone/>
            </a:pPr>
            <a:r>
              <a:rPr lang="en-US" altLang="zh-CN" sz="1100" dirty="0"/>
              <a:t>                </a:t>
            </a:r>
            <a:r>
              <a:rPr lang="en-US" altLang="zh-CN" sz="1100" dirty="0" err="1"/>
              <a:t>r.ParseForm</a:t>
            </a:r>
            <a:r>
              <a:rPr lang="en-US" altLang="zh-CN" sz="1100" dirty="0"/>
              <a:t>()</a:t>
            </a:r>
          </a:p>
          <a:p>
            <a:pPr marL="0" indent="0">
              <a:buNone/>
            </a:pPr>
            <a:r>
              <a:rPr lang="en-US" altLang="zh-CN" sz="1100" dirty="0"/>
              <a:t>                </a:t>
            </a:r>
            <a:r>
              <a:rPr lang="en-US" altLang="zh-CN" sz="1100" dirty="0" err="1"/>
              <a:t>fmt.Println</a:t>
            </a:r>
            <a:r>
              <a:rPr lang="en-US" altLang="zh-CN" sz="1100" dirty="0"/>
              <a:t>("username:", </a:t>
            </a:r>
            <a:r>
              <a:rPr lang="en-US" altLang="zh-CN" sz="1100" dirty="0" err="1"/>
              <a:t>r.Form</a:t>
            </a:r>
            <a:r>
              <a:rPr lang="en-US" altLang="zh-CN" sz="1100" dirty="0"/>
              <a:t>["username"])</a:t>
            </a:r>
          </a:p>
          <a:p>
            <a:pPr marL="0" indent="0">
              <a:buNone/>
            </a:pPr>
            <a:r>
              <a:rPr lang="en-US" altLang="zh-CN" sz="1100" dirty="0"/>
              <a:t>                </a:t>
            </a:r>
            <a:r>
              <a:rPr lang="en-US" altLang="zh-CN" sz="1100" dirty="0" err="1"/>
              <a:t>fmt.Println</a:t>
            </a:r>
            <a:r>
              <a:rPr lang="en-US" altLang="zh-CN" sz="1100" dirty="0"/>
              <a:t>("password", </a:t>
            </a:r>
            <a:r>
              <a:rPr lang="en-US" altLang="zh-CN" sz="1100" dirty="0" err="1"/>
              <a:t>r.Form</a:t>
            </a:r>
            <a:r>
              <a:rPr lang="en-US" altLang="zh-CN" sz="1100" dirty="0"/>
              <a:t>["password"])</a:t>
            </a:r>
          </a:p>
          <a:p>
            <a:pPr marL="0" indent="0">
              <a:buNone/>
            </a:pPr>
            <a:r>
              <a:rPr lang="en-US" altLang="zh-CN" sz="1100" dirty="0"/>
              <a:t>        }</a:t>
            </a:r>
          </a:p>
          <a:p>
            <a:pPr marL="0" indent="0">
              <a:buNone/>
            </a:pPr>
            <a:r>
              <a:rPr lang="en-US" altLang="zh-CN" sz="1100" dirty="0"/>
              <a:t>}</a:t>
            </a:r>
            <a:endParaRPr lang="zh-CN" altLang="en-US" sz="1100" dirty="0"/>
          </a:p>
        </p:txBody>
      </p:sp>
      <p:sp>
        <p:nvSpPr>
          <p:cNvPr id="4" name="内容占位符 3"/>
          <p:cNvSpPr>
            <a:spLocks noGrp="1"/>
          </p:cNvSpPr>
          <p:nvPr>
            <p:ph sz="half" idx="2"/>
          </p:nvPr>
        </p:nvSpPr>
        <p:spPr>
          <a:xfrm>
            <a:off x="7535192" y="4389440"/>
            <a:ext cx="4566018" cy="2148395"/>
          </a:xfrm>
          <a:ln>
            <a:solidFill>
              <a:schemeClr val="tx1"/>
            </a:solidFill>
          </a:ln>
        </p:spPr>
        <p:txBody>
          <a:bodyPr>
            <a:normAutofit fontScale="47500" lnSpcReduction="20000"/>
          </a:bodyPr>
          <a:lstStyle/>
          <a:p>
            <a:pPr marL="0" indent="0">
              <a:buNone/>
            </a:pPr>
            <a:r>
              <a:rPr lang="en-US" altLang="zh-CN" dirty="0"/>
              <a:t>&lt;html&gt;&lt;head&gt;&lt;title&gt; &lt;/title&gt;&lt;/head&gt;</a:t>
            </a:r>
          </a:p>
          <a:p>
            <a:pPr marL="0" indent="0">
              <a:buNone/>
            </a:pPr>
            <a:r>
              <a:rPr lang="en-US" altLang="zh-CN" dirty="0"/>
              <a:t>&lt;body&gt;</a:t>
            </a:r>
          </a:p>
          <a:p>
            <a:pPr marL="0" indent="0">
              <a:buNone/>
            </a:pPr>
            <a:r>
              <a:rPr lang="en-US" altLang="zh-CN" dirty="0"/>
              <a:t>&lt;form action="http://127.0.0.1:9090/login" method="post"&gt;</a:t>
            </a:r>
          </a:p>
          <a:p>
            <a:pPr marL="0" indent="0">
              <a:buNone/>
            </a:pPr>
            <a:r>
              <a:rPr lang="en-US" altLang="zh-CN" dirty="0"/>
              <a:t>        user: &lt;input type="text" name ="username"&gt;</a:t>
            </a:r>
          </a:p>
          <a:p>
            <a:pPr marL="0" indent="0">
              <a:buNone/>
            </a:pPr>
            <a:r>
              <a:rPr lang="en-US" altLang="zh-CN" dirty="0"/>
              <a:t>        pass: &lt;input type="password" name="password"&gt;</a:t>
            </a:r>
          </a:p>
          <a:p>
            <a:pPr marL="0" indent="0">
              <a:buNone/>
            </a:pPr>
            <a:r>
              <a:rPr lang="en-US" altLang="zh-CN" dirty="0"/>
              <a:t>        &lt;input type="submit" value="login"&gt;</a:t>
            </a:r>
          </a:p>
          <a:p>
            <a:pPr marL="0" indent="0">
              <a:buNone/>
            </a:pPr>
            <a:r>
              <a:rPr lang="en-US" altLang="zh-CN" dirty="0"/>
              <a:t>&lt;/form&gt;</a:t>
            </a:r>
          </a:p>
          <a:p>
            <a:pPr marL="0" indent="0">
              <a:buNone/>
            </a:pPr>
            <a:r>
              <a:rPr lang="en-US" altLang="zh-CN" dirty="0"/>
              <a:t>&lt;/body&gt;&lt;/html&gt;</a:t>
            </a:r>
          </a:p>
        </p:txBody>
      </p:sp>
      <p:sp>
        <p:nvSpPr>
          <p:cNvPr id="5" name="矩形 4"/>
          <p:cNvSpPr/>
          <p:nvPr/>
        </p:nvSpPr>
        <p:spPr>
          <a:xfrm>
            <a:off x="245247" y="926180"/>
            <a:ext cx="4988234" cy="3693319"/>
          </a:xfrm>
          <a:prstGeom prst="rect">
            <a:avLst/>
          </a:prstGeom>
        </p:spPr>
        <p:txBody>
          <a:bodyPr wrap="square">
            <a:spAutoFit/>
          </a:bodyPr>
          <a:lstStyle/>
          <a:p>
            <a:r>
              <a:rPr lang="en-US" altLang="zh-CN" dirty="0"/>
              <a:t>package main</a:t>
            </a:r>
          </a:p>
          <a:p>
            <a:r>
              <a:rPr lang="en-US" altLang="zh-CN" dirty="0"/>
              <a:t>import (</a:t>
            </a:r>
          </a:p>
          <a:p>
            <a:endParaRPr lang="en-US" altLang="zh-CN" dirty="0"/>
          </a:p>
          <a:p>
            <a:r>
              <a:rPr lang="en-US" altLang="zh-CN" dirty="0"/>
              <a:t>        "</a:t>
            </a:r>
            <a:r>
              <a:rPr lang="en-US" altLang="zh-CN" dirty="0" err="1"/>
              <a:t>fmt</a:t>
            </a:r>
            <a:r>
              <a:rPr lang="en-US" altLang="zh-CN" dirty="0"/>
              <a:t>"</a:t>
            </a:r>
          </a:p>
          <a:p>
            <a:r>
              <a:rPr lang="en-US" altLang="zh-CN" dirty="0"/>
              <a:t>        "html/template"</a:t>
            </a:r>
          </a:p>
          <a:p>
            <a:r>
              <a:rPr lang="en-US" altLang="zh-CN" dirty="0"/>
              <a:t>        "net/http"</a:t>
            </a:r>
          </a:p>
          <a:p>
            <a:r>
              <a:rPr lang="en-US" altLang="zh-CN" dirty="0"/>
              <a:t>)</a:t>
            </a:r>
          </a:p>
          <a:p>
            <a:r>
              <a:rPr lang="en-US" altLang="zh-CN" dirty="0" err="1"/>
              <a:t>func</a:t>
            </a:r>
            <a:r>
              <a:rPr lang="en-US" altLang="zh-CN" dirty="0"/>
              <a:t> main() {</a:t>
            </a:r>
          </a:p>
          <a:p>
            <a:endParaRPr lang="en-US" altLang="zh-CN" dirty="0"/>
          </a:p>
          <a:p>
            <a:r>
              <a:rPr lang="en-US" altLang="zh-CN" dirty="0"/>
              <a:t>        </a:t>
            </a:r>
            <a:r>
              <a:rPr lang="en-US" altLang="zh-CN" dirty="0" err="1"/>
              <a:t>http.HandleFunc</a:t>
            </a:r>
            <a:r>
              <a:rPr lang="en-US" altLang="zh-CN" dirty="0"/>
              <a:t>("/", </a:t>
            </a:r>
            <a:r>
              <a:rPr lang="en-US" altLang="zh-CN" dirty="0" err="1"/>
              <a:t>sayHelloName</a:t>
            </a:r>
            <a:r>
              <a:rPr lang="en-US" altLang="zh-CN" dirty="0"/>
              <a:t>)</a:t>
            </a:r>
          </a:p>
          <a:p>
            <a:r>
              <a:rPr lang="en-US" altLang="zh-CN" dirty="0"/>
              <a:t>        </a:t>
            </a:r>
            <a:r>
              <a:rPr lang="en-US" altLang="zh-CN" dirty="0" err="1"/>
              <a:t>http.HandleFunc</a:t>
            </a:r>
            <a:r>
              <a:rPr lang="en-US" altLang="zh-CN" dirty="0"/>
              <a:t>("/login", login)</a:t>
            </a:r>
          </a:p>
          <a:p>
            <a:r>
              <a:rPr lang="en-US" altLang="zh-CN" dirty="0"/>
              <a:t>        </a:t>
            </a:r>
            <a:r>
              <a:rPr lang="en-US" altLang="zh-CN" dirty="0" err="1"/>
              <a:t>http.ListenAndServe</a:t>
            </a:r>
            <a:r>
              <a:rPr lang="en-US" altLang="zh-CN" dirty="0"/>
              <a:t>(":9090", nil)</a:t>
            </a:r>
          </a:p>
          <a:p>
            <a:r>
              <a:rPr lang="en-US" altLang="zh-CN" dirty="0"/>
              <a:t>}</a:t>
            </a:r>
            <a:endParaRPr lang="zh-CN" altLang="en-US" dirty="0"/>
          </a:p>
        </p:txBody>
      </p:sp>
      <p:sp>
        <p:nvSpPr>
          <p:cNvPr id="6" name="矩形 5"/>
          <p:cNvSpPr/>
          <p:nvPr/>
        </p:nvSpPr>
        <p:spPr>
          <a:xfrm>
            <a:off x="145440" y="163743"/>
            <a:ext cx="4958409" cy="584775"/>
          </a:xfrm>
          <a:prstGeom prst="rect">
            <a:avLst/>
          </a:prstGeom>
        </p:spPr>
        <p:txBody>
          <a:bodyPr wrap="none">
            <a:spAutoFit/>
          </a:bodyPr>
          <a:lstStyle/>
          <a:p>
            <a:r>
              <a:rPr lang="zh-CN" altLang="en-US" sz="3200" b="1" dirty="0">
                <a:solidFill>
                  <a:srgbClr val="FF0000"/>
                </a:solidFill>
              </a:rPr>
              <a:t>带有表单处理的</a:t>
            </a:r>
            <a:r>
              <a:rPr lang="en-US" altLang="zh-CN" sz="3200" b="1" dirty="0">
                <a:solidFill>
                  <a:srgbClr val="FF0000"/>
                </a:solidFill>
              </a:rPr>
              <a:t>webserver</a:t>
            </a:r>
          </a:p>
        </p:txBody>
      </p:sp>
      <p:sp>
        <p:nvSpPr>
          <p:cNvPr id="7" name="矩形 6"/>
          <p:cNvSpPr/>
          <p:nvPr/>
        </p:nvSpPr>
        <p:spPr>
          <a:xfrm>
            <a:off x="7811312" y="3916818"/>
            <a:ext cx="4208872" cy="369332"/>
          </a:xfrm>
          <a:prstGeom prst="rect">
            <a:avLst/>
          </a:prstGeom>
        </p:spPr>
        <p:txBody>
          <a:bodyPr wrap="square">
            <a:spAutoFit/>
          </a:bodyPr>
          <a:lstStyle/>
          <a:p>
            <a:r>
              <a:rPr lang="zh-CN" altLang="en-US" dirty="0"/>
              <a:t>分别设计</a:t>
            </a:r>
            <a:r>
              <a:rPr lang="en-US" altLang="zh-CN" dirty="0"/>
              <a:t>login.html</a:t>
            </a:r>
            <a:r>
              <a:rPr lang="zh-CN" altLang="en-US" dirty="0"/>
              <a:t>和</a:t>
            </a:r>
            <a:r>
              <a:rPr lang="en-US" altLang="zh-CN" dirty="0" err="1"/>
              <a:t>login.gtpl</a:t>
            </a:r>
            <a:r>
              <a:rPr lang="zh-CN" altLang="en-US" dirty="0"/>
              <a:t>模板文件：</a:t>
            </a:r>
          </a:p>
        </p:txBody>
      </p:sp>
      <p:sp>
        <p:nvSpPr>
          <p:cNvPr id="8" name="矩形 7"/>
          <p:cNvSpPr/>
          <p:nvPr/>
        </p:nvSpPr>
        <p:spPr>
          <a:xfrm>
            <a:off x="245246" y="4573243"/>
            <a:ext cx="6807308" cy="646331"/>
          </a:xfrm>
          <a:prstGeom prst="rect">
            <a:avLst/>
          </a:prstGeom>
        </p:spPr>
        <p:txBody>
          <a:bodyPr wrap="square">
            <a:spAutoFit/>
          </a:bodyPr>
          <a:lstStyle/>
          <a:p>
            <a:r>
              <a:rPr lang="zh-CN" altLang="en-US" dirty="0"/>
              <a:t>运行</a:t>
            </a:r>
            <a:r>
              <a:rPr lang="en-US" altLang="zh-CN" dirty="0"/>
              <a:t>go</a:t>
            </a:r>
            <a:r>
              <a:rPr lang="zh-CN" altLang="en-US" dirty="0"/>
              <a:t>代码之后。浏览器打开</a:t>
            </a:r>
            <a:r>
              <a:rPr lang="en-US" altLang="zh-CN" dirty="0"/>
              <a:t>login.html</a:t>
            </a:r>
            <a:r>
              <a:rPr lang="zh-CN" altLang="en-US" dirty="0"/>
              <a:t>，填入账号和密码后点击</a:t>
            </a:r>
            <a:r>
              <a:rPr lang="en-US" altLang="zh-CN" dirty="0"/>
              <a:t>login</a:t>
            </a:r>
            <a:r>
              <a:rPr lang="zh-CN" altLang="en-US" dirty="0"/>
              <a:t>按钮，可发送</a:t>
            </a:r>
            <a:r>
              <a:rPr lang="en-US" altLang="zh-CN" dirty="0"/>
              <a:t>post</a:t>
            </a:r>
            <a:r>
              <a:rPr lang="zh-CN" altLang="en-US" dirty="0"/>
              <a:t>请求给服务器端程序：</a:t>
            </a:r>
          </a:p>
        </p:txBody>
      </p:sp>
      <p:pic>
        <p:nvPicPr>
          <p:cNvPr id="9" name="图片 8"/>
          <p:cNvPicPr>
            <a:picLocks noChangeAspect="1"/>
          </p:cNvPicPr>
          <p:nvPr/>
        </p:nvPicPr>
        <p:blipFill>
          <a:blip r:embed="rId2"/>
          <a:stretch>
            <a:fillRect/>
          </a:stretch>
        </p:blipFill>
        <p:spPr>
          <a:xfrm>
            <a:off x="145440" y="5502550"/>
            <a:ext cx="3512161" cy="1144748"/>
          </a:xfrm>
          <a:prstGeom prst="rect">
            <a:avLst/>
          </a:prstGeom>
        </p:spPr>
      </p:pic>
      <p:pic>
        <p:nvPicPr>
          <p:cNvPr id="10" name="图片 9"/>
          <p:cNvPicPr>
            <a:picLocks noChangeAspect="1"/>
          </p:cNvPicPr>
          <p:nvPr/>
        </p:nvPicPr>
        <p:blipFill>
          <a:blip r:embed="rId3"/>
          <a:stretch>
            <a:fillRect/>
          </a:stretch>
        </p:blipFill>
        <p:spPr>
          <a:xfrm>
            <a:off x="4221843" y="5502550"/>
            <a:ext cx="3255022" cy="1072844"/>
          </a:xfrm>
          <a:prstGeom prst="rect">
            <a:avLst/>
          </a:prstGeom>
        </p:spPr>
      </p:pic>
      <p:sp>
        <p:nvSpPr>
          <p:cNvPr id="11" name="右箭头 10"/>
          <p:cNvSpPr/>
          <p:nvPr/>
        </p:nvSpPr>
        <p:spPr>
          <a:xfrm>
            <a:off x="3724454" y="5502549"/>
            <a:ext cx="430536" cy="10352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FF0000"/>
                </a:solidFill>
              </a:rPr>
              <a:t>请求</a:t>
            </a:r>
          </a:p>
        </p:txBody>
      </p:sp>
    </p:spTree>
    <p:extLst>
      <p:ext uri="{BB962C8B-B14F-4D97-AF65-F5344CB8AC3E}">
        <p14:creationId xmlns:p14="http://schemas.microsoft.com/office/powerpoint/2010/main" val="2897244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创建模板对象的方法</a:t>
            </a:r>
          </a:p>
        </p:txBody>
      </p:sp>
      <p:sp>
        <p:nvSpPr>
          <p:cNvPr id="3" name="内容占位符 2"/>
          <p:cNvSpPr>
            <a:spLocks noGrp="1"/>
          </p:cNvSpPr>
          <p:nvPr>
            <p:ph idx="1"/>
          </p:nvPr>
        </p:nvSpPr>
        <p:spPr/>
        <p:txBody>
          <a:bodyPr/>
          <a:lstStyle/>
          <a:p>
            <a:pPr marL="514350" indent="-514350">
              <a:buFont typeface="+mj-ea"/>
              <a:buAutoNum type="circleNumDbPlain"/>
            </a:pPr>
            <a:r>
              <a:rPr lang="en-US" altLang="zh-CN" dirty="0"/>
              <a:t> </a:t>
            </a:r>
            <a:r>
              <a:rPr lang="en-US" altLang="zh-CN" dirty="0" err="1"/>
              <a:t>func</a:t>
            </a:r>
            <a:r>
              <a:rPr lang="en-US" altLang="zh-CN" dirty="0"/>
              <a:t> New(</a:t>
            </a:r>
            <a:r>
              <a:rPr lang="en-US" altLang="zh-CN" dirty="0" err="1"/>
              <a:t>template_name</a:t>
            </a:r>
            <a:r>
              <a:rPr lang="en-US" altLang="zh-CN" dirty="0"/>
              <a:t> string) *Template //</a:t>
            </a:r>
            <a:r>
              <a:rPr lang="zh-CN" altLang="en-US" dirty="0"/>
              <a:t>用</a:t>
            </a:r>
            <a:r>
              <a:rPr lang="en-US" altLang="zh-CN" dirty="0"/>
              <a:t>New()</a:t>
            </a:r>
            <a:r>
              <a:rPr lang="zh-CN" altLang="en-US" dirty="0"/>
              <a:t>函数创建模板对象</a:t>
            </a:r>
            <a:endParaRPr lang="en-US" altLang="zh-CN" dirty="0"/>
          </a:p>
          <a:p>
            <a:pPr marL="514350" indent="-514350">
              <a:buFont typeface="+mj-ea"/>
              <a:buAutoNum type="circleNumDbPlain"/>
            </a:pPr>
            <a:r>
              <a:rPr lang="en-US" altLang="zh-CN" dirty="0"/>
              <a:t> </a:t>
            </a:r>
            <a:r>
              <a:rPr lang="en-US" altLang="zh-CN" dirty="0" err="1"/>
              <a:t>func</a:t>
            </a:r>
            <a:r>
              <a:rPr lang="en-US" altLang="zh-CN" dirty="0"/>
              <a:t> (t *Template) Parse(</a:t>
            </a:r>
            <a:r>
              <a:rPr lang="en-US" altLang="zh-CN" dirty="0" err="1"/>
              <a:t>src</a:t>
            </a:r>
            <a:r>
              <a:rPr lang="en-US" altLang="zh-CN" dirty="0"/>
              <a:t> string) (*Template, error) //</a:t>
            </a:r>
            <a:r>
              <a:rPr lang="zh-CN" altLang="en-US" dirty="0"/>
              <a:t>用施加在</a:t>
            </a:r>
            <a:r>
              <a:rPr lang="en-US" altLang="zh-CN" dirty="0"/>
              <a:t>Template</a:t>
            </a:r>
            <a:r>
              <a:rPr lang="zh-CN" altLang="en-US" dirty="0"/>
              <a:t>结构体变量上的解析函数，来解析创建模板对象。</a:t>
            </a:r>
            <a:endParaRPr lang="en-US" altLang="zh-CN" dirty="0"/>
          </a:p>
          <a:p>
            <a:pPr marL="514350" indent="-514350">
              <a:buFont typeface="+mj-ea"/>
              <a:buAutoNum type="circleNumDbPlain"/>
            </a:pPr>
            <a:r>
              <a:rPr lang="en-US" altLang="zh-CN" dirty="0"/>
              <a:t> </a:t>
            </a:r>
            <a:r>
              <a:rPr lang="en-US" altLang="zh-CN" dirty="0" err="1"/>
              <a:t>func</a:t>
            </a:r>
            <a:r>
              <a:rPr lang="en-US" altLang="zh-CN" dirty="0"/>
              <a:t> </a:t>
            </a:r>
            <a:r>
              <a:rPr lang="en-US" altLang="zh-CN" dirty="0" err="1"/>
              <a:t>ParseFiles</a:t>
            </a:r>
            <a:r>
              <a:rPr lang="en-US" altLang="zh-CN" dirty="0"/>
              <a:t>(filenames …string) (*Template, error) //</a:t>
            </a:r>
            <a:r>
              <a:rPr lang="zh-CN" altLang="en-US" dirty="0"/>
              <a:t>通过解析模板文件来创建模板对象</a:t>
            </a:r>
            <a:endParaRPr lang="en-US" altLang="zh-CN" dirty="0"/>
          </a:p>
          <a:p>
            <a:pPr marL="514350" indent="-514350">
              <a:buFont typeface="+mj-ea"/>
              <a:buAutoNum type="circleNumDbPlain"/>
            </a:pPr>
            <a:r>
              <a:rPr lang="en-US" altLang="zh-CN" dirty="0"/>
              <a:t> </a:t>
            </a:r>
            <a:r>
              <a:rPr lang="en-US" altLang="zh-CN" dirty="0" err="1"/>
              <a:t>func</a:t>
            </a:r>
            <a:r>
              <a:rPr lang="en-US" altLang="zh-CN" dirty="0"/>
              <a:t> </a:t>
            </a:r>
            <a:r>
              <a:rPr lang="en-US" altLang="zh-CN" dirty="0" err="1"/>
              <a:t>ParseGlob</a:t>
            </a:r>
            <a:r>
              <a:rPr lang="en-US" altLang="zh-CN" dirty="0"/>
              <a:t>(pattern string) (*Template, error) //</a:t>
            </a:r>
            <a:r>
              <a:rPr lang="zh-CN" altLang="en-US" dirty="0"/>
              <a:t>批量解析与正则表达式</a:t>
            </a:r>
            <a:r>
              <a:rPr lang="en-US" altLang="zh-CN" dirty="0"/>
              <a:t>pattern</a:t>
            </a:r>
            <a:r>
              <a:rPr lang="zh-CN" altLang="en-US" dirty="0"/>
              <a:t>所匹配的所有文件并创建模板，例如：</a:t>
            </a:r>
            <a:endParaRPr lang="en-US" altLang="zh-CN" dirty="0"/>
          </a:p>
          <a:p>
            <a:pPr marL="457200" lvl="1" indent="0">
              <a:buNone/>
            </a:pPr>
            <a:r>
              <a:rPr lang="en-US" altLang="zh-CN" dirty="0"/>
              <a:t> </a:t>
            </a:r>
            <a:r>
              <a:rPr lang="en-US" altLang="zh-CN" b="1" dirty="0">
                <a:solidFill>
                  <a:srgbClr val="FF0000"/>
                </a:solidFill>
              </a:rPr>
              <a:t>temp1.ParseGlob(“a*”) </a:t>
            </a:r>
            <a:r>
              <a:rPr lang="zh-CN" altLang="en-US" dirty="0"/>
              <a:t>就可以将当期目录下的所有文件名以</a:t>
            </a:r>
            <a:r>
              <a:rPr lang="en-US" altLang="zh-CN" dirty="0"/>
              <a:t>a</a:t>
            </a:r>
            <a:r>
              <a:rPr lang="zh-CN" altLang="en-US" dirty="0"/>
              <a:t>开头的模板文件都解析并创建模板。</a:t>
            </a:r>
            <a:endParaRPr lang="en-US" altLang="zh-CN" dirty="0"/>
          </a:p>
          <a:p>
            <a:endParaRPr lang="zh-CN" altLang="en-US" dirty="0"/>
          </a:p>
        </p:txBody>
      </p:sp>
    </p:spTree>
    <p:extLst>
      <p:ext uri="{BB962C8B-B14F-4D97-AF65-F5344CB8AC3E}">
        <p14:creationId xmlns:p14="http://schemas.microsoft.com/office/powerpoint/2010/main" val="1895028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a:t>用一段字符串构建模板，其中用</a:t>
            </a:r>
            <a:r>
              <a:rPr lang="en-US" altLang="zh-CN" sz="3600" dirty="0"/>
              <a:t>{{ }}</a:t>
            </a:r>
            <a:r>
              <a:rPr lang="zh-CN" altLang="en-US" sz="3600" dirty="0"/>
              <a:t>来标识</a:t>
            </a:r>
            <a:r>
              <a:rPr lang="en-US" altLang="zh-CN" sz="3600" dirty="0"/>
              <a:t>Action</a:t>
            </a:r>
            <a:endParaRPr lang="zh-CN" altLang="en-US" sz="3600" dirty="0"/>
          </a:p>
        </p:txBody>
      </p:sp>
      <p:sp>
        <p:nvSpPr>
          <p:cNvPr id="4" name="Rectangle 1"/>
          <p:cNvSpPr>
            <a:spLocks noGrp="1" noChangeArrowheads="1"/>
          </p:cNvSpPr>
          <p:nvPr>
            <p:ph idx="1"/>
          </p:nvPr>
        </p:nvSpPr>
        <p:spPr bwMode="auto">
          <a:xfrm>
            <a:off x="806090" y="2088811"/>
            <a:ext cx="10579819" cy="3096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000" b="1" i="0" u="none" strike="noStrike" cap="none" normalizeH="0" baseline="0" dirty="0">
                <a:ln>
                  <a:noFill/>
                </a:ln>
                <a:solidFill>
                  <a:srgbClr val="006699"/>
                </a:solidFill>
                <a:effectLst/>
                <a:latin typeface="Consolas" panose="020B0609020204030204" pitchFamily="49" charset="0"/>
              </a:rPr>
              <a:t>type</a:t>
            </a:r>
            <a:r>
              <a:rPr kumimoji="0" lang="zh-CN" altLang="zh-CN" sz="2000" b="0" i="0" u="none" strike="noStrike" cap="none" normalizeH="0" baseline="0" dirty="0">
                <a:ln>
                  <a:noFill/>
                </a:ln>
                <a:solidFill>
                  <a:srgbClr val="9FB8CC"/>
                </a:solidFill>
                <a:effectLst/>
                <a:latin typeface="Consolas" panose="020B0609020204030204" pitchFamily="49" charset="0"/>
              </a:rPr>
              <a:t> </a:t>
            </a:r>
            <a:r>
              <a:rPr kumimoji="0" lang="zh-CN" altLang="zh-CN" sz="2000" b="0" i="0" u="none" strike="noStrike" cap="none" normalizeH="0" baseline="0" dirty="0">
                <a:ln>
                  <a:noFill/>
                </a:ln>
                <a:solidFill>
                  <a:srgbClr val="000000"/>
                </a:solidFill>
                <a:effectLst/>
                <a:latin typeface="Consolas" panose="020B0609020204030204" pitchFamily="49" charset="0"/>
              </a:rPr>
              <a:t>Person </a:t>
            </a:r>
            <a:r>
              <a:rPr kumimoji="0" lang="zh-CN" altLang="zh-CN" sz="2000" b="1" i="0" u="none" strike="noStrike" cap="none" normalizeH="0" baseline="0" dirty="0">
                <a:ln>
                  <a:noFill/>
                </a:ln>
                <a:solidFill>
                  <a:srgbClr val="006699"/>
                </a:solidFill>
                <a:effectLst/>
                <a:latin typeface="Consolas" panose="020B0609020204030204" pitchFamily="49" charset="0"/>
              </a:rPr>
              <a:t>struct</a:t>
            </a:r>
            <a:r>
              <a:rPr kumimoji="0" lang="zh-CN" altLang="zh-CN" sz="2000" b="0" i="0" u="none" strike="noStrike" cap="none" normalizeH="0" baseline="0" dirty="0">
                <a:ln>
                  <a:noFill/>
                </a:ln>
                <a:solidFill>
                  <a:srgbClr val="9FB8CC"/>
                </a:solidFill>
                <a:effectLst/>
                <a:latin typeface="Consolas" panose="020B0609020204030204" pitchFamily="49" charset="0"/>
              </a:rPr>
              <a:t> </a:t>
            </a:r>
            <a:r>
              <a:rPr kumimoji="0" lang="zh-CN" altLang="zh-CN" sz="2000" b="0" i="0" u="none" strike="noStrike" cap="none" normalizeH="0" baseline="0" dirty="0">
                <a:ln>
                  <a:noFill/>
                </a:ln>
                <a:solidFill>
                  <a:srgbClr val="000000"/>
                </a:solidFill>
                <a:effectLst/>
                <a:latin typeface="Consolas" panose="020B0609020204030204" pitchFamily="49" charset="0"/>
              </a:rPr>
              <a:t>{</a:t>
            </a:r>
            <a:endParaRPr kumimoji="0" lang="zh-CN" altLang="zh-CN"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9FB8CC"/>
                </a:solidFill>
                <a:effectLst/>
                <a:latin typeface="Consolas" panose="020B0609020204030204" pitchFamily="49" charset="0"/>
              </a:rPr>
              <a:t>    </a:t>
            </a:r>
            <a:r>
              <a:rPr kumimoji="0" lang="zh-CN" altLang="zh-CN" sz="2000" b="0" i="0" u="none" strike="noStrike" cap="none" normalizeH="0" baseline="0" dirty="0">
                <a:ln>
                  <a:noFill/>
                </a:ln>
                <a:solidFill>
                  <a:srgbClr val="000000"/>
                </a:solidFill>
                <a:effectLst/>
                <a:latin typeface="Consolas" panose="020B0609020204030204" pitchFamily="49" charset="0"/>
              </a:rPr>
              <a:t>Name </a:t>
            </a:r>
            <a:r>
              <a:rPr kumimoji="0" lang="zh-CN" altLang="zh-CN" sz="2000" b="1" i="0" u="none" strike="noStrike" cap="none" normalizeH="0" baseline="0" dirty="0">
                <a:ln>
                  <a:noFill/>
                </a:ln>
                <a:solidFill>
                  <a:srgbClr val="009900"/>
                </a:solidFill>
                <a:effectLst/>
                <a:latin typeface="Consolas" panose="020B0609020204030204" pitchFamily="49" charset="0"/>
              </a:rPr>
              <a:t>string</a:t>
            </a:r>
            <a:endParaRPr kumimoji="0" lang="zh-CN" altLang="zh-CN"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9FB8CC"/>
                </a:solidFill>
                <a:effectLst/>
                <a:latin typeface="Consolas" panose="020B0609020204030204" pitchFamily="49" charset="0"/>
              </a:rPr>
              <a:t>    </a:t>
            </a:r>
            <a:r>
              <a:rPr kumimoji="0" lang="zh-CN" altLang="zh-CN" sz="2000" b="0" i="0" u="none" strike="noStrike" cap="none" normalizeH="0" baseline="0" dirty="0">
                <a:ln>
                  <a:noFill/>
                </a:ln>
                <a:solidFill>
                  <a:srgbClr val="000000"/>
                </a:solidFill>
                <a:effectLst/>
                <a:latin typeface="Consolas" panose="020B0609020204030204" pitchFamily="49" charset="0"/>
              </a:rPr>
              <a:t>Age  </a:t>
            </a:r>
            <a:r>
              <a:rPr kumimoji="0" lang="zh-CN" altLang="zh-CN" sz="2000" b="1" i="0" u="none" strike="noStrike" cap="none" normalizeH="0" baseline="0" dirty="0">
                <a:ln>
                  <a:noFill/>
                </a:ln>
                <a:solidFill>
                  <a:srgbClr val="009900"/>
                </a:solidFill>
                <a:effectLst/>
                <a:latin typeface="Consolas" panose="020B0609020204030204" pitchFamily="49" charset="0"/>
              </a:rPr>
              <a:t>int</a:t>
            </a:r>
            <a:endParaRPr kumimoji="0" lang="zh-CN" altLang="zh-CN"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Consolas" panose="020B0609020204030204" pitchFamily="49" charset="0"/>
              </a:rPr>
              <a:t>}</a:t>
            </a:r>
            <a:endParaRPr kumimoji="0" lang="zh-CN" altLang="zh-CN"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9FB8CC"/>
                </a:solidFill>
                <a:effectLst/>
                <a:latin typeface="Consolas" panose="020B0609020204030204" pitchFamily="49" charset="0"/>
              </a:rPr>
              <a:t> </a:t>
            </a:r>
            <a:endParaRPr kumimoji="0" lang="zh-CN" altLang="zh-CN"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000" b="1" i="0" u="none" strike="noStrike" cap="none" normalizeH="0" baseline="0" dirty="0">
                <a:ln>
                  <a:noFill/>
                </a:ln>
                <a:solidFill>
                  <a:srgbClr val="006699"/>
                </a:solidFill>
                <a:effectLst/>
                <a:latin typeface="Consolas" panose="020B0609020204030204" pitchFamily="49" charset="0"/>
              </a:rPr>
              <a:t>func</a:t>
            </a:r>
            <a:r>
              <a:rPr kumimoji="0" lang="zh-CN" altLang="zh-CN" sz="2000" b="0" i="0" u="none" strike="noStrike" cap="none" normalizeH="0" baseline="0" dirty="0">
                <a:ln>
                  <a:noFill/>
                </a:ln>
                <a:solidFill>
                  <a:srgbClr val="9FB8CC"/>
                </a:solidFill>
                <a:effectLst/>
                <a:latin typeface="Consolas" panose="020B0609020204030204" pitchFamily="49" charset="0"/>
              </a:rPr>
              <a:t> </a:t>
            </a:r>
            <a:r>
              <a:rPr kumimoji="0" lang="zh-CN" altLang="zh-CN" sz="2000" b="0" i="0" u="none" strike="noStrike" cap="none" normalizeH="0" baseline="0" dirty="0">
                <a:ln>
                  <a:noFill/>
                </a:ln>
                <a:solidFill>
                  <a:srgbClr val="000000"/>
                </a:solidFill>
                <a:effectLst/>
                <a:latin typeface="Consolas" panose="020B0609020204030204" pitchFamily="49" charset="0"/>
              </a:rPr>
              <a:t>main(){</a:t>
            </a:r>
            <a:endParaRPr kumimoji="0" lang="zh-CN" altLang="zh-CN"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9FB8CC"/>
                </a:solidFill>
                <a:effectLst/>
                <a:latin typeface="Consolas" panose="020B0609020204030204" pitchFamily="49" charset="0"/>
              </a:rPr>
              <a:t>    </a:t>
            </a:r>
            <a:r>
              <a:rPr kumimoji="0" lang="zh-CN" altLang="zh-CN" sz="2000" b="0" i="0" u="none" strike="noStrike" cap="none" normalizeH="0" baseline="0" dirty="0">
                <a:ln>
                  <a:noFill/>
                </a:ln>
                <a:solidFill>
                  <a:srgbClr val="000000"/>
                </a:solidFill>
                <a:effectLst/>
                <a:latin typeface="Consolas" panose="020B0609020204030204" pitchFamily="49" charset="0"/>
              </a:rPr>
              <a:t>p := Person{</a:t>
            </a:r>
            <a:r>
              <a:rPr kumimoji="0" lang="zh-CN" altLang="zh-CN" sz="2000" b="0" i="0" u="none" strike="noStrike" cap="none" normalizeH="0" baseline="0" dirty="0">
                <a:ln>
                  <a:noFill/>
                </a:ln>
                <a:solidFill>
                  <a:srgbClr val="0000FF"/>
                </a:solidFill>
                <a:effectLst/>
                <a:latin typeface="Consolas" panose="020B0609020204030204" pitchFamily="49" charset="0"/>
              </a:rPr>
              <a:t>"longshuai"</a:t>
            </a:r>
            <a:r>
              <a:rPr kumimoji="0" lang="zh-CN" altLang="zh-CN" sz="2000" b="0" i="0" u="none" strike="noStrike" cap="none" normalizeH="0" baseline="0" dirty="0">
                <a:ln>
                  <a:noFill/>
                </a:ln>
                <a:solidFill>
                  <a:srgbClr val="000000"/>
                </a:solidFill>
                <a:effectLst/>
                <a:latin typeface="Consolas" panose="020B0609020204030204" pitchFamily="49" charset="0"/>
              </a:rPr>
              <a:t>,</a:t>
            </a:r>
            <a:r>
              <a:rPr kumimoji="0" lang="zh-CN" altLang="zh-CN" sz="2000" b="0" i="0" u="none" strike="noStrike" cap="none" normalizeH="0" baseline="0" dirty="0">
                <a:ln>
                  <a:noFill/>
                </a:ln>
                <a:solidFill>
                  <a:srgbClr val="009900"/>
                </a:solidFill>
                <a:effectLst/>
                <a:latin typeface="Consolas" panose="020B0609020204030204" pitchFamily="49" charset="0"/>
              </a:rPr>
              <a:t>23</a:t>
            </a:r>
            <a:r>
              <a:rPr kumimoji="0" lang="zh-CN" altLang="zh-CN" sz="2000" b="0" i="0" u="none" strike="noStrike" cap="none" normalizeH="0" baseline="0" dirty="0">
                <a:ln>
                  <a:noFill/>
                </a:ln>
                <a:solidFill>
                  <a:srgbClr val="000000"/>
                </a:solidFill>
                <a:effectLst/>
                <a:latin typeface="Consolas" panose="020B0609020204030204" pitchFamily="49" charset="0"/>
              </a:rPr>
              <a:t>}</a:t>
            </a:r>
            <a:endParaRPr kumimoji="0" lang="zh-CN" altLang="zh-CN"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9FB8CC"/>
                </a:solidFill>
                <a:effectLst/>
                <a:latin typeface="Consolas" panose="020B0609020204030204" pitchFamily="49" charset="0"/>
              </a:rPr>
              <a:t>    </a:t>
            </a:r>
            <a:r>
              <a:rPr kumimoji="0" lang="zh-CN" altLang="zh-CN" sz="2000" b="0" i="0" u="none" strike="noStrike" cap="none" normalizeH="0" baseline="0" dirty="0">
                <a:ln>
                  <a:noFill/>
                </a:ln>
                <a:solidFill>
                  <a:srgbClr val="000000"/>
                </a:solidFill>
                <a:effectLst/>
                <a:latin typeface="Consolas" panose="020B0609020204030204" pitchFamily="49" charset="0"/>
              </a:rPr>
              <a:t>tmpl, _ := template.</a:t>
            </a:r>
            <a:r>
              <a:rPr kumimoji="0" lang="zh-CN" altLang="zh-CN" sz="2000" b="1" i="0" u="none" strike="noStrike" cap="none" normalizeH="0" baseline="0" dirty="0">
                <a:ln>
                  <a:noFill/>
                </a:ln>
                <a:solidFill>
                  <a:srgbClr val="FF1493"/>
                </a:solidFill>
                <a:effectLst/>
                <a:latin typeface="Consolas" panose="020B0609020204030204" pitchFamily="49" charset="0"/>
              </a:rPr>
              <a:t>New</a:t>
            </a:r>
            <a:r>
              <a:rPr kumimoji="0" lang="zh-CN" altLang="zh-CN" sz="2000" b="0" i="0" u="none" strike="noStrike" cap="none" normalizeH="0" baseline="0" dirty="0">
                <a:ln>
                  <a:noFill/>
                </a:ln>
                <a:solidFill>
                  <a:srgbClr val="000000"/>
                </a:solidFill>
                <a:effectLst/>
                <a:latin typeface="Consolas" panose="020B0609020204030204" pitchFamily="49" charset="0"/>
              </a:rPr>
              <a:t>(</a:t>
            </a:r>
            <a:r>
              <a:rPr kumimoji="0" lang="zh-CN" altLang="zh-CN" sz="2000" b="0" i="0" u="none" strike="noStrike" cap="none" normalizeH="0" baseline="0" dirty="0">
                <a:ln>
                  <a:noFill/>
                </a:ln>
                <a:solidFill>
                  <a:srgbClr val="0000FF"/>
                </a:solidFill>
                <a:effectLst/>
                <a:latin typeface="Consolas" panose="020B0609020204030204" pitchFamily="49" charset="0"/>
              </a:rPr>
              <a:t>"test"</a:t>
            </a:r>
            <a:r>
              <a:rPr kumimoji="0" lang="zh-CN" altLang="zh-CN" sz="2000" b="0" i="0" u="none" strike="noStrike" cap="none" normalizeH="0" baseline="0" dirty="0">
                <a:ln>
                  <a:noFill/>
                </a:ln>
                <a:solidFill>
                  <a:srgbClr val="000000"/>
                </a:solidFill>
                <a:effectLst/>
                <a:latin typeface="Consolas" panose="020B0609020204030204" pitchFamily="49" charset="0"/>
              </a:rPr>
              <a:t>).Parse(</a:t>
            </a:r>
            <a:r>
              <a:rPr kumimoji="0" lang="zh-CN" altLang="zh-CN" sz="2000" b="0" i="0" u="none" strike="noStrike" cap="none" normalizeH="0" baseline="0" dirty="0">
                <a:ln>
                  <a:noFill/>
                </a:ln>
                <a:solidFill>
                  <a:srgbClr val="0000FF"/>
                </a:solidFill>
                <a:effectLst/>
                <a:latin typeface="Consolas" panose="020B0609020204030204" pitchFamily="49" charset="0"/>
              </a:rPr>
              <a:t>"Name: {{.Name}}, Age: {{.Age}}"</a:t>
            </a:r>
            <a:r>
              <a:rPr kumimoji="0" lang="zh-CN" altLang="zh-CN" sz="2000" b="0" i="0" u="none" strike="noStrike" cap="none" normalizeH="0" baseline="0" dirty="0">
                <a:ln>
                  <a:noFill/>
                </a:ln>
                <a:solidFill>
                  <a:srgbClr val="000000"/>
                </a:solidFill>
                <a:effectLst/>
                <a:latin typeface="Consolas" panose="020B0609020204030204" pitchFamily="49" charset="0"/>
              </a:rPr>
              <a:t>)</a:t>
            </a:r>
            <a:endParaRPr kumimoji="0" lang="zh-CN" altLang="zh-CN"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9FB8CC"/>
                </a:solidFill>
                <a:effectLst/>
                <a:latin typeface="Consolas" panose="020B0609020204030204" pitchFamily="49" charset="0"/>
              </a:rPr>
              <a:t>    </a:t>
            </a:r>
            <a:r>
              <a:rPr kumimoji="0" lang="zh-CN" altLang="zh-CN" sz="2000" b="0" i="0" u="none" strike="noStrike" cap="none" normalizeH="0" baseline="0" dirty="0">
                <a:ln>
                  <a:noFill/>
                </a:ln>
                <a:solidFill>
                  <a:srgbClr val="000000"/>
                </a:solidFill>
                <a:effectLst/>
                <a:latin typeface="Consolas" panose="020B0609020204030204" pitchFamily="49" charset="0"/>
              </a:rPr>
              <a:t>_ = tmpl.Execute(os.Stdout, p)</a:t>
            </a:r>
            <a:endParaRPr kumimoji="0" lang="zh-CN" altLang="zh-CN"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Consolas" panose="020B0609020204030204" pitchFamily="49" charset="0"/>
              </a:rPr>
              <a:t>}</a:t>
            </a:r>
            <a:endParaRPr kumimoji="0" lang="zh-CN" altLang="zh-CN"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193370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内容占位符 11"/>
          <p:cNvGraphicFramePr>
            <a:graphicFrameLocks noGrp="1"/>
          </p:cNvGraphicFramePr>
          <p:nvPr>
            <p:ph sz="half" idx="1"/>
            <p:extLst>
              <p:ext uri="{D42A27DB-BD31-4B8C-83A1-F6EECF244321}">
                <p14:modId xmlns:p14="http://schemas.microsoft.com/office/powerpoint/2010/main" val="3468719964"/>
              </p:ext>
            </p:extLst>
          </p:nvPr>
        </p:nvGraphicFramePr>
        <p:xfrm>
          <a:off x="303876" y="1755589"/>
          <a:ext cx="5424258" cy="3121152"/>
        </p:xfrm>
        <a:graphic>
          <a:graphicData uri="http://schemas.openxmlformats.org/drawingml/2006/table">
            <a:tbl>
              <a:tblPr/>
              <a:tblGrid>
                <a:gridCol w="302213">
                  <a:extLst>
                    <a:ext uri="{9D8B030D-6E8A-4147-A177-3AD203B41FA5}">
                      <a16:colId xmlns:a16="http://schemas.microsoft.com/office/drawing/2014/main" val="4268416738"/>
                    </a:ext>
                  </a:extLst>
                </a:gridCol>
                <a:gridCol w="5122045">
                  <a:extLst>
                    <a:ext uri="{9D8B030D-6E8A-4147-A177-3AD203B41FA5}">
                      <a16:colId xmlns:a16="http://schemas.microsoft.com/office/drawing/2014/main" val="2018816440"/>
                    </a:ext>
                  </a:extLst>
                </a:gridCol>
              </a:tblGrid>
              <a:tr h="2429714">
                <a:tc>
                  <a:txBody>
                    <a:bodyPr/>
                    <a:lstStyle/>
                    <a:p>
                      <a:pPr algn="r" fontAlgn="base" latinLnBrk="1"/>
                      <a:r>
                        <a:rPr lang="en-US" altLang="zh-CN" sz="1800" b="1" i="0">
                          <a:solidFill>
                            <a:schemeClr val="tx1"/>
                          </a:solidFill>
                          <a:effectLst/>
                          <a:latin typeface="Consolas" panose="020B0609020204030204" pitchFamily="49" charset="0"/>
                        </a:rPr>
                        <a:t>1</a:t>
                      </a:r>
                    </a:p>
                    <a:p>
                      <a:pPr algn="r" fontAlgn="base" latinLnBrk="1"/>
                      <a:r>
                        <a:rPr lang="en-US" altLang="zh-CN" sz="1800" b="1" i="0">
                          <a:solidFill>
                            <a:schemeClr val="tx1"/>
                          </a:solidFill>
                          <a:effectLst/>
                          <a:latin typeface="Consolas" panose="020B0609020204030204" pitchFamily="49" charset="0"/>
                        </a:rPr>
                        <a:t>2</a:t>
                      </a:r>
                    </a:p>
                    <a:p>
                      <a:pPr algn="r" fontAlgn="base" latinLnBrk="1"/>
                      <a:r>
                        <a:rPr lang="en-US" altLang="zh-CN" sz="1800" b="1" i="0">
                          <a:solidFill>
                            <a:schemeClr val="tx1"/>
                          </a:solidFill>
                          <a:effectLst/>
                          <a:latin typeface="Consolas" panose="020B0609020204030204" pitchFamily="49" charset="0"/>
                        </a:rPr>
                        <a:t>3</a:t>
                      </a:r>
                    </a:p>
                    <a:p>
                      <a:pPr algn="r" fontAlgn="base" latinLnBrk="1"/>
                      <a:r>
                        <a:rPr lang="en-US" altLang="zh-CN" sz="1800" b="1" i="0">
                          <a:solidFill>
                            <a:schemeClr val="tx1"/>
                          </a:solidFill>
                          <a:effectLst/>
                          <a:latin typeface="Consolas" panose="020B0609020204030204" pitchFamily="49" charset="0"/>
                        </a:rPr>
                        <a:t>4</a:t>
                      </a:r>
                    </a:p>
                    <a:p>
                      <a:pPr algn="r" fontAlgn="base" latinLnBrk="1"/>
                      <a:r>
                        <a:rPr lang="en-US" altLang="zh-CN" sz="1800" b="1" i="0">
                          <a:solidFill>
                            <a:schemeClr val="tx1"/>
                          </a:solidFill>
                          <a:effectLst/>
                          <a:latin typeface="Consolas" panose="020B0609020204030204" pitchFamily="49" charset="0"/>
                        </a:rPr>
                        <a:t>5</a:t>
                      </a:r>
                    </a:p>
                    <a:p>
                      <a:pPr algn="r" fontAlgn="base" latinLnBrk="1"/>
                      <a:r>
                        <a:rPr lang="en-US" altLang="zh-CN" sz="1800" b="1" i="0">
                          <a:solidFill>
                            <a:schemeClr val="tx1"/>
                          </a:solidFill>
                          <a:effectLst/>
                          <a:latin typeface="Consolas" panose="020B0609020204030204" pitchFamily="49" charset="0"/>
                        </a:rPr>
                        <a:t>6</a:t>
                      </a:r>
                    </a:p>
                    <a:p>
                      <a:pPr algn="r" fontAlgn="base" latinLnBrk="1"/>
                      <a:r>
                        <a:rPr lang="en-US" altLang="zh-CN" sz="1800" b="1" i="0">
                          <a:solidFill>
                            <a:schemeClr val="tx1"/>
                          </a:solidFill>
                          <a:effectLst/>
                          <a:latin typeface="Consolas" panose="020B0609020204030204" pitchFamily="49" charset="0"/>
                        </a:rPr>
                        <a:t>7</a:t>
                      </a:r>
                    </a:p>
                    <a:p>
                      <a:pPr algn="r" fontAlgn="base" latinLnBrk="1"/>
                      <a:r>
                        <a:rPr lang="en-US" altLang="zh-CN" sz="1800" b="1" i="0">
                          <a:solidFill>
                            <a:schemeClr val="tx1"/>
                          </a:solidFill>
                          <a:effectLst/>
                          <a:latin typeface="Consolas" panose="020B0609020204030204" pitchFamily="49" charset="0"/>
                        </a:rPr>
                        <a:t>8</a:t>
                      </a:r>
                    </a:p>
                    <a:p>
                      <a:pPr algn="r" fontAlgn="base" latinLnBrk="1"/>
                      <a:r>
                        <a:rPr lang="en-US" altLang="zh-CN" sz="1800" b="1" i="0">
                          <a:solidFill>
                            <a:schemeClr val="tx1"/>
                          </a:solidFill>
                          <a:effectLst/>
                          <a:latin typeface="Consolas" panose="020B0609020204030204" pitchFamily="49" charset="0"/>
                        </a:rPr>
                        <a:t>9</a:t>
                      </a:r>
                    </a:p>
                    <a:p>
                      <a:pPr algn="r" fontAlgn="base" latinLnBrk="1"/>
                      <a:r>
                        <a:rPr lang="en-US" altLang="zh-CN" sz="1800" b="1" i="0">
                          <a:solidFill>
                            <a:schemeClr val="tx1"/>
                          </a:solidFill>
                          <a:effectLst/>
                          <a:latin typeface="Consolas" panose="020B0609020204030204" pitchFamily="49" charset="0"/>
                        </a:rPr>
                        <a:t>10</a:t>
                      </a:r>
                    </a:p>
                  </a:txBody>
                  <a:tcPr marL="51816" marR="51816" marT="51816" marB="51816" anchor="ctr">
                    <a:lnL w="9525" cap="flat" cmpd="sng" algn="ctr">
                      <a:solidFill>
                        <a:srgbClr val="C1DAD7"/>
                      </a:solidFill>
                      <a:prstDash val="solid"/>
                      <a:round/>
                      <a:headEnd type="none" w="med" len="med"/>
                      <a:tailEnd type="none" w="med" len="med"/>
                    </a:lnL>
                    <a:lnR w="9525" cap="flat" cmpd="sng" algn="ctr">
                      <a:solidFill>
                        <a:srgbClr val="C1DAD7"/>
                      </a:solidFill>
                      <a:prstDash val="solid"/>
                      <a:round/>
                      <a:headEnd type="none" w="med" len="med"/>
                      <a:tailEnd type="none" w="med" len="med"/>
                    </a:lnR>
                    <a:lnT w="9525" cap="flat" cmpd="sng" algn="ctr">
                      <a:solidFill>
                        <a:srgbClr val="C1DAD7"/>
                      </a:solidFill>
                      <a:prstDash val="solid"/>
                      <a:round/>
                      <a:headEnd type="none" w="med" len="med"/>
                      <a:tailEnd type="none" w="med" len="med"/>
                    </a:lnT>
                    <a:lnB w="9525" cap="flat" cmpd="sng" algn="ctr">
                      <a:solidFill>
                        <a:srgbClr val="C1DAD7"/>
                      </a:solidFill>
                      <a:prstDash val="solid"/>
                      <a:round/>
                      <a:headEnd type="none" w="med" len="med"/>
                      <a:tailEnd type="none" w="med" len="med"/>
                    </a:lnB>
                  </a:tcPr>
                </a:tc>
                <a:tc>
                  <a:txBody>
                    <a:bodyPr/>
                    <a:lstStyle/>
                    <a:p>
                      <a:pPr algn="l" fontAlgn="base" latinLnBrk="1"/>
                      <a:r>
                        <a:rPr lang="en-US" sz="1800" b="1" i="0" dirty="0">
                          <a:solidFill>
                            <a:schemeClr val="tx1"/>
                          </a:solidFill>
                          <a:effectLst/>
                          <a:latin typeface="Consolas" panose="020B0609020204030204" pitchFamily="49" charset="0"/>
                        </a:rPr>
                        <a:t>&lt;!DOCTYPE html&gt;</a:t>
                      </a:r>
                    </a:p>
                    <a:p>
                      <a:pPr algn="l" fontAlgn="base" latinLnBrk="1"/>
                      <a:r>
                        <a:rPr lang="en-US" sz="1800" b="1" i="0" dirty="0">
                          <a:solidFill>
                            <a:schemeClr val="tx1"/>
                          </a:solidFill>
                          <a:effectLst/>
                          <a:latin typeface="Consolas" panose="020B0609020204030204" pitchFamily="49" charset="0"/>
                        </a:rPr>
                        <a:t>&lt;html&gt;</a:t>
                      </a:r>
                    </a:p>
                    <a:p>
                      <a:pPr algn="l" fontAlgn="base" latinLnBrk="1"/>
                      <a:r>
                        <a:rPr lang="en-US" sz="1800" b="1" i="0" dirty="0">
                          <a:solidFill>
                            <a:schemeClr val="tx1"/>
                          </a:solidFill>
                          <a:effectLst/>
                          <a:latin typeface="Consolas" panose="020B0609020204030204" pitchFamily="49" charset="0"/>
                        </a:rPr>
                        <a:t>    &lt;head&gt;</a:t>
                      </a:r>
                    </a:p>
                    <a:p>
                      <a:pPr algn="l" fontAlgn="base" latinLnBrk="1"/>
                      <a:r>
                        <a:rPr lang="en-US" sz="1800" b="1" i="0" dirty="0">
                          <a:solidFill>
                            <a:schemeClr val="tx1"/>
                          </a:solidFill>
                          <a:effectLst/>
                          <a:latin typeface="Consolas" panose="020B0609020204030204" pitchFamily="49" charset="0"/>
                        </a:rPr>
                        <a:t>        &lt;meta http-</a:t>
                      </a:r>
                      <a:r>
                        <a:rPr lang="en-US" sz="1800" b="1" i="0" dirty="0" err="1">
                          <a:solidFill>
                            <a:schemeClr val="tx1"/>
                          </a:solidFill>
                          <a:effectLst/>
                          <a:latin typeface="Consolas" panose="020B0609020204030204" pitchFamily="49" charset="0"/>
                        </a:rPr>
                        <a:t>equiv</a:t>
                      </a:r>
                      <a:r>
                        <a:rPr lang="en-US" sz="1800" b="1" i="0" dirty="0">
                          <a:solidFill>
                            <a:schemeClr val="tx1"/>
                          </a:solidFill>
                          <a:effectLst/>
                          <a:latin typeface="Consolas" panose="020B0609020204030204" pitchFamily="49" charset="0"/>
                        </a:rPr>
                        <a:t>="Content-Type" content="text/html; charset=utf-8"&gt;</a:t>
                      </a:r>
                    </a:p>
                    <a:p>
                      <a:pPr algn="l" fontAlgn="base" latinLnBrk="1"/>
                      <a:r>
                        <a:rPr lang="en-US" sz="1800" b="1" i="0" dirty="0">
                          <a:solidFill>
                            <a:schemeClr val="tx1"/>
                          </a:solidFill>
                          <a:effectLst/>
                          <a:latin typeface="Consolas" panose="020B0609020204030204" pitchFamily="49" charset="0"/>
                        </a:rPr>
                        <a:t>        &lt;title&gt;Go Web&lt;/title&gt;</a:t>
                      </a:r>
                    </a:p>
                    <a:p>
                      <a:pPr algn="l" fontAlgn="base" latinLnBrk="1"/>
                      <a:r>
                        <a:rPr lang="en-US" sz="1800" b="1" i="0" dirty="0">
                          <a:solidFill>
                            <a:schemeClr val="tx1"/>
                          </a:solidFill>
                          <a:effectLst/>
                          <a:latin typeface="Consolas" panose="020B0609020204030204" pitchFamily="49" charset="0"/>
                        </a:rPr>
                        <a:t>    &lt;/head&gt;</a:t>
                      </a:r>
                    </a:p>
                    <a:p>
                      <a:pPr algn="l" fontAlgn="base" latinLnBrk="1"/>
                      <a:r>
                        <a:rPr lang="en-US" sz="1800" b="1" i="0" dirty="0">
                          <a:solidFill>
                            <a:schemeClr val="tx1"/>
                          </a:solidFill>
                          <a:effectLst/>
                          <a:latin typeface="Consolas" panose="020B0609020204030204" pitchFamily="49" charset="0"/>
                        </a:rPr>
                        <a:t>    &lt;body&gt;</a:t>
                      </a:r>
                    </a:p>
                    <a:p>
                      <a:pPr algn="l" fontAlgn="base" latinLnBrk="1"/>
                      <a:r>
                        <a:rPr lang="en-US" sz="1800" b="1" i="0" dirty="0">
                          <a:solidFill>
                            <a:schemeClr val="tx1"/>
                          </a:solidFill>
                          <a:effectLst/>
                          <a:latin typeface="Consolas" panose="020B0609020204030204" pitchFamily="49" charset="0"/>
                        </a:rPr>
                        <a:t>        {{ . }}</a:t>
                      </a:r>
                    </a:p>
                    <a:p>
                      <a:pPr algn="l" fontAlgn="base" latinLnBrk="1"/>
                      <a:r>
                        <a:rPr lang="en-US" sz="1800" b="1" i="0" dirty="0">
                          <a:solidFill>
                            <a:schemeClr val="tx1"/>
                          </a:solidFill>
                          <a:effectLst/>
                          <a:latin typeface="Consolas" panose="020B0609020204030204" pitchFamily="49" charset="0"/>
                        </a:rPr>
                        <a:t>    &lt;/body&gt;</a:t>
                      </a:r>
                    </a:p>
                    <a:p>
                      <a:pPr algn="l" fontAlgn="base" latinLnBrk="1"/>
                      <a:r>
                        <a:rPr lang="en-US" sz="1800" b="1" i="0" dirty="0">
                          <a:solidFill>
                            <a:schemeClr val="tx1"/>
                          </a:solidFill>
                          <a:effectLst/>
                          <a:latin typeface="Consolas" panose="020B0609020204030204" pitchFamily="49" charset="0"/>
                        </a:rPr>
                        <a:t>&lt;/html&gt;</a:t>
                      </a:r>
                    </a:p>
                  </a:txBody>
                  <a:tcPr marL="51816" marR="51816" marT="51816" marB="51816" anchor="ctr">
                    <a:lnL w="9525" cap="flat" cmpd="sng" algn="ctr">
                      <a:solidFill>
                        <a:srgbClr val="C1DAD7"/>
                      </a:solidFill>
                      <a:prstDash val="solid"/>
                      <a:round/>
                      <a:headEnd type="none" w="med" len="med"/>
                      <a:tailEnd type="none" w="med" len="med"/>
                    </a:lnL>
                    <a:lnR w="9525" cap="flat" cmpd="sng" algn="ctr">
                      <a:solidFill>
                        <a:srgbClr val="C1DAD7"/>
                      </a:solidFill>
                      <a:prstDash val="solid"/>
                      <a:round/>
                      <a:headEnd type="none" w="med" len="med"/>
                      <a:tailEnd type="none" w="med" len="med"/>
                    </a:lnR>
                    <a:lnT w="9525" cap="flat" cmpd="sng" algn="ctr">
                      <a:solidFill>
                        <a:srgbClr val="C1DAD7"/>
                      </a:solidFill>
                      <a:prstDash val="solid"/>
                      <a:round/>
                      <a:headEnd type="none" w="med" len="med"/>
                      <a:tailEnd type="none" w="med" len="med"/>
                    </a:lnT>
                    <a:lnB w="9525" cap="flat" cmpd="sng" algn="ctr">
                      <a:solidFill>
                        <a:srgbClr val="C1DAD7"/>
                      </a:solidFill>
                      <a:prstDash val="solid"/>
                      <a:round/>
                      <a:headEnd type="none" w="med" len="med"/>
                      <a:tailEnd type="none" w="med" len="med"/>
                    </a:lnB>
                  </a:tcPr>
                </a:tc>
                <a:extLst>
                  <a:ext uri="{0D108BD9-81ED-4DB2-BD59-A6C34878D82A}">
                    <a16:rowId xmlns:a16="http://schemas.microsoft.com/office/drawing/2014/main" val="3883297163"/>
                  </a:ext>
                </a:extLst>
              </a:tr>
            </a:tbl>
          </a:graphicData>
        </a:graphic>
      </p:graphicFrame>
      <p:graphicFrame>
        <p:nvGraphicFramePr>
          <p:cNvPr id="14" name="内容占位符 13"/>
          <p:cNvGraphicFramePr>
            <a:graphicFrameLocks noGrp="1"/>
          </p:cNvGraphicFramePr>
          <p:nvPr>
            <p:ph sz="half" idx="2"/>
            <p:extLst>
              <p:ext uri="{D42A27DB-BD31-4B8C-83A1-F6EECF244321}">
                <p14:modId xmlns:p14="http://schemas.microsoft.com/office/powerpoint/2010/main" val="555313930"/>
              </p:ext>
            </p:extLst>
          </p:nvPr>
        </p:nvGraphicFramePr>
        <p:xfrm>
          <a:off x="6187737" y="1755589"/>
          <a:ext cx="5885895" cy="4797552"/>
        </p:xfrm>
        <a:graphic>
          <a:graphicData uri="http://schemas.openxmlformats.org/drawingml/2006/table">
            <a:tbl>
              <a:tblPr/>
              <a:tblGrid>
                <a:gridCol w="327933">
                  <a:extLst>
                    <a:ext uri="{9D8B030D-6E8A-4147-A177-3AD203B41FA5}">
                      <a16:colId xmlns:a16="http://schemas.microsoft.com/office/drawing/2014/main" val="1572699067"/>
                    </a:ext>
                  </a:extLst>
                </a:gridCol>
                <a:gridCol w="5557962">
                  <a:extLst>
                    <a:ext uri="{9D8B030D-6E8A-4147-A177-3AD203B41FA5}">
                      <a16:colId xmlns:a16="http://schemas.microsoft.com/office/drawing/2014/main" val="97792040"/>
                    </a:ext>
                  </a:extLst>
                </a:gridCol>
              </a:tblGrid>
              <a:tr h="4207459">
                <a:tc>
                  <a:txBody>
                    <a:bodyPr/>
                    <a:lstStyle/>
                    <a:p>
                      <a:pPr algn="r" fontAlgn="base" latinLnBrk="1"/>
                      <a:r>
                        <a:rPr lang="en-US" altLang="zh-CN" sz="1400" b="0" i="0">
                          <a:solidFill>
                            <a:schemeClr val="tx1"/>
                          </a:solidFill>
                          <a:effectLst/>
                          <a:latin typeface="Consolas" panose="020B0609020204030204" pitchFamily="49" charset="0"/>
                        </a:rPr>
                        <a:t>1</a:t>
                      </a:r>
                    </a:p>
                    <a:p>
                      <a:pPr algn="r" fontAlgn="base" latinLnBrk="1"/>
                      <a:r>
                        <a:rPr lang="en-US" altLang="zh-CN" sz="1400" b="0" i="0">
                          <a:solidFill>
                            <a:schemeClr val="tx1"/>
                          </a:solidFill>
                          <a:effectLst/>
                          <a:latin typeface="Consolas" panose="020B0609020204030204" pitchFamily="49" charset="0"/>
                        </a:rPr>
                        <a:t>2</a:t>
                      </a:r>
                    </a:p>
                    <a:p>
                      <a:pPr algn="r" fontAlgn="base" latinLnBrk="1"/>
                      <a:r>
                        <a:rPr lang="en-US" altLang="zh-CN" sz="1400" b="0" i="0">
                          <a:solidFill>
                            <a:schemeClr val="tx1"/>
                          </a:solidFill>
                          <a:effectLst/>
                          <a:latin typeface="Consolas" panose="020B0609020204030204" pitchFamily="49" charset="0"/>
                        </a:rPr>
                        <a:t>3</a:t>
                      </a:r>
                    </a:p>
                    <a:p>
                      <a:pPr algn="r" fontAlgn="base" latinLnBrk="1"/>
                      <a:r>
                        <a:rPr lang="en-US" altLang="zh-CN" sz="1400" b="0" i="0">
                          <a:solidFill>
                            <a:schemeClr val="tx1"/>
                          </a:solidFill>
                          <a:effectLst/>
                          <a:latin typeface="Consolas" panose="020B0609020204030204" pitchFamily="49" charset="0"/>
                        </a:rPr>
                        <a:t>4</a:t>
                      </a:r>
                    </a:p>
                    <a:p>
                      <a:pPr algn="r" fontAlgn="base" latinLnBrk="1"/>
                      <a:r>
                        <a:rPr lang="en-US" altLang="zh-CN" sz="1400" b="0" i="0">
                          <a:solidFill>
                            <a:schemeClr val="tx1"/>
                          </a:solidFill>
                          <a:effectLst/>
                          <a:latin typeface="Consolas" panose="020B0609020204030204" pitchFamily="49" charset="0"/>
                        </a:rPr>
                        <a:t>5</a:t>
                      </a:r>
                    </a:p>
                    <a:p>
                      <a:pPr algn="r" fontAlgn="base" latinLnBrk="1"/>
                      <a:r>
                        <a:rPr lang="en-US" altLang="zh-CN" sz="1400" b="0" i="0">
                          <a:solidFill>
                            <a:schemeClr val="tx1"/>
                          </a:solidFill>
                          <a:effectLst/>
                          <a:latin typeface="Consolas" panose="020B0609020204030204" pitchFamily="49" charset="0"/>
                        </a:rPr>
                        <a:t>6</a:t>
                      </a:r>
                    </a:p>
                    <a:p>
                      <a:pPr algn="r" fontAlgn="base" latinLnBrk="1"/>
                      <a:r>
                        <a:rPr lang="en-US" altLang="zh-CN" sz="1400" b="0" i="0">
                          <a:solidFill>
                            <a:schemeClr val="tx1"/>
                          </a:solidFill>
                          <a:effectLst/>
                          <a:latin typeface="Consolas" panose="020B0609020204030204" pitchFamily="49" charset="0"/>
                        </a:rPr>
                        <a:t>7</a:t>
                      </a:r>
                    </a:p>
                    <a:p>
                      <a:pPr algn="r" fontAlgn="base" latinLnBrk="1"/>
                      <a:r>
                        <a:rPr lang="en-US" altLang="zh-CN" sz="1400" b="0" i="0">
                          <a:solidFill>
                            <a:schemeClr val="tx1"/>
                          </a:solidFill>
                          <a:effectLst/>
                          <a:latin typeface="Consolas" panose="020B0609020204030204" pitchFamily="49" charset="0"/>
                        </a:rPr>
                        <a:t>8</a:t>
                      </a:r>
                    </a:p>
                    <a:p>
                      <a:pPr algn="r" fontAlgn="base" latinLnBrk="1"/>
                      <a:r>
                        <a:rPr lang="en-US" altLang="zh-CN" sz="1400" b="0" i="0">
                          <a:solidFill>
                            <a:schemeClr val="tx1"/>
                          </a:solidFill>
                          <a:effectLst/>
                          <a:latin typeface="Consolas" panose="020B0609020204030204" pitchFamily="49" charset="0"/>
                        </a:rPr>
                        <a:t>9</a:t>
                      </a:r>
                    </a:p>
                    <a:p>
                      <a:pPr algn="r" fontAlgn="base" latinLnBrk="1"/>
                      <a:r>
                        <a:rPr lang="en-US" altLang="zh-CN" sz="1400" b="0" i="0">
                          <a:solidFill>
                            <a:schemeClr val="tx1"/>
                          </a:solidFill>
                          <a:effectLst/>
                          <a:latin typeface="Consolas" panose="020B0609020204030204" pitchFamily="49" charset="0"/>
                        </a:rPr>
                        <a:t>10</a:t>
                      </a:r>
                    </a:p>
                    <a:p>
                      <a:pPr algn="r" fontAlgn="base" latinLnBrk="1"/>
                      <a:r>
                        <a:rPr lang="en-US" altLang="zh-CN" sz="1400" b="0" i="0">
                          <a:solidFill>
                            <a:schemeClr val="tx1"/>
                          </a:solidFill>
                          <a:effectLst/>
                          <a:latin typeface="Consolas" panose="020B0609020204030204" pitchFamily="49" charset="0"/>
                        </a:rPr>
                        <a:t>11</a:t>
                      </a:r>
                    </a:p>
                    <a:p>
                      <a:pPr algn="r" fontAlgn="base" latinLnBrk="1"/>
                      <a:r>
                        <a:rPr lang="en-US" altLang="zh-CN" sz="1400" b="0" i="0">
                          <a:solidFill>
                            <a:schemeClr val="tx1"/>
                          </a:solidFill>
                          <a:effectLst/>
                          <a:latin typeface="Consolas" panose="020B0609020204030204" pitchFamily="49" charset="0"/>
                        </a:rPr>
                        <a:t>12</a:t>
                      </a:r>
                    </a:p>
                    <a:p>
                      <a:pPr algn="r" fontAlgn="base" latinLnBrk="1"/>
                      <a:r>
                        <a:rPr lang="en-US" altLang="zh-CN" sz="1400" b="0" i="0">
                          <a:solidFill>
                            <a:schemeClr val="tx1"/>
                          </a:solidFill>
                          <a:effectLst/>
                          <a:latin typeface="Consolas" panose="020B0609020204030204" pitchFamily="49" charset="0"/>
                        </a:rPr>
                        <a:t>13</a:t>
                      </a:r>
                    </a:p>
                    <a:p>
                      <a:pPr algn="r" fontAlgn="base" latinLnBrk="1"/>
                      <a:r>
                        <a:rPr lang="en-US" altLang="zh-CN" sz="1400" b="0" i="0">
                          <a:solidFill>
                            <a:schemeClr val="tx1"/>
                          </a:solidFill>
                          <a:effectLst/>
                          <a:latin typeface="Consolas" panose="020B0609020204030204" pitchFamily="49" charset="0"/>
                        </a:rPr>
                        <a:t>14</a:t>
                      </a:r>
                    </a:p>
                    <a:p>
                      <a:pPr algn="r" fontAlgn="base" latinLnBrk="1"/>
                      <a:r>
                        <a:rPr lang="en-US" altLang="zh-CN" sz="1400" b="0" i="0">
                          <a:solidFill>
                            <a:schemeClr val="tx1"/>
                          </a:solidFill>
                          <a:effectLst/>
                          <a:latin typeface="Consolas" panose="020B0609020204030204" pitchFamily="49" charset="0"/>
                        </a:rPr>
                        <a:t>15</a:t>
                      </a:r>
                    </a:p>
                    <a:p>
                      <a:pPr algn="r" fontAlgn="base" latinLnBrk="1"/>
                      <a:r>
                        <a:rPr lang="en-US" altLang="zh-CN" sz="1400" b="0" i="0">
                          <a:solidFill>
                            <a:schemeClr val="tx1"/>
                          </a:solidFill>
                          <a:effectLst/>
                          <a:latin typeface="Consolas" panose="020B0609020204030204" pitchFamily="49" charset="0"/>
                        </a:rPr>
                        <a:t>16</a:t>
                      </a:r>
                    </a:p>
                    <a:p>
                      <a:pPr algn="r" fontAlgn="base" latinLnBrk="1"/>
                      <a:r>
                        <a:rPr lang="en-US" altLang="zh-CN" sz="1400" b="0" i="0">
                          <a:solidFill>
                            <a:schemeClr val="tx1"/>
                          </a:solidFill>
                          <a:effectLst/>
                          <a:latin typeface="Consolas" panose="020B0609020204030204" pitchFamily="49" charset="0"/>
                        </a:rPr>
                        <a:t>17</a:t>
                      </a:r>
                    </a:p>
                    <a:p>
                      <a:pPr algn="r" fontAlgn="base" latinLnBrk="1"/>
                      <a:r>
                        <a:rPr lang="en-US" altLang="zh-CN" sz="1400" b="0" i="0">
                          <a:solidFill>
                            <a:schemeClr val="tx1"/>
                          </a:solidFill>
                          <a:effectLst/>
                          <a:latin typeface="Consolas" panose="020B0609020204030204" pitchFamily="49" charset="0"/>
                        </a:rPr>
                        <a:t>18</a:t>
                      </a:r>
                    </a:p>
                    <a:p>
                      <a:pPr algn="r" fontAlgn="base" latinLnBrk="1"/>
                      <a:r>
                        <a:rPr lang="en-US" altLang="zh-CN" sz="1400" b="0" i="0">
                          <a:solidFill>
                            <a:schemeClr val="tx1"/>
                          </a:solidFill>
                          <a:effectLst/>
                          <a:latin typeface="Consolas" panose="020B0609020204030204" pitchFamily="49" charset="0"/>
                        </a:rPr>
                        <a:t>19</a:t>
                      </a:r>
                    </a:p>
                    <a:p>
                      <a:pPr algn="r" fontAlgn="base" latinLnBrk="1"/>
                      <a:r>
                        <a:rPr lang="en-US" altLang="zh-CN" sz="1400" b="0" i="0">
                          <a:solidFill>
                            <a:schemeClr val="tx1"/>
                          </a:solidFill>
                          <a:effectLst/>
                          <a:latin typeface="Consolas" panose="020B0609020204030204" pitchFamily="49" charset="0"/>
                        </a:rPr>
                        <a:t>20</a:t>
                      </a:r>
                    </a:p>
                    <a:p>
                      <a:pPr algn="r" fontAlgn="base" latinLnBrk="1"/>
                      <a:r>
                        <a:rPr lang="en-US" altLang="zh-CN" sz="1400" b="0" i="0">
                          <a:solidFill>
                            <a:schemeClr val="tx1"/>
                          </a:solidFill>
                          <a:effectLst/>
                          <a:latin typeface="Consolas" panose="020B0609020204030204" pitchFamily="49" charset="0"/>
                        </a:rPr>
                        <a:t>21</a:t>
                      </a:r>
                    </a:p>
                    <a:p>
                      <a:pPr algn="r" fontAlgn="base" latinLnBrk="1"/>
                      <a:r>
                        <a:rPr lang="en-US" altLang="zh-CN" sz="1400" b="0" i="0">
                          <a:solidFill>
                            <a:schemeClr val="tx1"/>
                          </a:solidFill>
                          <a:effectLst/>
                          <a:latin typeface="Consolas" panose="020B0609020204030204" pitchFamily="49" charset="0"/>
                        </a:rPr>
                        <a:t>22</a:t>
                      </a:r>
                    </a:p>
                  </a:txBody>
                  <a:tcPr marL="51816" marR="51816" marT="51816" marB="51816" anchor="ctr">
                    <a:lnL w="9525" cap="flat" cmpd="sng" algn="ctr">
                      <a:solidFill>
                        <a:srgbClr val="C1DAD7"/>
                      </a:solidFill>
                      <a:prstDash val="solid"/>
                      <a:round/>
                      <a:headEnd type="none" w="med" len="med"/>
                      <a:tailEnd type="none" w="med" len="med"/>
                    </a:lnL>
                    <a:lnR w="9525" cap="flat" cmpd="sng" algn="ctr">
                      <a:solidFill>
                        <a:srgbClr val="C1DAD7"/>
                      </a:solidFill>
                      <a:prstDash val="solid"/>
                      <a:round/>
                      <a:headEnd type="none" w="med" len="med"/>
                      <a:tailEnd type="none" w="med" len="med"/>
                    </a:lnR>
                    <a:lnT w="9525" cap="flat" cmpd="sng" algn="ctr">
                      <a:solidFill>
                        <a:srgbClr val="C1DAD7"/>
                      </a:solidFill>
                      <a:prstDash val="solid"/>
                      <a:round/>
                      <a:headEnd type="none" w="med" len="med"/>
                      <a:tailEnd type="none" w="med" len="med"/>
                    </a:lnT>
                    <a:lnB w="9525" cap="flat" cmpd="sng" algn="ctr">
                      <a:solidFill>
                        <a:srgbClr val="C1DAD7"/>
                      </a:solidFill>
                      <a:prstDash val="solid"/>
                      <a:round/>
                      <a:headEnd type="none" w="med" len="med"/>
                      <a:tailEnd type="none" w="med" len="med"/>
                    </a:lnB>
                  </a:tcPr>
                </a:tc>
                <a:tc>
                  <a:txBody>
                    <a:bodyPr/>
                    <a:lstStyle/>
                    <a:p>
                      <a:pPr algn="l" fontAlgn="base" latinLnBrk="1"/>
                      <a:r>
                        <a:rPr lang="en-US" sz="1400" b="0" i="0" dirty="0">
                          <a:solidFill>
                            <a:schemeClr val="tx1"/>
                          </a:solidFill>
                          <a:effectLst/>
                          <a:latin typeface="Consolas" panose="020B0609020204030204" pitchFamily="49" charset="0"/>
                        </a:rPr>
                        <a:t>package main</a:t>
                      </a:r>
                    </a:p>
                    <a:p>
                      <a:pPr algn="l" fontAlgn="base" latinLnBrk="1"/>
                      <a:r>
                        <a:rPr lang="en-US" sz="1400" b="0" i="0" dirty="0">
                          <a:solidFill>
                            <a:schemeClr val="tx1"/>
                          </a:solidFill>
                          <a:effectLst/>
                          <a:latin typeface="Consolas" panose="020B0609020204030204" pitchFamily="49" charset="0"/>
                        </a:rPr>
                        <a:t> </a:t>
                      </a:r>
                    </a:p>
                    <a:p>
                      <a:pPr algn="l" fontAlgn="base" latinLnBrk="1"/>
                      <a:r>
                        <a:rPr lang="en-US" sz="1400" b="0" i="0" dirty="0">
                          <a:solidFill>
                            <a:schemeClr val="tx1"/>
                          </a:solidFill>
                          <a:effectLst/>
                          <a:latin typeface="Consolas" panose="020B0609020204030204" pitchFamily="49" charset="0"/>
                        </a:rPr>
                        <a:t>import (</a:t>
                      </a:r>
                    </a:p>
                    <a:p>
                      <a:pPr algn="l" fontAlgn="base" latinLnBrk="1"/>
                      <a:r>
                        <a:rPr lang="en-US" sz="1400" b="0" i="0" dirty="0">
                          <a:solidFill>
                            <a:schemeClr val="tx1"/>
                          </a:solidFill>
                          <a:effectLst/>
                          <a:latin typeface="Consolas" panose="020B0609020204030204" pitchFamily="49" charset="0"/>
                        </a:rPr>
                        <a:t>    "html/template"</a:t>
                      </a:r>
                    </a:p>
                    <a:p>
                      <a:pPr algn="l" fontAlgn="base" latinLnBrk="1"/>
                      <a:r>
                        <a:rPr lang="en-US" sz="1400" b="0" i="0" dirty="0">
                          <a:solidFill>
                            <a:schemeClr val="tx1"/>
                          </a:solidFill>
                          <a:effectLst/>
                          <a:latin typeface="Consolas" panose="020B0609020204030204" pitchFamily="49" charset="0"/>
                        </a:rPr>
                        <a:t>    "net/http"</a:t>
                      </a:r>
                    </a:p>
                    <a:p>
                      <a:pPr algn="l" fontAlgn="base" latinLnBrk="1"/>
                      <a:r>
                        <a:rPr lang="en-US" sz="1400" b="0" i="0" dirty="0">
                          <a:solidFill>
                            <a:schemeClr val="tx1"/>
                          </a:solidFill>
                          <a:effectLst/>
                          <a:latin typeface="Consolas" panose="020B0609020204030204" pitchFamily="49" charset="0"/>
                        </a:rPr>
                        <a:t>)</a:t>
                      </a:r>
                    </a:p>
                    <a:p>
                      <a:pPr algn="l" fontAlgn="base" latinLnBrk="1"/>
                      <a:r>
                        <a:rPr lang="en-US" sz="1400" b="0" i="0" dirty="0">
                          <a:solidFill>
                            <a:schemeClr val="tx1"/>
                          </a:solidFill>
                          <a:effectLst/>
                          <a:latin typeface="Consolas" panose="020B0609020204030204" pitchFamily="49" charset="0"/>
                        </a:rPr>
                        <a:t> </a:t>
                      </a:r>
                    </a:p>
                    <a:p>
                      <a:pPr algn="l" fontAlgn="base" latinLnBrk="1"/>
                      <a:r>
                        <a:rPr lang="en-US" sz="1400" b="0" i="0" dirty="0" err="1">
                          <a:solidFill>
                            <a:schemeClr val="tx1"/>
                          </a:solidFill>
                          <a:effectLst/>
                          <a:latin typeface="Consolas" panose="020B0609020204030204" pitchFamily="49" charset="0"/>
                        </a:rPr>
                        <a:t>func</a:t>
                      </a:r>
                      <a:r>
                        <a:rPr lang="en-US" sz="1400" b="0" i="0" dirty="0">
                          <a:solidFill>
                            <a:schemeClr val="tx1"/>
                          </a:solidFill>
                          <a:effectLst/>
                          <a:latin typeface="Consolas" panose="020B0609020204030204" pitchFamily="49" charset="0"/>
                        </a:rPr>
                        <a:t> </a:t>
                      </a:r>
                      <a:r>
                        <a:rPr lang="en-US" sz="1400" b="0" i="0" dirty="0" err="1">
                          <a:solidFill>
                            <a:schemeClr val="tx1"/>
                          </a:solidFill>
                          <a:effectLst/>
                          <a:latin typeface="Consolas" panose="020B0609020204030204" pitchFamily="49" charset="0"/>
                        </a:rPr>
                        <a:t>tmpl</a:t>
                      </a:r>
                      <a:r>
                        <a:rPr lang="en-US" sz="1400" b="0" i="0" dirty="0">
                          <a:solidFill>
                            <a:schemeClr val="tx1"/>
                          </a:solidFill>
                          <a:effectLst/>
                          <a:latin typeface="Consolas" panose="020B0609020204030204" pitchFamily="49" charset="0"/>
                        </a:rPr>
                        <a:t>(w </a:t>
                      </a:r>
                      <a:r>
                        <a:rPr lang="en-US" sz="1400" b="0" i="0" dirty="0" err="1">
                          <a:solidFill>
                            <a:schemeClr val="tx1"/>
                          </a:solidFill>
                          <a:effectLst/>
                          <a:latin typeface="Consolas" panose="020B0609020204030204" pitchFamily="49" charset="0"/>
                        </a:rPr>
                        <a:t>http.ResponseWriter</a:t>
                      </a:r>
                      <a:r>
                        <a:rPr lang="en-US" sz="1400" b="0" i="0" dirty="0">
                          <a:solidFill>
                            <a:schemeClr val="tx1"/>
                          </a:solidFill>
                          <a:effectLst/>
                          <a:latin typeface="Consolas" panose="020B0609020204030204" pitchFamily="49" charset="0"/>
                        </a:rPr>
                        <a:t>, r *</a:t>
                      </a:r>
                      <a:r>
                        <a:rPr lang="en-US" sz="1400" b="0" i="0" dirty="0" err="1">
                          <a:solidFill>
                            <a:schemeClr val="tx1"/>
                          </a:solidFill>
                          <a:effectLst/>
                          <a:latin typeface="Consolas" panose="020B0609020204030204" pitchFamily="49" charset="0"/>
                        </a:rPr>
                        <a:t>http.Request</a:t>
                      </a:r>
                      <a:r>
                        <a:rPr lang="en-US" sz="1400" b="0" i="0" dirty="0">
                          <a:solidFill>
                            <a:schemeClr val="tx1"/>
                          </a:solidFill>
                          <a:effectLst/>
                          <a:latin typeface="Consolas" panose="020B0609020204030204" pitchFamily="49" charset="0"/>
                        </a:rPr>
                        <a:t>) {</a:t>
                      </a:r>
                    </a:p>
                    <a:p>
                      <a:pPr algn="l" fontAlgn="base" latinLnBrk="1"/>
                      <a:r>
                        <a:rPr lang="en-US" sz="1400" b="0" i="0" dirty="0">
                          <a:solidFill>
                            <a:schemeClr val="tx1"/>
                          </a:solidFill>
                          <a:effectLst/>
                          <a:latin typeface="Consolas" panose="020B0609020204030204" pitchFamily="49" charset="0"/>
                        </a:rPr>
                        <a:t>    t1, err := </a:t>
                      </a:r>
                      <a:r>
                        <a:rPr lang="en-US" sz="1400" b="0" i="0" dirty="0" err="1">
                          <a:solidFill>
                            <a:schemeClr val="tx1"/>
                          </a:solidFill>
                          <a:effectLst/>
                          <a:latin typeface="Consolas" panose="020B0609020204030204" pitchFamily="49" charset="0"/>
                        </a:rPr>
                        <a:t>template.ParseFiles</a:t>
                      </a:r>
                      <a:r>
                        <a:rPr lang="en-US" sz="1400" b="0" i="0" dirty="0">
                          <a:solidFill>
                            <a:schemeClr val="tx1"/>
                          </a:solidFill>
                          <a:effectLst/>
                          <a:latin typeface="Consolas" panose="020B0609020204030204" pitchFamily="49" charset="0"/>
                        </a:rPr>
                        <a:t>("</a:t>
                      </a:r>
                      <a:r>
                        <a:rPr lang="en-US" sz="1400" b="1" i="0" dirty="0">
                          <a:solidFill>
                            <a:srgbClr val="0070C0"/>
                          </a:solidFill>
                          <a:effectLst/>
                          <a:latin typeface="Consolas" panose="020B0609020204030204" pitchFamily="49" charset="0"/>
                        </a:rPr>
                        <a:t>test.html</a:t>
                      </a:r>
                      <a:r>
                        <a:rPr lang="en-US" sz="1400" b="0" i="0" dirty="0">
                          <a:solidFill>
                            <a:schemeClr val="tx1"/>
                          </a:solidFill>
                          <a:effectLst/>
                          <a:latin typeface="Consolas" panose="020B0609020204030204" pitchFamily="49" charset="0"/>
                        </a:rPr>
                        <a:t>")</a:t>
                      </a:r>
                    </a:p>
                    <a:p>
                      <a:pPr algn="l" fontAlgn="base" latinLnBrk="1"/>
                      <a:r>
                        <a:rPr lang="en-US" sz="1400" b="0" i="0" dirty="0">
                          <a:solidFill>
                            <a:schemeClr val="tx1"/>
                          </a:solidFill>
                          <a:effectLst/>
                          <a:latin typeface="Consolas" panose="020B0609020204030204" pitchFamily="49" charset="0"/>
                        </a:rPr>
                        <a:t>    if err != nil {</a:t>
                      </a:r>
                    </a:p>
                    <a:p>
                      <a:pPr algn="l" fontAlgn="base" latinLnBrk="1"/>
                      <a:r>
                        <a:rPr lang="en-US" sz="1400" b="0" i="0" dirty="0">
                          <a:solidFill>
                            <a:schemeClr val="tx1"/>
                          </a:solidFill>
                          <a:effectLst/>
                          <a:latin typeface="Consolas" panose="020B0609020204030204" pitchFamily="49" charset="0"/>
                        </a:rPr>
                        <a:t>        panic(err)</a:t>
                      </a:r>
                    </a:p>
                    <a:p>
                      <a:pPr algn="l" fontAlgn="base" latinLnBrk="1"/>
                      <a:r>
                        <a:rPr lang="en-US" sz="1400" b="0" i="0" dirty="0">
                          <a:solidFill>
                            <a:schemeClr val="tx1"/>
                          </a:solidFill>
                          <a:effectLst/>
                          <a:latin typeface="Consolas" panose="020B0609020204030204" pitchFamily="49" charset="0"/>
                        </a:rPr>
                        <a:t>    }</a:t>
                      </a:r>
                    </a:p>
                    <a:p>
                      <a:pPr algn="l" fontAlgn="base" latinLnBrk="1"/>
                      <a:r>
                        <a:rPr lang="en-US" sz="1400" b="0" i="0" dirty="0">
                          <a:solidFill>
                            <a:schemeClr val="tx1"/>
                          </a:solidFill>
                          <a:effectLst/>
                          <a:latin typeface="Consolas" panose="020B0609020204030204" pitchFamily="49" charset="0"/>
                        </a:rPr>
                        <a:t>    t1.Execute(w, "hello world")</a:t>
                      </a:r>
                    </a:p>
                    <a:p>
                      <a:pPr algn="l" fontAlgn="base" latinLnBrk="1"/>
                      <a:r>
                        <a:rPr lang="en-US" sz="1400" b="0" i="0" dirty="0">
                          <a:solidFill>
                            <a:schemeClr val="tx1"/>
                          </a:solidFill>
                          <a:effectLst/>
                          <a:latin typeface="Consolas" panose="020B0609020204030204" pitchFamily="49" charset="0"/>
                        </a:rPr>
                        <a:t>}</a:t>
                      </a:r>
                    </a:p>
                    <a:p>
                      <a:pPr algn="l" fontAlgn="base" latinLnBrk="1"/>
                      <a:r>
                        <a:rPr lang="en-US" sz="1400" b="0" i="0" dirty="0">
                          <a:solidFill>
                            <a:schemeClr val="tx1"/>
                          </a:solidFill>
                          <a:effectLst/>
                          <a:latin typeface="Consolas" panose="020B0609020204030204" pitchFamily="49" charset="0"/>
                        </a:rPr>
                        <a:t> </a:t>
                      </a:r>
                    </a:p>
                    <a:p>
                      <a:pPr algn="l" fontAlgn="base" latinLnBrk="1"/>
                      <a:r>
                        <a:rPr lang="en-US" sz="1400" b="0" i="0" dirty="0" err="1">
                          <a:solidFill>
                            <a:schemeClr val="tx1"/>
                          </a:solidFill>
                          <a:effectLst/>
                          <a:latin typeface="Consolas" panose="020B0609020204030204" pitchFamily="49" charset="0"/>
                        </a:rPr>
                        <a:t>func</a:t>
                      </a:r>
                      <a:r>
                        <a:rPr lang="en-US" sz="1400" b="0" i="0" dirty="0">
                          <a:solidFill>
                            <a:schemeClr val="tx1"/>
                          </a:solidFill>
                          <a:effectLst/>
                          <a:latin typeface="Consolas" panose="020B0609020204030204" pitchFamily="49" charset="0"/>
                        </a:rPr>
                        <a:t> main() {</a:t>
                      </a:r>
                    </a:p>
                    <a:p>
                      <a:pPr algn="l" fontAlgn="base" latinLnBrk="1"/>
                      <a:r>
                        <a:rPr lang="en-US" sz="1400" b="0" i="0" dirty="0">
                          <a:solidFill>
                            <a:schemeClr val="tx1"/>
                          </a:solidFill>
                          <a:effectLst/>
                          <a:latin typeface="Consolas" panose="020B0609020204030204" pitchFamily="49" charset="0"/>
                        </a:rPr>
                        <a:t>    server := </a:t>
                      </a:r>
                      <a:r>
                        <a:rPr lang="en-US" sz="1400" b="0" i="0" dirty="0" err="1">
                          <a:solidFill>
                            <a:schemeClr val="tx1"/>
                          </a:solidFill>
                          <a:effectLst/>
                          <a:latin typeface="Consolas" panose="020B0609020204030204" pitchFamily="49" charset="0"/>
                        </a:rPr>
                        <a:t>http.Server</a:t>
                      </a:r>
                      <a:r>
                        <a:rPr lang="en-US" sz="1400" b="0" i="0" dirty="0">
                          <a:solidFill>
                            <a:schemeClr val="tx1"/>
                          </a:solidFill>
                          <a:effectLst/>
                          <a:latin typeface="Consolas" panose="020B0609020204030204" pitchFamily="49" charset="0"/>
                        </a:rPr>
                        <a:t>{</a:t>
                      </a:r>
                    </a:p>
                    <a:p>
                      <a:pPr algn="l" fontAlgn="base" latinLnBrk="1"/>
                      <a:r>
                        <a:rPr lang="en-US" sz="1400" b="0" i="0" dirty="0">
                          <a:solidFill>
                            <a:schemeClr val="tx1"/>
                          </a:solidFill>
                          <a:effectLst/>
                          <a:latin typeface="Consolas" panose="020B0609020204030204" pitchFamily="49" charset="0"/>
                        </a:rPr>
                        <a:t>        </a:t>
                      </a:r>
                      <a:r>
                        <a:rPr lang="en-US" sz="1400" b="0" i="0" dirty="0" err="1">
                          <a:solidFill>
                            <a:schemeClr val="tx1"/>
                          </a:solidFill>
                          <a:effectLst/>
                          <a:latin typeface="Consolas" panose="020B0609020204030204" pitchFamily="49" charset="0"/>
                        </a:rPr>
                        <a:t>Addr</a:t>
                      </a:r>
                      <a:r>
                        <a:rPr lang="en-US" sz="1400" b="0" i="0" dirty="0">
                          <a:solidFill>
                            <a:schemeClr val="tx1"/>
                          </a:solidFill>
                          <a:effectLst/>
                          <a:latin typeface="Consolas" panose="020B0609020204030204" pitchFamily="49" charset="0"/>
                        </a:rPr>
                        <a:t>: "127.0.0.1:8080",</a:t>
                      </a:r>
                    </a:p>
                    <a:p>
                      <a:pPr algn="l" fontAlgn="base" latinLnBrk="1"/>
                      <a:r>
                        <a:rPr lang="en-US" sz="1400" b="0" i="0" dirty="0">
                          <a:solidFill>
                            <a:schemeClr val="tx1"/>
                          </a:solidFill>
                          <a:effectLst/>
                          <a:latin typeface="Consolas" panose="020B0609020204030204" pitchFamily="49" charset="0"/>
                        </a:rPr>
                        <a:t>    }</a:t>
                      </a:r>
                    </a:p>
                    <a:p>
                      <a:pPr algn="l" fontAlgn="base" latinLnBrk="1"/>
                      <a:r>
                        <a:rPr lang="en-US" sz="1400" b="0" i="0" dirty="0">
                          <a:solidFill>
                            <a:schemeClr val="tx1"/>
                          </a:solidFill>
                          <a:effectLst/>
                          <a:latin typeface="Consolas" panose="020B0609020204030204" pitchFamily="49" charset="0"/>
                        </a:rPr>
                        <a:t>    </a:t>
                      </a:r>
                      <a:r>
                        <a:rPr lang="en-US" sz="1400" b="0" i="0" dirty="0" err="1">
                          <a:solidFill>
                            <a:schemeClr val="tx1"/>
                          </a:solidFill>
                          <a:effectLst/>
                          <a:latin typeface="Consolas" panose="020B0609020204030204" pitchFamily="49" charset="0"/>
                        </a:rPr>
                        <a:t>http.HandleFunc</a:t>
                      </a:r>
                      <a:r>
                        <a:rPr lang="en-US" sz="1400" b="0" i="0" dirty="0">
                          <a:solidFill>
                            <a:schemeClr val="tx1"/>
                          </a:solidFill>
                          <a:effectLst/>
                          <a:latin typeface="Consolas" panose="020B0609020204030204" pitchFamily="49" charset="0"/>
                        </a:rPr>
                        <a:t>("/</a:t>
                      </a:r>
                      <a:r>
                        <a:rPr lang="en-US" sz="1400" b="0" i="0" dirty="0" err="1">
                          <a:solidFill>
                            <a:schemeClr val="tx1"/>
                          </a:solidFill>
                          <a:effectLst/>
                          <a:latin typeface="Consolas" panose="020B0609020204030204" pitchFamily="49" charset="0"/>
                        </a:rPr>
                        <a:t>tmpl</a:t>
                      </a:r>
                      <a:r>
                        <a:rPr lang="en-US" sz="1400" b="0" i="0" dirty="0">
                          <a:solidFill>
                            <a:schemeClr val="tx1"/>
                          </a:solidFill>
                          <a:effectLst/>
                          <a:latin typeface="Consolas" panose="020B0609020204030204" pitchFamily="49" charset="0"/>
                        </a:rPr>
                        <a:t>", </a:t>
                      </a:r>
                      <a:r>
                        <a:rPr lang="en-US" sz="1400" b="0" i="0" dirty="0" err="1">
                          <a:solidFill>
                            <a:schemeClr val="tx1"/>
                          </a:solidFill>
                          <a:effectLst/>
                          <a:latin typeface="Consolas" panose="020B0609020204030204" pitchFamily="49" charset="0"/>
                        </a:rPr>
                        <a:t>tmpl</a:t>
                      </a:r>
                      <a:r>
                        <a:rPr lang="en-US" sz="1400" b="0" i="0" dirty="0">
                          <a:solidFill>
                            <a:schemeClr val="tx1"/>
                          </a:solidFill>
                          <a:effectLst/>
                          <a:latin typeface="Consolas" panose="020B0609020204030204" pitchFamily="49" charset="0"/>
                        </a:rPr>
                        <a:t>)</a:t>
                      </a:r>
                    </a:p>
                    <a:p>
                      <a:pPr algn="l" fontAlgn="base" latinLnBrk="1"/>
                      <a:r>
                        <a:rPr lang="en-US" sz="1400" b="0" i="0" dirty="0">
                          <a:solidFill>
                            <a:schemeClr val="tx1"/>
                          </a:solidFill>
                          <a:effectLst/>
                          <a:latin typeface="Consolas" panose="020B0609020204030204" pitchFamily="49" charset="0"/>
                        </a:rPr>
                        <a:t>    </a:t>
                      </a:r>
                      <a:r>
                        <a:rPr lang="en-US" sz="1400" b="0" i="0" dirty="0" err="1">
                          <a:solidFill>
                            <a:schemeClr val="tx1"/>
                          </a:solidFill>
                          <a:effectLst/>
                          <a:latin typeface="Consolas" panose="020B0609020204030204" pitchFamily="49" charset="0"/>
                        </a:rPr>
                        <a:t>server.ListenAndServe</a:t>
                      </a:r>
                      <a:r>
                        <a:rPr lang="en-US" sz="1400" b="0" i="0" dirty="0">
                          <a:solidFill>
                            <a:schemeClr val="tx1"/>
                          </a:solidFill>
                          <a:effectLst/>
                          <a:latin typeface="Consolas" panose="020B0609020204030204" pitchFamily="49" charset="0"/>
                        </a:rPr>
                        <a:t>()</a:t>
                      </a:r>
                    </a:p>
                    <a:p>
                      <a:pPr algn="l" fontAlgn="base" latinLnBrk="1"/>
                      <a:r>
                        <a:rPr lang="en-US" sz="1400" b="0" i="0" dirty="0">
                          <a:solidFill>
                            <a:schemeClr val="tx1"/>
                          </a:solidFill>
                          <a:effectLst/>
                          <a:latin typeface="Consolas" panose="020B0609020204030204" pitchFamily="49" charset="0"/>
                        </a:rPr>
                        <a:t>}</a:t>
                      </a:r>
                    </a:p>
                  </a:txBody>
                  <a:tcPr marL="51816" marR="51816" marT="51816" marB="51816" anchor="ctr">
                    <a:lnL w="9525" cap="flat" cmpd="sng" algn="ctr">
                      <a:solidFill>
                        <a:srgbClr val="C1DAD7"/>
                      </a:solidFill>
                      <a:prstDash val="solid"/>
                      <a:round/>
                      <a:headEnd type="none" w="med" len="med"/>
                      <a:tailEnd type="none" w="med" len="med"/>
                    </a:lnL>
                    <a:lnR w="9525" cap="flat" cmpd="sng" algn="ctr">
                      <a:solidFill>
                        <a:srgbClr val="C1DAD7"/>
                      </a:solidFill>
                      <a:prstDash val="solid"/>
                      <a:round/>
                      <a:headEnd type="none" w="med" len="med"/>
                      <a:tailEnd type="none" w="med" len="med"/>
                    </a:lnR>
                    <a:lnT w="9525" cap="flat" cmpd="sng" algn="ctr">
                      <a:solidFill>
                        <a:srgbClr val="C1DAD7"/>
                      </a:solidFill>
                      <a:prstDash val="solid"/>
                      <a:round/>
                      <a:headEnd type="none" w="med" len="med"/>
                      <a:tailEnd type="none" w="med" len="med"/>
                    </a:lnT>
                    <a:lnB w="9525" cap="flat" cmpd="sng" algn="ctr">
                      <a:solidFill>
                        <a:srgbClr val="C1DAD7"/>
                      </a:solidFill>
                      <a:prstDash val="solid"/>
                      <a:round/>
                      <a:headEnd type="none" w="med" len="med"/>
                      <a:tailEnd type="none" w="med" len="med"/>
                    </a:lnB>
                  </a:tcPr>
                </a:tc>
                <a:extLst>
                  <a:ext uri="{0D108BD9-81ED-4DB2-BD59-A6C34878D82A}">
                    <a16:rowId xmlns:a16="http://schemas.microsoft.com/office/drawing/2014/main" val="306294068"/>
                  </a:ext>
                </a:extLst>
              </a:tr>
            </a:tbl>
          </a:graphicData>
        </a:graphic>
      </p:graphicFrame>
      <p:sp>
        <p:nvSpPr>
          <p:cNvPr id="13" name="Rectangle 1"/>
          <p:cNvSpPr>
            <a:spLocks noChangeArrowheads="1"/>
          </p:cNvSpPr>
          <p:nvPr/>
        </p:nvSpPr>
        <p:spPr bwMode="auto">
          <a:xfrm>
            <a:off x="6446369" y="351364"/>
            <a:ext cx="5368630" cy="14042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610" tIns="19044" rIns="4761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400" b="0" i="0" u="none" strike="noStrike" cap="none" normalizeH="0" baseline="0" dirty="0">
                <a:ln>
                  <a:noFill/>
                </a:ln>
                <a:solidFill>
                  <a:srgbClr val="222222"/>
                </a:solidFill>
                <a:effectLst/>
                <a:latin typeface="Tahoma" panose="020B0604030504040204" pitchFamily="34" charset="0"/>
                <a:cs typeface="Tahoma" panose="020B0604030504040204" pitchFamily="34" charset="0"/>
              </a:rPr>
              <a:t>以下</a:t>
            </a:r>
            <a:r>
              <a:rPr kumimoji="0" lang="zh-CN" altLang="en-US" sz="2400" b="0" i="0" u="none" strike="noStrike" cap="none" normalizeH="0" baseline="0" dirty="0">
                <a:ln>
                  <a:noFill/>
                </a:ln>
                <a:solidFill>
                  <a:srgbClr val="222222"/>
                </a:solidFill>
                <a:effectLst/>
                <a:latin typeface="Tahoma" panose="020B0604030504040204" pitchFamily="34" charset="0"/>
                <a:cs typeface="Tahoma" panose="020B0604030504040204" pitchFamily="34" charset="0"/>
              </a:rPr>
              <a:t>是</a:t>
            </a:r>
            <a:r>
              <a:rPr kumimoji="0" lang="en-US" altLang="zh-CN" sz="2400" b="0" i="0" u="none" strike="noStrike" cap="none" normalizeH="0" baseline="0" dirty="0" err="1">
                <a:ln>
                  <a:noFill/>
                </a:ln>
                <a:solidFill>
                  <a:srgbClr val="222222"/>
                </a:solidFill>
                <a:effectLst/>
                <a:latin typeface="Tahoma" panose="020B0604030504040204" pitchFamily="34" charset="0"/>
                <a:cs typeface="Tahoma" panose="020B0604030504040204" pitchFamily="34" charset="0"/>
              </a:rPr>
              <a:t>test.go</a:t>
            </a:r>
            <a:r>
              <a:rPr kumimoji="0" lang="zh-CN" altLang="en-US" sz="2400" b="0" i="0" u="none" strike="noStrike" cap="none" normalizeH="0" baseline="0" dirty="0">
                <a:ln>
                  <a:noFill/>
                </a:ln>
                <a:solidFill>
                  <a:srgbClr val="222222"/>
                </a:solidFill>
                <a:effectLst/>
                <a:latin typeface="Tahoma" panose="020B0604030504040204" pitchFamily="34" charset="0"/>
                <a:cs typeface="Tahoma" panose="020B0604030504040204" pitchFamily="34" charset="0"/>
              </a:rPr>
              <a:t>程序文件，它</a:t>
            </a:r>
            <a:r>
              <a:rPr kumimoji="0" lang="zh-CN" altLang="zh-CN" sz="2400" b="0" i="0" u="none" strike="noStrike" cap="none" normalizeH="0" baseline="0" dirty="0">
                <a:ln>
                  <a:noFill/>
                </a:ln>
                <a:solidFill>
                  <a:srgbClr val="222222"/>
                </a:solidFill>
                <a:effectLst/>
                <a:latin typeface="Tahoma" panose="020B0604030504040204" pitchFamily="34" charset="0"/>
                <a:cs typeface="Tahoma" panose="020B0604030504040204" pitchFamily="34" charset="0"/>
              </a:rPr>
              <a:t>为test.html文件的内容，里面使用了一个template语法</a:t>
            </a:r>
            <a:r>
              <a:rPr kumimoji="0" lang="zh-CN" altLang="zh-CN" sz="2400" b="0" i="0" u="none" strike="noStrike" cap="none" normalizeH="0" baseline="0" dirty="0">
                <a:ln>
                  <a:noFill/>
                </a:ln>
                <a:solidFill>
                  <a:srgbClr val="333333"/>
                </a:solidFill>
                <a:effectLst/>
                <a:latin typeface="Arial Unicode MS"/>
                <a:ea typeface="Menlo"/>
                <a:cs typeface="Tahoma" panose="020B0604030504040204" pitchFamily="34" charset="0"/>
              </a:rPr>
              <a:t>{{.}}</a:t>
            </a:r>
            <a:r>
              <a:rPr kumimoji="0" lang="zh-CN" altLang="en-US" sz="2400" b="0" i="0" u="none" strike="noStrike" cap="none" normalizeH="0" baseline="0" dirty="0">
                <a:ln>
                  <a:noFill/>
                </a:ln>
                <a:solidFill>
                  <a:srgbClr val="333333"/>
                </a:solidFill>
                <a:effectLst/>
                <a:latin typeface="Arial Unicode MS"/>
                <a:ea typeface="Menlo"/>
                <a:cs typeface="Tahoma" panose="020B0604030504040204" pitchFamily="34" charset="0"/>
              </a:rPr>
              <a:t>来注入动态内容</a:t>
            </a:r>
            <a:r>
              <a:rPr kumimoji="0" lang="zh-CN" altLang="en-US" sz="2400" b="0" i="0" u="none" strike="noStrike" cap="none" normalizeH="0" baseline="0" dirty="0">
                <a:ln>
                  <a:noFill/>
                </a:ln>
                <a:solidFill>
                  <a:srgbClr val="222222"/>
                </a:solidFill>
                <a:effectLst/>
                <a:latin typeface="Tahoma" panose="020B0604030504040204" pitchFamily="34" charset="0"/>
                <a:cs typeface="Tahoma" panose="020B0604030504040204" pitchFamily="34" charset="0"/>
              </a:rPr>
              <a:t>：</a:t>
            </a:r>
            <a:endParaRPr kumimoji="0" lang="zh-CN" altLang="zh-CN"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15" name="Rectangle 2"/>
          <p:cNvSpPr>
            <a:spLocks noChangeArrowheads="1"/>
          </p:cNvSpPr>
          <p:nvPr/>
        </p:nvSpPr>
        <p:spPr bwMode="auto">
          <a:xfrm>
            <a:off x="303876" y="1182361"/>
            <a:ext cx="5197135" cy="5732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9044"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dirty="0">
                <a:ln>
                  <a:noFill/>
                </a:ln>
                <a:solidFill>
                  <a:srgbClr val="222222"/>
                </a:solidFill>
                <a:effectLst/>
                <a:latin typeface="Tahoma" panose="020B0604030504040204" pitchFamily="34" charset="0"/>
                <a:cs typeface="Tahoma" panose="020B0604030504040204" pitchFamily="34" charset="0"/>
              </a:rPr>
              <a:t>以下是</a:t>
            </a:r>
            <a:r>
              <a:rPr kumimoji="0" lang="zh-CN" altLang="zh-CN" b="1" i="0" u="none" strike="noStrike" cap="none" normalizeH="0" baseline="0" dirty="0">
                <a:ln>
                  <a:noFill/>
                </a:ln>
                <a:solidFill>
                  <a:srgbClr val="0070C0"/>
                </a:solidFill>
                <a:effectLst/>
                <a:latin typeface="Tahoma" panose="020B0604030504040204" pitchFamily="34" charset="0"/>
                <a:cs typeface="Tahoma" panose="020B0604030504040204" pitchFamily="34" charset="0"/>
              </a:rPr>
              <a:t>test.html</a:t>
            </a:r>
            <a:r>
              <a:rPr kumimoji="0" lang="zh-CN" altLang="zh-CN" b="0" i="0" u="none" strike="noStrike" cap="none" normalizeH="0" baseline="0" dirty="0">
                <a:ln>
                  <a:noFill/>
                </a:ln>
                <a:solidFill>
                  <a:srgbClr val="222222"/>
                </a:solidFill>
                <a:effectLst/>
                <a:latin typeface="Tahoma" panose="020B0604030504040204" pitchFamily="34" charset="0"/>
                <a:cs typeface="Tahoma" panose="020B0604030504040204" pitchFamily="34" charset="0"/>
              </a:rPr>
              <a:t>同目录下的一个go web程序：</a:t>
            </a:r>
            <a:endParaRPr kumimoji="0" lang="zh-CN" altLang="zh-CN"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3825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6074" y="951964"/>
            <a:ext cx="2545025" cy="2216892"/>
          </a:xfrm>
        </p:spPr>
        <p:txBody>
          <a:bodyPr>
            <a:noAutofit/>
          </a:bodyPr>
          <a:lstStyle/>
          <a:p>
            <a:r>
              <a:rPr lang="zh-CN" altLang="en-US" sz="2800" dirty="0"/>
              <a:t>用反</a:t>
            </a:r>
            <a:r>
              <a:rPr lang="en-US" altLang="zh-CN" sz="2800" dirty="0"/>
              <a:t>(</a:t>
            </a:r>
            <a:r>
              <a:rPr lang="zh-CN" altLang="en-US" sz="2800" dirty="0"/>
              <a:t>单</a:t>
            </a:r>
            <a:r>
              <a:rPr lang="en-US" altLang="zh-CN" sz="2800" dirty="0"/>
              <a:t>)</a:t>
            </a:r>
            <a:r>
              <a:rPr lang="zh-CN" altLang="en-US" sz="2800" dirty="0"/>
              <a:t>引号中的多行字符串来构建模板：使用</a:t>
            </a:r>
            <a:r>
              <a:rPr lang="en-US" altLang="zh-CN" sz="2800" dirty="0" err="1"/>
              <a:t>tempate</a:t>
            </a:r>
            <a:r>
              <a:rPr lang="zh-CN" altLang="en-US" sz="2800" dirty="0"/>
              <a:t>中的</a:t>
            </a:r>
            <a:r>
              <a:rPr lang="en-US" altLang="zh-CN" sz="2800" dirty="0"/>
              <a:t>Must()</a:t>
            </a:r>
            <a:r>
              <a:rPr lang="zh-CN" altLang="en-US" sz="2800" dirty="0"/>
              <a:t>函数来构建模板：</a:t>
            </a:r>
          </a:p>
        </p:txBody>
      </p:sp>
      <p:sp>
        <p:nvSpPr>
          <p:cNvPr id="3" name="内容占位符 2"/>
          <p:cNvSpPr>
            <a:spLocks noGrp="1"/>
          </p:cNvSpPr>
          <p:nvPr>
            <p:ph sz="half" idx="1"/>
          </p:nvPr>
        </p:nvSpPr>
        <p:spPr>
          <a:xfrm>
            <a:off x="3300596" y="172404"/>
            <a:ext cx="2352581" cy="5010181"/>
          </a:xfrm>
        </p:spPr>
        <p:txBody>
          <a:bodyPr>
            <a:noAutofit/>
          </a:bodyPr>
          <a:lstStyle/>
          <a:p>
            <a:pPr marL="0" indent="0">
              <a:buNone/>
            </a:pPr>
            <a:r>
              <a:rPr lang="en-US" altLang="zh-CN" sz="1800" dirty="0"/>
              <a:t>package main </a:t>
            </a:r>
          </a:p>
          <a:p>
            <a:pPr marL="0" indent="0">
              <a:buNone/>
            </a:pPr>
            <a:r>
              <a:rPr lang="en-US" altLang="zh-CN" sz="1800" dirty="0"/>
              <a:t>import (</a:t>
            </a:r>
          </a:p>
          <a:p>
            <a:pPr marL="0" indent="0">
              <a:buNone/>
            </a:pPr>
            <a:r>
              <a:rPr lang="en-US" altLang="zh-CN" sz="1800" dirty="0"/>
              <a:t>    "</a:t>
            </a:r>
            <a:r>
              <a:rPr lang="en-US" altLang="zh-CN" sz="1800" dirty="0" err="1"/>
              <a:t>os</a:t>
            </a:r>
            <a:r>
              <a:rPr lang="en-US" altLang="zh-CN" sz="1800" dirty="0"/>
              <a:t>"</a:t>
            </a:r>
          </a:p>
          <a:p>
            <a:pPr marL="0" indent="0">
              <a:buNone/>
            </a:pPr>
            <a:r>
              <a:rPr lang="en-US" altLang="zh-CN" sz="1800" dirty="0"/>
              <a:t>    "text/template"</a:t>
            </a:r>
          </a:p>
          <a:p>
            <a:pPr marL="0" indent="0">
              <a:buNone/>
            </a:pPr>
            <a:r>
              <a:rPr lang="en-US" altLang="zh-CN" sz="1800" dirty="0"/>
              <a:t>) </a:t>
            </a:r>
          </a:p>
          <a:p>
            <a:pPr marL="0" indent="0">
              <a:buNone/>
            </a:pPr>
            <a:r>
              <a:rPr lang="en-US" altLang="zh-CN" sz="1800" dirty="0"/>
              <a:t>type Friend </a:t>
            </a:r>
            <a:r>
              <a:rPr lang="en-US" altLang="zh-CN" sz="1800" dirty="0" err="1"/>
              <a:t>struct</a:t>
            </a:r>
            <a:r>
              <a:rPr lang="en-US" altLang="zh-CN" sz="1800" dirty="0"/>
              <a:t> {</a:t>
            </a:r>
          </a:p>
          <a:p>
            <a:pPr marL="0" indent="0">
              <a:buNone/>
            </a:pPr>
            <a:r>
              <a:rPr lang="en-US" altLang="zh-CN" sz="1800" dirty="0"/>
              <a:t>    </a:t>
            </a:r>
            <a:r>
              <a:rPr lang="en-US" altLang="zh-CN" sz="1800" dirty="0" err="1"/>
              <a:t>Fname</a:t>
            </a:r>
            <a:r>
              <a:rPr lang="en-US" altLang="zh-CN" sz="1800" dirty="0"/>
              <a:t> string</a:t>
            </a:r>
          </a:p>
          <a:p>
            <a:pPr marL="0" indent="0">
              <a:buNone/>
            </a:pPr>
            <a:r>
              <a:rPr lang="en-US" altLang="zh-CN" sz="1800" dirty="0"/>
              <a:t>}</a:t>
            </a:r>
          </a:p>
          <a:p>
            <a:pPr marL="0" indent="0">
              <a:buNone/>
            </a:pPr>
            <a:r>
              <a:rPr lang="en-US" altLang="zh-CN" sz="1800" dirty="0"/>
              <a:t>type Person </a:t>
            </a:r>
            <a:r>
              <a:rPr lang="en-US" altLang="zh-CN" sz="1800" dirty="0" err="1"/>
              <a:t>struct</a:t>
            </a:r>
            <a:r>
              <a:rPr lang="en-US" altLang="zh-CN" sz="1800" dirty="0"/>
              <a:t> {</a:t>
            </a:r>
          </a:p>
          <a:p>
            <a:pPr marL="0" indent="0">
              <a:buNone/>
            </a:pPr>
            <a:r>
              <a:rPr lang="en-US" altLang="zh-CN" sz="1800" dirty="0"/>
              <a:t>    </a:t>
            </a:r>
            <a:r>
              <a:rPr lang="en-US" altLang="zh-CN" sz="1800" dirty="0" err="1"/>
              <a:t>UserName</a:t>
            </a:r>
            <a:r>
              <a:rPr lang="en-US" altLang="zh-CN" sz="1800" dirty="0"/>
              <a:t> string</a:t>
            </a:r>
          </a:p>
          <a:p>
            <a:pPr marL="0" indent="0">
              <a:buNone/>
            </a:pPr>
            <a:r>
              <a:rPr lang="en-US" altLang="zh-CN" sz="1800" dirty="0"/>
              <a:t>    Emails   []string</a:t>
            </a:r>
          </a:p>
          <a:p>
            <a:pPr marL="0" indent="0">
              <a:buNone/>
            </a:pPr>
            <a:r>
              <a:rPr lang="en-US" altLang="zh-CN" sz="1800" dirty="0"/>
              <a:t>    Friends  []*Friend</a:t>
            </a:r>
          </a:p>
          <a:p>
            <a:pPr marL="0" indent="0">
              <a:buNone/>
            </a:pPr>
            <a:r>
              <a:rPr lang="en-US" altLang="zh-CN" sz="1800" dirty="0"/>
              <a:t>} </a:t>
            </a:r>
            <a:endParaRPr lang="zh-CN" altLang="en-US" sz="1800" dirty="0"/>
          </a:p>
        </p:txBody>
      </p:sp>
      <p:sp>
        <p:nvSpPr>
          <p:cNvPr id="4" name="内容占位符 3"/>
          <p:cNvSpPr>
            <a:spLocks noGrp="1"/>
          </p:cNvSpPr>
          <p:nvPr>
            <p:ph sz="half" idx="2"/>
          </p:nvPr>
        </p:nvSpPr>
        <p:spPr>
          <a:xfrm>
            <a:off x="5894776" y="156623"/>
            <a:ext cx="6107270" cy="6701377"/>
          </a:xfrm>
        </p:spPr>
        <p:txBody>
          <a:bodyPr>
            <a:normAutofit fontScale="70000" lnSpcReduction="20000"/>
          </a:bodyPr>
          <a:lstStyle/>
          <a:p>
            <a:pPr marL="0" indent="0">
              <a:buNone/>
            </a:pPr>
            <a:r>
              <a:rPr lang="en-US" altLang="zh-CN" dirty="0" err="1"/>
              <a:t>func</a:t>
            </a:r>
            <a:r>
              <a:rPr lang="en-US" altLang="zh-CN" dirty="0"/>
              <a:t> main() {</a:t>
            </a:r>
          </a:p>
          <a:p>
            <a:pPr marL="0" indent="0">
              <a:buNone/>
            </a:pPr>
            <a:r>
              <a:rPr lang="en-US" altLang="zh-CN" dirty="0"/>
              <a:t>    f1 := Friend{</a:t>
            </a:r>
            <a:r>
              <a:rPr lang="en-US" altLang="zh-CN" dirty="0" err="1"/>
              <a:t>Fname</a:t>
            </a:r>
            <a:r>
              <a:rPr lang="en-US" altLang="zh-CN" dirty="0"/>
              <a:t>: "</a:t>
            </a:r>
            <a:r>
              <a:rPr lang="en-US" altLang="zh-CN" dirty="0" err="1"/>
              <a:t>xiaofang</a:t>
            </a:r>
            <a:r>
              <a:rPr lang="en-US" altLang="zh-CN" dirty="0"/>
              <a:t>"}</a:t>
            </a:r>
          </a:p>
          <a:p>
            <a:pPr marL="0" indent="0">
              <a:buNone/>
            </a:pPr>
            <a:r>
              <a:rPr lang="en-US" altLang="zh-CN" dirty="0"/>
              <a:t>    f2 := Friend{</a:t>
            </a:r>
            <a:r>
              <a:rPr lang="en-US" altLang="zh-CN" dirty="0" err="1"/>
              <a:t>Fname</a:t>
            </a:r>
            <a:r>
              <a:rPr lang="en-US" altLang="zh-CN" dirty="0"/>
              <a:t>: "</a:t>
            </a:r>
            <a:r>
              <a:rPr lang="en-US" altLang="zh-CN" dirty="0" err="1"/>
              <a:t>wugui</a:t>
            </a:r>
            <a:r>
              <a:rPr lang="en-US" altLang="zh-CN" dirty="0"/>
              <a:t>"}</a:t>
            </a:r>
          </a:p>
          <a:p>
            <a:pPr marL="0" indent="0">
              <a:buNone/>
            </a:pPr>
            <a:r>
              <a:rPr lang="en-US" altLang="zh-CN" dirty="0"/>
              <a:t>    t := </a:t>
            </a:r>
            <a:r>
              <a:rPr lang="en-US" altLang="zh-CN" dirty="0" err="1"/>
              <a:t>template.New</a:t>
            </a:r>
            <a:r>
              <a:rPr lang="en-US" altLang="zh-CN" dirty="0"/>
              <a:t>("test")</a:t>
            </a:r>
          </a:p>
          <a:p>
            <a:pPr marL="0" indent="0">
              <a:buNone/>
            </a:pPr>
            <a:r>
              <a:rPr lang="en-US" altLang="zh-CN" dirty="0"/>
              <a:t>    t = </a:t>
            </a:r>
            <a:r>
              <a:rPr lang="en-US" altLang="zh-CN" dirty="0" err="1"/>
              <a:t>template.Must</a:t>
            </a:r>
            <a:r>
              <a:rPr lang="en-US" altLang="zh-CN" b="1" dirty="0">
                <a:solidFill>
                  <a:srgbClr val="0070C0"/>
                </a:solidFill>
              </a:rPr>
              <a:t>(</a:t>
            </a:r>
            <a:r>
              <a:rPr lang="en-US" altLang="zh-CN" dirty="0" err="1"/>
              <a:t>t.Parse</a:t>
            </a:r>
            <a:r>
              <a:rPr lang="en-US" altLang="zh-CN" b="1" dirty="0">
                <a:solidFill>
                  <a:srgbClr val="0070C0"/>
                </a:solidFill>
              </a:rPr>
              <a:t>(</a:t>
            </a:r>
          </a:p>
          <a:p>
            <a:pPr marL="0" indent="0">
              <a:buNone/>
            </a:pPr>
            <a:r>
              <a:rPr lang="en-US" altLang="zh-CN" b="1" dirty="0">
                <a:solidFill>
                  <a:srgbClr val="FF0000"/>
                </a:solidFill>
              </a:rPr>
              <a:t>`hello {{.</a:t>
            </a:r>
            <a:r>
              <a:rPr lang="en-US" altLang="zh-CN" b="1" dirty="0" err="1">
                <a:solidFill>
                  <a:srgbClr val="FF0000"/>
                </a:solidFill>
              </a:rPr>
              <a:t>UserName</a:t>
            </a:r>
            <a:r>
              <a:rPr lang="en-US" altLang="zh-CN" b="1" dirty="0">
                <a:solidFill>
                  <a:srgbClr val="FF0000"/>
                </a:solidFill>
              </a:rPr>
              <a:t>}}!</a:t>
            </a:r>
          </a:p>
          <a:p>
            <a:pPr marL="0" indent="0">
              <a:buNone/>
            </a:pPr>
            <a:r>
              <a:rPr lang="en-US" altLang="zh-CN" b="1" dirty="0">
                <a:solidFill>
                  <a:srgbClr val="FF0000"/>
                </a:solidFill>
              </a:rPr>
              <a:t>{{ range .Emails }}</a:t>
            </a:r>
          </a:p>
          <a:p>
            <a:pPr marL="0" indent="0">
              <a:buNone/>
            </a:pPr>
            <a:r>
              <a:rPr lang="en-US" altLang="zh-CN" b="1" dirty="0">
                <a:solidFill>
                  <a:srgbClr val="FF0000"/>
                </a:solidFill>
              </a:rPr>
              <a:t>an email {{ . }}</a:t>
            </a:r>
          </a:p>
          <a:p>
            <a:pPr marL="0" indent="0">
              <a:buNone/>
            </a:pPr>
            <a:r>
              <a:rPr lang="en-US" altLang="zh-CN" b="1" dirty="0">
                <a:solidFill>
                  <a:srgbClr val="FF0000"/>
                </a:solidFill>
              </a:rPr>
              <a:t>{{- end }}</a:t>
            </a:r>
          </a:p>
          <a:p>
            <a:pPr marL="0" indent="0">
              <a:buNone/>
            </a:pPr>
            <a:r>
              <a:rPr lang="en-US" altLang="zh-CN" b="1" dirty="0">
                <a:solidFill>
                  <a:srgbClr val="FF0000"/>
                </a:solidFill>
              </a:rPr>
              <a:t>{{ with .Friends }}</a:t>
            </a:r>
          </a:p>
          <a:p>
            <a:pPr marL="0" indent="0">
              <a:buNone/>
            </a:pPr>
            <a:r>
              <a:rPr lang="en-US" altLang="zh-CN" b="1" dirty="0">
                <a:solidFill>
                  <a:srgbClr val="FF0000"/>
                </a:solidFill>
              </a:rPr>
              <a:t>{{- range . }}</a:t>
            </a:r>
          </a:p>
          <a:p>
            <a:pPr marL="0" indent="0">
              <a:buNone/>
            </a:pPr>
            <a:r>
              <a:rPr lang="en-US" altLang="zh-CN" b="1" dirty="0">
                <a:solidFill>
                  <a:srgbClr val="FF0000"/>
                </a:solidFill>
              </a:rPr>
              <a:t>my friend name is {{.</a:t>
            </a:r>
            <a:r>
              <a:rPr lang="en-US" altLang="zh-CN" b="1" dirty="0" err="1">
                <a:solidFill>
                  <a:srgbClr val="FF0000"/>
                </a:solidFill>
              </a:rPr>
              <a:t>Fname</a:t>
            </a:r>
            <a:r>
              <a:rPr lang="en-US" altLang="zh-CN" b="1" dirty="0">
                <a:solidFill>
                  <a:srgbClr val="FF0000"/>
                </a:solidFill>
              </a:rPr>
              <a:t>}}</a:t>
            </a:r>
          </a:p>
          <a:p>
            <a:pPr marL="0" indent="0">
              <a:buNone/>
            </a:pPr>
            <a:r>
              <a:rPr lang="en-US" altLang="zh-CN" b="1" dirty="0">
                <a:solidFill>
                  <a:srgbClr val="FF0000"/>
                </a:solidFill>
              </a:rPr>
              <a:t>{{- end }}</a:t>
            </a:r>
          </a:p>
          <a:p>
            <a:pPr marL="0" indent="0">
              <a:buNone/>
            </a:pPr>
            <a:r>
              <a:rPr lang="en-US" altLang="zh-CN" b="1" dirty="0">
                <a:solidFill>
                  <a:srgbClr val="FF0000"/>
                </a:solidFill>
              </a:rPr>
              <a:t>{{ end }}` </a:t>
            </a:r>
            <a:r>
              <a:rPr lang="en-US" altLang="zh-CN" b="1" dirty="0">
                <a:solidFill>
                  <a:srgbClr val="0070C0"/>
                </a:solidFill>
              </a:rPr>
              <a:t>))</a:t>
            </a:r>
          </a:p>
          <a:p>
            <a:pPr marL="0" indent="0">
              <a:buNone/>
            </a:pPr>
            <a:r>
              <a:rPr lang="en-US" altLang="zh-CN" dirty="0"/>
              <a:t>    p := Person{</a:t>
            </a:r>
            <a:r>
              <a:rPr lang="en-US" altLang="zh-CN" dirty="0" err="1"/>
              <a:t>UserName</a:t>
            </a:r>
            <a:r>
              <a:rPr lang="en-US" altLang="zh-CN" dirty="0"/>
              <a:t>: "</a:t>
            </a:r>
            <a:r>
              <a:rPr lang="en-US" altLang="zh-CN" dirty="0" err="1"/>
              <a:t>longshuai</a:t>
            </a:r>
            <a:r>
              <a:rPr lang="en-US" altLang="zh-CN" dirty="0"/>
              <a:t>",</a:t>
            </a:r>
          </a:p>
          <a:p>
            <a:pPr marL="0" indent="0">
              <a:buNone/>
            </a:pPr>
            <a:r>
              <a:rPr lang="en-US" altLang="zh-CN" dirty="0"/>
              <a:t>        Emails:  []string{"a1@qq.com", "a2@gmail.com"},</a:t>
            </a:r>
          </a:p>
          <a:p>
            <a:pPr marL="0" indent="0">
              <a:buNone/>
            </a:pPr>
            <a:r>
              <a:rPr lang="en-US" altLang="zh-CN" dirty="0"/>
              <a:t>        Friends: []*Friend{&amp;f1, &amp;f2}}</a:t>
            </a:r>
          </a:p>
          <a:p>
            <a:pPr marL="0" indent="0">
              <a:buNone/>
            </a:pPr>
            <a:r>
              <a:rPr lang="en-US" altLang="zh-CN" dirty="0"/>
              <a:t>    </a:t>
            </a:r>
            <a:r>
              <a:rPr lang="en-US" altLang="zh-CN" dirty="0" err="1"/>
              <a:t>t.Execute</a:t>
            </a:r>
            <a:r>
              <a:rPr lang="en-US" altLang="zh-CN" dirty="0"/>
              <a:t>(</a:t>
            </a:r>
            <a:r>
              <a:rPr lang="en-US" altLang="zh-CN" dirty="0" err="1"/>
              <a:t>os.Stdout</a:t>
            </a:r>
            <a:r>
              <a:rPr lang="en-US" altLang="zh-CN" dirty="0"/>
              <a:t>, p)</a:t>
            </a:r>
          </a:p>
          <a:p>
            <a:pPr marL="0" indent="0">
              <a:buNone/>
            </a:pPr>
            <a:r>
              <a:rPr lang="en-US" altLang="zh-CN" dirty="0"/>
              <a:t>}</a:t>
            </a:r>
          </a:p>
          <a:p>
            <a:pPr marL="0" indent="0">
              <a:buNone/>
            </a:pPr>
            <a:endParaRPr lang="zh-CN" altLang="en-US" dirty="0"/>
          </a:p>
        </p:txBody>
      </p:sp>
      <p:pic>
        <p:nvPicPr>
          <p:cNvPr id="5" name="图片 4"/>
          <p:cNvPicPr>
            <a:picLocks noChangeAspect="1"/>
          </p:cNvPicPr>
          <p:nvPr/>
        </p:nvPicPr>
        <p:blipFill>
          <a:blip r:embed="rId2"/>
          <a:stretch>
            <a:fillRect/>
          </a:stretch>
        </p:blipFill>
        <p:spPr>
          <a:xfrm>
            <a:off x="367898" y="5043843"/>
            <a:ext cx="2647950" cy="1419225"/>
          </a:xfrm>
          <a:prstGeom prst="rect">
            <a:avLst/>
          </a:prstGeom>
          <a:ln>
            <a:solidFill>
              <a:schemeClr val="tx1"/>
            </a:solidFill>
          </a:ln>
        </p:spPr>
      </p:pic>
      <p:sp>
        <p:nvSpPr>
          <p:cNvPr id="6" name="文本框 5"/>
          <p:cNvSpPr txBox="1"/>
          <p:nvPr/>
        </p:nvSpPr>
        <p:spPr>
          <a:xfrm>
            <a:off x="372911" y="4561680"/>
            <a:ext cx="1800493" cy="369332"/>
          </a:xfrm>
          <a:prstGeom prst="rect">
            <a:avLst/>
          </a:prstGeom>
          <a:noFill/>
        </p:spPr>
        <p:txBody>
          <a:bodyPr wrap="none" rtlCol="0">
            <a:spAutoFit/>
          </a:bodyPr>
          <a:lstStyle/>
          <a:p>
            <a:r>
              <a:rPr lang="zh-CN" altLang="en-US" dirty="0"/>
              <a:t>运行结果如下：</a:t>
            </a:r>
          </a:p>
        </p:txBody>
      </p:sp>
    </p:spTree>
    <p:extLst>
      <p:ext uri="{BB962C8B-B14F-4D97-AF65-F5344CB8AC3E}">
        <p14:creationId xmlns:p14="http://schemas.microsoft.com/office/powerpoint/2010/main" val="3174996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html/template</a:t>
            </a:r>
            <a:r>
              <a:rPr lang="zh-CN" altLang="en-US" dirty="0"/>
              <a:t>包的使用</a:t>
            </a:r>
          </a:p>
        </p:txBody>
      </p:sp>
      <p:sp>
        <p:nvSpPr>
          <p:cNvPr id="3" name="内容占位符 2"/>
          <p:cNvSpPr>
            <a:spLocks noGrp="1"/>
          </p:cNvSpPr>
          <p:nvPr>
            <p:ph idx="1"/>
          </p:nvPr>
        </p:nvSpPr>
        <p:spPr/>
        <p:txBody>
          <a:bodyPr/>
          <a:lstStyle/>
          <a:p>
            <a:r>
              <a:rPr lang="zh-CN" altLang="en-US" dirty="0"/>
              <a:t>可以将某个数据结构作为模板参数而输出到</a:t>
            </a:r>
            <a:r>
              <a:rPr lang="en-US" altLang="zh-CN" dirty="0"/>
              <a:t>HTML</a:t>
            </a:r>
            <a:r>
              <a:rPr lang="zh-CN" altLang="en-US" dirty="0"/>
              <a:t>文档中。</a:t>
            </a:r>
            <a:endParaRPr lang="en-US" altLang="zh-CN" dirty="0"/>
          </a:p>
          <a:p>
            <a:r>
              <a:rPr lang="zh-CN" altLang="en-US" dirty="0"/>
              <a:t>模板可以遍历此数据结构。</a:t>
            </a:r>
            <a:endParaRPr lang="en-US" altLang="zh-CN" dirty="0"/>
          </a:p>
          <a:p>
            <a:r>
              <a:rPr lang="zh-CN" altLang="en-US" dirty="0"/>
              <a:t>模板输入的文本必须是</a:t>
            </a:r>
            <a:r>
              <a:rPr lang="en-US" altLang="zh-CN" dirty="0"/>
              <a:t>UTF-8</a:t>
            </a:r>
            <a:r>
              <a:rPr lang="zh-CN" altLang="en-US" dirty="0"/>
              <a:t>编码的文本。</a:t>
            </a:r>
            <a:endParaRPr lang="en-US" altLang="zh-CN" dirty="0"/>
          </a:p>
          <a:p>
            <a:r>
              <a:rPr lang="zh-CN" altLang="en-US" dirty="0"/>
              <a:t>用</a:t>
            </a:r>
            <a:r>
              <a:rPr lang="en-US" altLang="zh-CN" dirty="0"/>
              <a:t>Action</a:t>
            </a:r>
            <a:r>
              <a:rPr lang="zh-CN" altLang="en-US" dirty="0"/>
              <a:t>来标识数据运算和控制单位。</a:t>
            </a:r>
            <a:r>
              <a:rPr lang="en-US" altLang="zh-CN" dirty="0"/>
              <a:t>Action</a:t>
            </a:r>
            <a:r>
              <a:rPr lang="zh-CN" altLang="en-US" dirty="0"/>
              <a:t>由</a:t>
            </a:r>
            <a:r>
              <a:rPr lang="en-US" altLang="zh-CN" dirty="0"/>
              <a:t>“{{” </a:t>
            </a:r>
            <a:r>
              <a:rPr lang="zh-CN" altLang="en-US" dirty="0"/>
              <a:t>和 </a:t>
            </a:r>
            <a:r>
              <a:rPr lang="en-US" altLang="zh-CN" dirty="0"/>
              <a:t>“}}”</a:t>
            </a:r>
            <a:r>
              <a:rPr lang="zh-CN" altLang="en-US" dirty="0"/>
              <a:t>界定，在</a:t>
            </a:r>
            <a:r>
              <a:rPr lang="en-US" altLang="zh-CN" dirty="0"/>
              <a:t>Action</a:t>
            </a:r>
            <a:r>
              <a:rPr lang="zh-CN" altLang="en-US" dirty="0"/>
              <a:t>之外的所有文本都不做任何修改地复制到输出中。</a:t>
            </a:r>
            <a:endParaRPr lang="en-US" altLang="zh-CN" dirty="0"/>
          </a:p>
          <a:p>
            <a:r>
              <a:rPr lang="en-US" altLang="zh-CN" dirty="0"/>
              <a:t>Action</a:t>
            </a:r>
            <a:r>
              <a:rPr lang="zh-CN" altLang="en-US" dirty="0"/>
              <a:t>内部不能换行，但注释可以换行。</a:t>
            </a:r>
          </a:p>
        </p:txBody>
      </p:sp>
    </p:spTree>
    <p:extLst>
      <p:ext uri="{BB962C8B-B14F-4D97-AF65-F5344CB8AC3E}">
        <p14:creationId xmlns:p14="http://schemas.microsoft.com/office/powerpoint/2010/main" val="981622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982512" y="593387"/>
            <a:ext cx="6079788" cy="6167337"/>
          </a:xfrm>
        </p:spPr>
        <p:txBody>
          <a:bodyPr>
            <a:normAutofit fontScale="55000" lnSpcReduction="20000"/>
          </a:bodyPr>
          <a:lstStyle/>
          <a:p>
            <a:pPr marL="0" indent="0">
              <a:buNone/>
            </a:pPr>
            <a:r>
              <a:rPr lang="en-US" altLang="zh-CN" dirty="0"/>
              <a:t>package main</a:t>
            </a:r>
          </a:p>
          <a:p>
            <a:pPr marL="0" indent="0">
              <a:buNone/>
            </a:pPr>
            <a:r>
              <a:rPr lang="en-US" altLang="zh-CN" dirty="0"/>
              <a:t>import (</a:t>
            </a:r>
          </a:p>
          <a:p>
            <a:pPr marL="0" indent="0">
              <a:buNone/>
            </a:pPr>
            <a:r>
              <a:rPr lang="en-US" altLang="zh-CN" dirty="0"/>
              <a:t>	"</a:t>
            </a:r>
            <a:r>
              <a:rPr lang="en-US" altLang="zh-CN" dirty="0" err="1"/>
              <a:t>fmt</a:t>
            </a:r>
            <a:r>
              <a:rPr lang="en-US" altLang="zh-CN" dirty="0"/>
              <a:t>"</a:t>
            </a:r>
          </a:p>
          <a:p>
            <a:pPr marL="0" indent="0">
              <a:buNone/>
            </a:pPr>
            <a:r>
              <a:rPr lang="en-US" altLang="zh-CN" dirty="0"/>
              <a:t>	"html/template"</a:t>
            </a:r>
          </a:p>
          <a:p>
            <a:pPr marL="0" indent="0">
              <a:buNone/>
            </a:pPr>
            <a:r>
              <a:rPr lang="en-US" altLang="zh-CN" dirty="0"/>
              <a:t>	"net/http"</a:t>
            </a:r>
          </a:p>
          <a:p>
            <a:pPr marL="0" indent="0">
              <a:buNone/>
            </a:pPr>
            <a:r>
              <a:rPr lang="en-US" altLang="zh-CN" dirty="0"/>
              <a:t>)</a:t>
            </a:r>
          </a:p>
          <a:p>
            <a:pPr marL="0" indent="0">
              <a:buNone/>
            </a:pPr>
            <a:r>
              <a:rPr lang="en-US" altLang="zh-CN" dirty="0" err="1"/>
              <a:t>func</a:t>
            </a:r>
            <a:r>
              <a:rPr lang="en-US" altLang="zh-CN" dirty="0"/>
              <a:t> </a:t>
            </a:r>
            <a:r>
              <a:rPr lang="en-US" altLang="zh-CN" dirty="0" err="1"/>
              <a:t>helloHandleFunc</a:t>
            </a:r>
            <a:r>
              <a:rPr lang="en-US" altLang="zh-CN" dirty="0"/>
              <a:t>(w </a:t>
            </a:r>
            <a:r>
              <a:rPr lang="en-US" altLang="zh-CN" dirty="0" err="1"/>
              <a:t>http.ResponseWriter</a:t>
            </a:r>
            <a:r>
              <a:rPr lang="en-US" altLang="zh-CN" dirty="0"/>
              <a:t>, r *</a:t>
            </a:r>
            <a:r>
              <a:rPr lang="en-US" altLang="zh-CN" dirty="0" err="1"/>
              <a:t>http.Request</a:t>
            </a:r>
            <a:r>
              <a:rPr lang="en-US" altLang="zh-CN" dirty="0"/>
              <a:t>) {</a:t>
            </a:r>
          </a:p>
          <a:p>
            <a:pPr marL="0" indent="0">
              <a:buNone/>
            </a:pPr>
            <a:r>
              <a:rPr lang="en-US" altLang="zh-CN" dirty="0"/>
              <a:t>	// 1. </a:t>
            </a:r>
            <a:r>
              <a:rPr lang="zh-CN" altLang="en-US" dirty="0"/>
              <a:t>解析模板</a:t>
            </a:r>
          </a:p>
          <a:p>
            <a:pPr marL="0" indent="0">
              <a:buNone/>
            </a:pPr>
            <a:r>
              <a:rPr lang="zh-CN" altLang="en-US" dirty="0"/>
              <a:t>	</a:t>
            </a:r>
            <a:r>
              <a:rPr lang="en-US" altLang="zh-CN" dirty="0"/>
              <a:t>t, err := </a:t>
            </a:r>
            <a:r>
              <a:rPr lang="en-US" altLang="zh-CN" dirty="0" err="1"/>
              <a:t>template.ParseFiles</a:t>
            </a:r>
            <a:r>
              <a:rPr lang="en-US" altLang="zh-CN" dirty="0"/>
              <a:t>("./</a:t>
            </a:r>
            <a:r>
              <a:rPr lang="en-US" altLang="zh-CN" dirty="0" err="1"/>
              <a:t>template_example.tmpl</a:t>
            </a:r>
            <a:r>
              <a:rPr lang="en-US" altLang="zh-CN" dirty="0"/>
              <a:t>")</a:t>
            </a:r>
          </a:p>
          <a:p>
            <a:pPr marL="0" indent="0">
              <a:buNone/>
            </a:pPr>
            <a:r>
              <a:rPr lang="en-US" altLang="zh-CN" dirty="0"/>
              <a:t>	if err != nil {</a:t>
            </a:r>
          </a:p>
          <a:p>
            <a:pPr marL="0" indent="0">
              <a:buNone/>
            </a:pPr>
            <a:r>
              <a:rPr lang="en-US" altLang="zh-CN" dirty="0"/>
              <a:t>		</a:t>
            </a:r>
            <a:r>
              <a:rPr lang="en-US" altLang="zh-CN" dirty="0" err="1"/>
              <a:t>fmt.Println</a:t>
            </a:r>
            <a:r>
              <a:rPr lang="en-US" altLang="zh-CN" dirty="0"/>
              <a:t>("template </a:t>
            </a:r>
            <a:r>
              <a:rPr lang="en-US" altLang="zh-CN" dirty="0" err="1"/>
              <a:t>parsefile</a:t>
            </a:r>
            <a:r>
              <a:rPr lang="en-US" altLang="zh-CN" dirty="0"/>
              <a:t> failed, err:", err)</a:t>
            </a:r>
          </a:p>
          <a:p>
            <a:pPr marL="0" indent="0">
              <a:buNone/>
            </a:pPr>
            <a:r>
              <a:rPr lang="en-US" altLang="zh-CN" dirty="0"/>
              <a:t>		return</a:t>
            </a:r>
          </a:p>
          <a:p>
            <a:pPr marL="0" indent="0">
              <a:buNone/>
            </a:pPr>
            <a:r>
              <a:rPr lang="en-US" altLang="zh-CN" dirty="0"/>
              <a:t>	}</a:t>
            </a:r>
          </a:p>
          <a:p>
            <a:pPr marL="0" indent="0">
              <a:buNone/>
            </a:pPr>
            <a:r>
              <a:rPr lang="en-US" altLang="zh-CN" dirty="0"/>
              <a:t>	// 2.</a:t>
            </a:r>
            <a:r>
              <a:rPr lang="zh-CN" altLang="en-US" dirty="0"/>
              <a:t>渲染模板</a:t>
            </a:r>
          </a:p>
          <a:p>
            <a:pPr marL="0" indent="0">
              <a:buNone/>
            </a:pPr>
            <a:r>
              <a:rPr lang="zh-CN" altLang="en-US" dirty="0"/>
              <a:t>	</a:t>
            </a:r>
            <a:r>
              <a:rPr lang="en-US" altLang="zh-CN" dirty="0"/>
              <a:t>name := "</a:t>
            </a:r>
            <a:r>
              <a:rPr lang="zh-CN" altLang="en-US" dirty="0"/>
              <a:t>我爱</a:t>
            </a:r>
            <a:r>
              <a:rPr lang="en-US" altLang="zh-CN" dirty="0"/>
              <a:t>Go</a:t>
            </a:r>
            <a:r>
              <a:rPr lang="zh-CN" altLang="en-US" dirty="0"/>
              <a:t>语言</a:t>
            </a:r>
            <a:r>
              <a:rPr lang="en-US" altLang="zh-CN" dirty="0"/>
              <a:t>"</a:t>
            </a:r>
          </a:p>
          <a:p>
            <a:pPr marL="0" indent="0">
              <a:buNone/>
            </a:pPr>
            <a:r>
              <a:rPr lang="en-US" altLang="zh-CN" dirty="0"/>
              <a:t>	</a:t>
            </a:r>
            <a:r>
              <a:rPr lang="en-US" altLang="zh-CN" dirty="0" err="1"/>
              <a:t>t.Execute</a:t>
            </a:r>
            <a:r>
              <a:rPr lang="en-US" altLang="zh-CN" dirty="0"/>
              <a:t>(w, name)</a:t>
            </a:r>
          </a:p>
          <a:p>
            <a:pPr marL="0" indent="0">
              <a:buNone/>
            </a:pPr>
            <a:r>
              <a:rPr lang="en-US" altLang="zh-CN" dirty="0"/>
              <a:t>}</a:t>
            </a:r>
          </a:p>
          <a:p>
            <a:pPr marL="0" indent="0">
              <a:buNone/>
            </a:pPr>
            <a:r>
              <a:rPr lang="en-US" altLang="zh-CN" dirty="0" err="1"/>
              <a:t>func</a:t>
            </a:r>
            <a:r>
              <a:rPr lang="en-US" altLang="zh-CN" dirty="0"/>
              <a:t> main() {</a:t>
            </a:r>
          </a:p>
          <a:p>
            <a:pPr marL="0" indent="0">
              <a:buNone/>
            </a:pPr>
            <a:r>
              <a:rPr lang="en-US" altLang="zh-CN" dirty="0"/>
              <a:t>	</a:t>
            </a:r>
            <a:r>
              <a:rPr lang="en-US" altLang="zh-CN" dirty="0" err="1"/>
              <a:t>http.HandleFunc</a:t>
            </a:r>
            <a:r>
              <a:rPr lang="en-US" altLang="zh-CN" dirty="0"/>
              <a:t>(“/”, </a:t>
            </a:r>
            <a:r>
              <a:rPr lang="en-US" altLang="zh-CN" dirty="0" err="1"/>
              <a:t>helloHandleFunc</a:t>
            </a:r>
            <a:r>
              <a:rPr lang="en-US" altLang="zh-CN" dirty="0"/>
              <a:t>)  //</a:t>
            </a:r>
            <a:r>
              <a:rPr lang="zh-CN" altLang="en-US" dirty="0"/>
              <a:t>启动一个服务器</a:t>
            </a:r>
            <a:endParaRPr lang="en-US" altLang="zh-CN" dirty="0"/>
          </a:p>
          <a:p>
            <a:pPr marL="0" indent="0">
              <a:buNone/>
            </a:pPr>
            <a:r>
              <a:rPr lang="en-US" altLang="zh-CN" dirty="0"/>
              <a:t>	</a:t>
            </a:r>
            <a:r>
              <a:rPr lang="en-US" altLang="zh-CN" dirty="0" err="1"/>
              <a:t>http.ListenAndServe</a:t>
            </a:r>
            <a:r>
              <a:rPr lang="en-US" altLang="zh-CN" dirty="0"/>
              <a:t>(“:8086”, nil)  //</a:t>
            </a:r>
            <a:r>
              <a:rPr lang="zh-CN" altLang="en-US" dirty="0"/>
              <a:t>在</a:t>
            </a:r>
            <a:r>
              <a:rPr lang="en-US" altLang="zh-CN" dirty="0"/>
              <a:t>8086</a:t>
            </a:r>
            <a:r>
              <a:rPr lang="zh-CN" altLang="en-US" dirty="0"/>
              <a:t>端口监听客户端</a:t>
            </a:r>
            <a:endParaRPr lang="en-US" altLang="zh-CN" dirty="0"/>
          </a:p>
          <a:p>
            <a:pPr marL="0" indent="0">
              <a:buNone/>
            </a:pPr>
            <a:r>
              <a:rPr lang="en-US" altLang="zh-CN" dirty="0"/>
              <a:t>}</a:t>
            </a:r>
            <a:endParaRPr lang="zh-CN" altLang="en-US" dirty="0"/>
          </a:p>
        </p:txBody>
      </p:sp>
      <p:sp>
        <p:nvSpPr>
          <p:cNvPr id="4" name="矩形 3"/>
          <p:cNvSpPr/>
          <p:nvPr/>
        </p:nvSpPr>
        <p:spPr>
          <a:xfrm>
            <a:off x="324256" y="1994853"/>
            <a:ext cx="5327515" cy="3416320"/>
          </a:xfrm>
          <a:prstGeom prst="rect">
            <a:avLst/>
          </a:prstGeom>
        </p:spPr>
        <p:txBody>
          <a:bodyPr wrap="square">
            <a:spAutoFit/>
          </a:bodyPr>
          <a:lstStyle/>
          <a:p>
            <a:r>
              <a:rPr lang="en-US" altLang="zh-CN" dirty="0"/>
              <a:t>&lt;!DOCTYPE html&gt;</a:t>
            </a:r>
          </a:p>
          <a:p>
            <a:r>
              <a:rPr lang="en-US" altLang="zh-CN" dirty="0"/>
              <a:t>&lt;html </a:t>
            </a:r>
            <a:r>
              <a:rPr lang="en-US" altLang="zh-CN" dirty="0" err="1"/>
              <a:t>lang</a:t>
            </a:r>
            <a:r>
              <a:rPr lang="en-US" altLang="zh-CN" dirty="0"/>
              <a:t>="</a:t>
            </a:r>
            <a:r>
              <a:rPr lang="en-US" altLang="zh-CN" dirty="0" err="1"/>
              <a:t>en</a:t>
            </a:r>
            <a:r>
              <a:rPr lang="en-US" altLang="zh-CN" dirty="0"/>
              <a:t>"&gt;</a:t>
            </a:r>
          </a:p>
          <a:p>
            <a:r>
              <a:rPr lang="en-US" altLang="zh-CN" dirty="0"/>
              <a:t>&lt;head&gt;</a:t>
            </a:r>
          </a:p>
          <a:p>
            <a:r>
              <a:rPr lang="en-US" altLang="zh-CN" dirty="0"/>
              <a:t>    &lt;meta charset="UTF-8"&gt;</a:t>
            </a:r>
          </a:p>
          <a:p>
            <a:r>
              <a:rPr lang="en-US" altLang="zh-CN" dirty="0"/>
              <a:t>    &lt;meta name="viewport" content="width=device-width, initial-scale=1.0"&gt;</a:t>
            </a:r>
          </a:p>
          <a:p>
            <a:r>
              <a:rPr lang="en-US" altLang="zh-CN" dirty="0"/>
              <a:t>    &lt;title&gt;</a:t>
            </a:r>
            <a:r>
              <a:rPr lang="zh-CN" altLang="en-US" dirty="0"/>
              <a:t>模板使用示例</a:t>
            </a:r>
            <a:r>
              <a:rPr lang="en-US" altLang="zh-CN" dirty="0"/>
              <a:t>&lt;/title&gt;</a:t>
            </a:r>
          </a:p>
          <a:p>
            <a:r>
              <a:rPr lang="en-US" altLang="zh-CN" dirty="0"/>
              <a:t>&lt;/head&gt;</a:t>
            </a:r>
          </a:p>
          <a:p>
            <a:r>
              <a:rPr lang="en-US" altLang="zh-CN" dirty="0"/>
              <a:t>&lt;body&gt;</a:t>
            </a:r>
          </a:p>
          <a:p>
            <a:r>
              <a:rPr lang="en-US" altLang="zh-CN" dirty="0"/>
              <a:t>   &lt;p&gt;</a:t>
            </a:r>
            <a:r>
              <a:rPr lang="zh-CN" altLang="en-US" dirty="0"/>
              <a:t>加油，小伙伴， </a:t>
            </a:r>
            <a:r>
              <a:rPr lang="en-US" altLang="zh-CN" b="1" dirty="0">
                <a:solidFill>
                  <a:srgbClr val="FF0000"/>
                </a:solidFill>
              </a:rPr>
              <a:t>{{ . }} </a:t>
            </a:r>
            <a:r>
              <a:rPr lang="en-US" altLang="zh-CN" dirty="0"/>
              <a:t>&lt;/p&gt;</a:t>
            </a:r>
          </a:p>
          <a:p>
            <a:r>
              <a:rPr lang="en-US" altLang="zh-CN" dirty="0"/>
              <a:t>&lt;/body&gt;</a:t>
            </a:r>
          </a:p>
          <a:p>
            <a:r>
              <a:rPr lang="en-US" altLang="zh-CN" dirty="0"/>
              <a:t>&lt;/html&gt;</a:t>
            </a:r>
            <a:endParaRPr lang="zh-CN" altLang="en-US" dirty="0"/>
          </a:p>
        </p:txBody>
      </p:sp>
      <p:sp>
        <p:nvSpPr>
          <p:cNvPr id="5" name="文本框 4"/>
          <p:cNvSpPr txBox="1"/>
          <p:nvPr/>
        </p:nvSpPr>
        <p:spPr>
          <a:xfrm>
            <a:off x="324256" y="1245142"/>
            <a:ext cx="4075155" cy="523220"/>
          </a:xfrm>
          <a:prstGeom prst="rect">
            <a:avLst/>
          </a:prstGeom>
          <a:noFill/>
        </p:spPr>
        <p:txBody>
          <a:bodyPr wrap="none" rtlCol="0">
            <a:spAutoFit/>
          </a:bodyPr>
          <a:lstStyle/>
          <a:p>
            <a:r>
              <a:rPr lang="en-US" altLang="zh-CN" dirty="0"/>
              <a:t> </a:t>
            </a:r>
            <a:r>
              <a:rPr lang="en-US" altLang="zh-CN" sz="2800" b="1" dirty="0" err="1"/>
              <a:t>template_example.tmpl</a:t>
            </a:r>
            <a:endParaRPr lang="zh-CN" altLang="en-US" sz="2800" b="1" dirty="0"/>
          </a:p>
        </p:txBody>
      </p:sp>
      <p:sp>
        <p:nvSpPr>
          <p:cNvPr id="6" name="文本框 5"/>
          <p:cNvSpPr txBox="1"/>
          <p:nvPr/>
        </p:nvSpPr>
        <p:spPr>
          <a:xfrm>
            <a:off x="5982512" y="9728"/>
            <a:ext cx="3416320" cy="523220"/>
          </a:xfrm>
          <a:prstGeom prst="rect">
            <a:avLst/>
          </a:prstGeom>
          <a:noFill/>
        </p:spPr>
        <p:txBody>
          <a:bodyPr wrap="none" rtlCol="0">
            <a:spAutoFit/>
          </a:bodyPr>
          <a:lstStyle/>
          <a:p>
            <a:r>
              <a:rPr lang="zh-CN" altLang="en-US" sz="2800" b="1" dirty="0"/>
              <a:t>解析和渲染该模板：</a:t>
            </a:r>
          </a:p>
        </p:txBody>
      </p:sp>
      <p:sp>
        <p:nvSpPr>
          <p:cNvPr id="8" name="文本框 7"/>
          <p:cNvSpPr txBox="1"/>
          <p:nvPr/>
        </p:nvSpPr>
        <p:spPr>
          <a:xfrm>
            <a:off x="324256" y="433876"/>
            <a:ext cx="3698448" cy="584775"/>
          </a:xfrm>
          <a:prstGeom prst="rect">
            <a:avLst/>
          </a:prstGeom>
          <a:noFill/>
        </p:spPr>
        <p:txBody>
          <a:bodyPr wrap="none" rtlCol="0">
            <a:spAutoFit/>
          </a:bodyPr>
          <a:lstStyle/>
          <a:p>
            <a:r>
              <a:rPr lang="zh-CN" altLang="en-US" sz="3200" b="1" dirty="0"/>
              <a:t>定义一个模板文件</a:t>
            </a:r>
            <a:r>
              <a:rPr lang="zh-CN" altLang="en-US" b="1" dirty="0"/>
              <a:t>：</a:t>
            </a:r>
          </a:p>
        </p:txBody>
      </p:sp>
      <p:grpSp>
        <p:nvGrpSpPr>
          <p:cNvPr id="21" name="组合 20"/>
          <p:cNvGrpSpPr/>
          <p:nvPr/>
        </p:nvGrpSpPr>
        <p:grpSpPr>
          <a:xfrm>
            <a:off x="2947482" y="4219451"/>
            <a:ext cx="5311302" cy="1188342"/>
            <a:chOff x="2947481" y="4219451"/>
            <a:chExt cx="5437761" cy="1188342"/>
          </a:xfrm>
        </p:grpSpPr>
        <p:sp>
          <p:nvSpPr>
            <p:cNvPr id="9" name="任意多边形 8"/>
            <p:cNvSpPr/>
            <p:nvPr/>
          </p:nvSpPr>
          <p:spPr>
            <a:xfrm>
              <a:off x="2947481" y="4219451"/>
              <a:ext cx="5437761" cy="1188342"/>
            </a:xfrm>
            <a:custGeom>
              <a:avLst/>
              <a:gdLst>
                <a:gd name="connsiteX0" fmla="*/ 5504308 w 5504308"/>
                <a:gd name="connsiteY0" fmla="*/ 877843 h 1188342"/>
                <a:gd name="connsiteX1" fmla="*/ 4803916 w 5504308"/>
                <a:gd name="connsiteY1" fmla="*/ 1140489 h 1188342"/>
                <a:gd name="connsiteX2" fmla="*/ 1301959 w 5504308"/>
                <a:gd name="connsiteY2" fmla="*/ 21809 h 1188342"/>
                <a:gd name="connsiteX3" fmla="*/ 95729 w 5504308"/>
                <a:gd name="connsiteY3" fmla="*/ 401187 h 1188342"/>
                <a:gd name="connsiteX4" fmla="*/ 76274 w 5504308"/>
                <a:gd name="connsiteY4" fmla="*/ 420643 h 1188342"/>
                <a:gd name="connsiteX5" fmla="*/ 86001 w 5504308"/>
                <a:gd name="connsiteY5" fmla="*/ 401187 h 118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4308" h="1188342">
                  <a:moveTo>
                    <a:pt x="5504308" y="877843"/>
                  </a:moveTo>
                  <a:cubicBezTo>
                    <a:pt x="5504307" y="1080502"/>
                    <a:pt x="5504307" y="1283161"/>
                    <a:pt x="4803916" y="1140489"/>
                  </a:cubicBezTo>
                  <a:cubicBezTo>
                    <a:pt x="4103524" y="997817"/>
                    <a:pt x="2086657" y="145026"/>
                    <a:pt x="1301959" y="21809"/>
                  </a:cubicBezTo>
                  <a:cubicBezTo>
                    <a:pt x="517261" y="-101408"/>
                    <a:pt x="300010" y="334715"/>
                    <a:pt x="95729" y="401187"/>
                  </a:cubicBezTo>
                  <a:cubicBezTo>
                    <a:pt x="-108552" y="467659"/>
                    <a:pt x="77895" y="420643"/>
                    <a:pt x="76274" y="420643"/>
                  </a:cubicBezTo>
                  <a:cubicBezTo>
                    <a:pt x="74653" y="420643"/>
                    <a:pt x="80327" y="410915"/>
                    <a:pt x="86001" y="401187"/>
                  </a:cubicBezTo>
                </a:path>
              </a:pathLst>
            </a:cu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p:cNvCxnSpPr/>
            <p:nvPr/>
          </p:nvCxnSpPr>
          <p:spPr>
            <a:xfrm flipH="1">
              <a:off x="2947482" y="4503906"/>
              <a:ext cx="272373" cy="14080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pic>
        <p:nvPicPr>
          <p:cNvPr id="23" name="图片 22"/>
          <p:cNvPicPr>
            <a:picLocks noChangeAspect="1"/>
          </p:cNvPicPr>
          <p:nvPr/>
        </p:nvPicPr>
        <p:blipFill>
          <a:blip r:embed="rId2"/>
          <a:stretch>
            <a:fillRect/>
          </a:stretch>
        </p:blipFill>
        <p:spPr>
          <a:xfrm>
            <a:off x="1948876" y="5409626"/>
            <a:ext cx="3576436" cy="1351098"/>
          </a:xfrm>
          <a:prstGeom prst="rect">
            <a:avLst/>
          </a:prstGeom>
        </p:spPr>
      </p:pic>
    </p:spTree>
    <p:extLst>
      <p:ext uri="{BB962C8B-B14F-4D97-AF65-F5344CB8AC3E}">
        <p14:creationId xmlns:p14="http://schemas.microsoft.com/office/powerpoint/2010/main" val="199781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7536" y="61644"/>
            <a:ext cx="4502285" cy="909198"/>
          </a:xfrm>
        </p:spPr>
        <p:txBody>
          <a:bodyPr/>
          <a:lstStyle/>
          <a:p>
            <a:r>
              <a:rPr lang="en-US" altLang="zh-CN" dirty="0"/>
              <a:t>Go</a:t>
            </a:r>
            <a:r>
              <a:rPr lang="zh-CN" altLang="en-US" dirty="0"/>
              <a:t>语言模板语法</a:t>
            </a:r>
          </a:p>
        </p:txBody>
      </p:sp>
      <p:sp>
        <p:nvSpPr>
          <p:cNvPr id="3" name="内容占位符 2"/>
          <p:cNvSpPr>
            <a:spLocks noGrp="1"/>
          </p:cNvSpPr>
          <p:nvPr>
            <p:ph idx="1"/>
          </p:nvPr>
        </p:nvSpPr>
        <p:spPr>
          <a:xfrm>
            <a:off x="419910" y="1006578"/>
            <a:ext cx="11321374" cy="1075142"/>
          </a:xfrm>
        </p:spPr>
        <p:txBody>
          <a:bodyPr>
            <a:normAutofit fontScale="92500" lnSpcReduction="20000"/>
          </a:bodyPr>
          <a:lstStyle/>
          <a:p>
            <a:r>
              <a:rPr lang="zh-CN" altLang="en-US" dirty="0"/>
              <a:t>模板语法都包含在</a:t>
            </a:r>
            <a:r>
              <a:rPr lang="en-US" altLang="zh-CN" dirty="0"/>
              <a:t>“{{ . }}”</a:t>
            </a:r>
            <a:r>
              <a:rPr lang="zh-CN" altLang="en-US" dirty="0"/>
              <a:t>中，其中的点 </a:t>
            </a:r>
            <a:r>
              <a:rPr lang="en-US" altLang="zh-CN" dirty="0"/>
              <a:t>. </a:t>
            </a:r>
            <a:r>
              <a:rPr lang="zh-CN" altLang="en-US" dirty="0"/>
              <a:t>表示当前对象。在传入一个结构体对象时，可以根据</a:t>
            </a:r>
            <a:r>
              <a:rPr lang="en-US" altLang="zh-CN" dirty="0"/>
              <a:t>  .  </a:t>
            </a:r>
            <a:r>
              <a:rPr lang="zh-CN" altLang="en-US" dirty="0"/>
              <a:t>来访问结构体的对应字段。</a:t>
            </a:r>
            <a:endParaRPr lang="en-US" altLang="zh-CN" dirty="0"/>
          </a:p>
          <a:p>
            <a:r>
              <a:rPr lang="zh-CN" altLang="en-US" dirty="0"/>
              <a:t>可以以一个</a:t>
            </a:r>
            <a:r>
              <a:rPr lang="en-US" altLang="zh-CN" dirty="0"/>
              <a:t>html</a:t>
            </a:r>
            <a:r>
              <a:rPr lang="zh-CN" altLang="en-US" dirty="0"/>
              <a:t>文档作为依据来生成一个模板对象</a:t>
            </a:r>
          </a:p>
        </p:txBody>
      </p:sp>
      <p:sp>
        <p:nvSpPr>
          <p:cNvPr id="4" name="文本框 3"/>
          <p:cNvSpPr txBox="1"/>
          <p:nvPr/>
        </p:nvSpPr>
        <p:spPr>
          <a:xfrm>
            <a:off x="488004" y="3111599"/>
            <a:ext cx="2957861" cy="3416320"/>
          </a:xfrm>
          <a:prstGeom prst="rect">
            <a:avLst/>
          </a:prstGeom>
          <a:noFill/>
        </p:spPr>
        <p:txBody>
          <a:bodyPr wrap="none" rtlCol="0">
            <a:spAutoFit/>
          </a:bodyPr>
          <a:lstStyle/>
          <a:p>
            <a:r>
              <a:rPr lang="en-US" altLang="zh-CN" dirty="0"/>
              <a:t>&lt;!DOCTYPE html&gt;</a:t>
            </a:r>
          </a:p>
          <a:p>
            <a:r>
              <a:rPr lang="en-US" altLang="zh-CN" dirty="0"/>
              <a:t>&lt;html </a:t>
            </a:r>
            <a:r>
              <a:rPr lang="en-US" altLang="zh-CN" dirty="0" err="1"/>
              <a:t>lang</a:t>
            </a:r>
            <a:r>
              <a:rPr lang="en-US" altLang="zh-CN" dirty="0"/>
              <a:t>=“</a:t>
            </a:r>
            <a:r>
              <a:rPr lang="en-US" altLang="zh-CN" dirty="0" err="1"/>
              <a:t>en</a:t>
            </a:r>
            <a:r>
              <a:rPr lang="en-US" altLang="zh-CN" dirty="0"/>
              <a:t>”&gt;</a:t>
            </a:r>
          </a:p>
          <a:p>
            <a:r>
              <a:rPr lang="en-US" altLang="zh-CN" dirty="0"/>
              <a:t>&lt;head&gt;</a:t>
            </a:r>
          </a:p>
          <a:p>
            <a:r>
              <a:rPr lang="en-US" altLang="zh-CN" dirty="0"/>
              <a:t>   &lt;meta charset=“UTF-8”&gt;</a:t>
            </a:r>
          </a:p>
          <a:p>
            <a:r>
              <a:rPr lang="en-US" altLang="zh-CN" dirty="0"/>
              <a:t>   &lt;title&gt;Hello&lt;/title&gt;</a:t>
            </a:r>
          </a:p>
          <a:p>
            <a:r>
              <a:rPr lang="en-US" altLang="zh-CN" dirty="0"/>
              <a:t>&lt;/head&gt;</a:t>
            </a:r>
          </a:p>
          <a:p>
            <a:r>
              <a:rPr lang="en-US" altLang="zh-CN" dirty="0"/>
              <a:t>&lt;body&gt;</a:t>
            </a:r>
          </a:p>
          <a:p>
            <a:r>
              <a:rPr lang="en-US" altLang="zh-CN" dirty="0"/>
              <a:t>  &lt;p&gt;Hello </a:t>
            </a:r>
            <a:r>
              <a:rPr lang="en-US" altLang="zh-CN" b="1" dirty="0">
                <a:solidFill>
                  <a:srgbClr val="FF0000"/>
                </a:solidFill>
              </a:rPr>
              <a:t>{{ .Name }}</a:t>
            </a:r>
          </a:p>
          <a:p>
            <a:r>
              <a:rPr lang="en-US" altLang="zh-CN" dirty="0"/>
              <a:t>  &lt;p&gt;</a:t>
            </a:r>
            <a:r>
              <a:rPr lang="zh-CN" altLang="en-US" dirty="0"/>
              <a:t>性别：</a:t>
            </a:r>
            <a:r>
              <a:rPr lang="en-US" altLang="zh-CN" b="1" dirty="0">
                <a:solidFill>
                  <a:srgbClr val="FF0000"/>
                </a:solidFill>
              </a:rPr>
              <a:t>{{ .Gender }}</a:t>
            </a:r>
          </a:p>
          <a:p>
            <a:r>
              <a:rPr lang="en-US" altLang="zh-CN" dirty="0"/>
              <a:t>  &lt;p&gt;</a:t>
            </a:r>
            <a:r>
              <a:rPr lang="zh-CN" altLang="en-US" dirty="0"/>
              <a:t>年龄：</a:t>
            </a:r>
            <a:r>
              <a:rPr lang="en-US" altLang="zh-CN" b="1" dirty="0">
                <a:solidFill>
                  <a:srgbClr val="FF0000"/>
                </a:solidFill>
              </a:rPr>
              <a:t>{{ .Age }}</a:t>
            </a:r>
          </a:p>
          <a:p>
            <a:r>
              <a:rPr lang="en-US" altLang="zh-CN" dirty="0"/>
              <a:t>&lt;/body&gt;</a:t>
            </a:r>
          </a:p>
          <a:p>
            <a:r>
              <a:rPr lang="en-US" altLang="zh-CN" dirty="0"/>
              <a:t>&lt;/html&gt;</a:t>
            </a:r>
            <a:endParaRPr lang="zh-CN" altLang="en-US" dirty="0"/>
          </a:p>
        </p:txBody>
      </p:sp>
      <p:sp>
        <p:nvSpPr>
          <p:cNvPr id="5" name="文本框 4"/>
          <p:cNvSpPr txBox="1"/>
          <p:nvPr/>
        </p:nvSpPr>
        <p:spPr>
          <a:xfrm>
            <a:off x="758757" y="2610448"/>
            <a:ext cx="1306768" cy="369332"/>
          </a:xfrm>
          <a:prstGeom prst="rect">
            <a:avLst/>
          </a:prstGeom>
          <a:noFill/>
        </p:spPr>
        <p:txBody>
          <a:bodyPr wrap="none" rtlCol="0">
            <a:spAutoFit/>
          </a:bodyPr>
          <a:lstStyle/>
          <a:p>
            <a:r>
              <a:rPr lang="en-US" altLang="zh-CN" b="1" dirty="0"/>
              <a:t> hello.html</a:t>
            </a:r>
            <a:endParaRPr lang="zh-CN" altLang="en-US" b="1" dirty="0"/>
          </a:p>
        </p:txBody>
      </p:sp>
      <p:sp>
        <p:nvSpPr>
          <p:cNvPr id="6" name="文本框 5"/>
          <p:cNvSpPr txBox="1"/>
          <p:nvPr/>
        </p:nvSpPr>
        <p:spPr>
          <a:xfrm>
            <a:off x="5389278" y="2140347"/>
            <a:ext cx="6663292" cy="4770537"/>
          </a:xfrm>
          <a:prstGeom prst="rect">
            <a:avLst/>
          </a:prstGeom>
          <a:noFill/>
        </p:spPr>
        <p:txBody>
          <a:bodyPr wrap="square" rtlCol="0">
            <a:spAutoFit/>
          </a:bodyPr>
          <a:lstStyle/>
          <a:p>
            <a:r>
              <a:rPr lang="en-US" altLang="zh-CN" sz="1600" dirty="0"/>
              <a:t> type </a:t>
            </a:r>
            <a:r>
              <a:rPr lang="en-US" altLang="zh-CN" sz="1600" dirty="0" err="1"/>
              <a:t>UserInfo</a:t>
            </a:r>
            <a:r>
              <a:rPr lang="en-US" altLang="zh-CN" sz="1600" dirty="0"/>
              <a:t> </a:t>
            </a:r>
            <a:r>
              <a:rPr lang="en-US" altLang="zh-CN" sz="1600" dirty="0" err="1"/>
              <a:t>struct</a:t>
            </a:r>
            <a:r>
              <a:rPr lang="en-US" altLang="zh-CN" sz="1600" dirty="0"/>
              <a:t> {</a:t>
            </a:r>
          </a:p>
          <a:p>
            <a:r>
              <a:rPr lang="en-US" altLang="zh-CN" sz="1600" dirty="0"/>
              <a:t>      Name   string</a:t>
            </a:r>
          </a:p>
          <a:p>
            <a:r>
              <a:rPr lang="en-US" altLang="zh-CN" sz="1600" dirty="0"/>
              <a:t>      Gender  string</a:t>
            </a:r>
          </a:p>
          <a:p>
            <a:r>
              <a:rPr lang="en-US" altLang="zh-CN" sz="1600" dirty="0"/>
              <a:t>      Age    </a:t>
            </a:r>
            <a:r>
              <a:rPr lang="en-US" altLang="zh-CN" sz="1600" dirty="0" err="1"/>
              <a:t>int</a:t>
            </a:r>
            <a:endParaRPr lang="en-US" altLang="zh-CN" sz="1600" dirty="0"/>
          </a:p>
          <a:p>
            <a:r>
              <a:rPr lang="en-US" altLang="zh-CN" sz="1600" dirty="0"/>
              <a:t>}</a:t>
            </a:r>
          </a:p>
          <a:p>
            <a:endParaRPr lang="en-US" altLang="zh-CN" sz="1600" dirty="0"/>
          </a:p>
          <a:p>
            <a:r>
              <a:rPr lang="en-US" altLang="zh-CN" sz="1600" dirty="0"/>
              <a:t> </a:t>
            </a:r>
            <a:r>
              <a:rPr lang="en-US" altLang="zh-CN" sz="1600" dirty="0" err="1"/>
              <a:t>func</a:t>
            </a:r>
            <a:r>
              <a:rPr lang="en-US" altLang="zh-CN" sz="1600" dirty="0"/>
              <a:t> </a:t>
            </a:r>
            <a:r>
              <a:rPr lang="en-US" altLang="zh-CN" sz="1600" dirty="0" err="1"/>
              <a:t>sayHello</a:t>
            </a:r>
            <a:r>
              <a:rPr lang="en-US" altLang="zh-CN" sz="1600" dirty="0"/>
              <a:t> (w </a:t>
            </a:r>
            <a:r>
              <a:rPr lang="en-US" altLang="zh-CN" sz="1600" dirty="0" err="1"/>
              <a:t>http.ResponseWrite</a:t>
            </a:r>
            <a:r>
              <a:rPr lang="en-US" altLang="zh-CN" sz="1600" dirty="0"/>
              <a:t>, r *</a:t>
            </a:r>
            <a:r>
              <a:rPr lang="en-US" altLang="zh-CN" sz="1600" dirty="0" err="1"/>
              <a:t>http.Request</a:t>
            </a:r>
            <a:r>
              <a:rPr lang="en-US" altLang="zh-CN" sz="1600" dirty="0"/>
              <a:t> ) {</a:t>
            </a:r>
          </a:p>
          <a:p>
            <a:r>
              <a:rPr lang="en-US" altLang="zh-CN" sz="1600" dirty="0"/>
              <a:t>   </a:t>
            </a:r>
            <a:r>
              <a:rPr lang="en-US" altLang="zh-CN" sz="1600" b="1" dirty="0">
                <a:solidFill>
                  <a:srgbClr val="00B0F0"/>
                </a:solidFill>
              </a:rPr>
              <a:t> </a:t>
            </a:r>
            <a:r>
              <a:rPr lang="en-US" altLang="zh-CN" sz="1600" b="1" dirty="0" err="1">
                <a:solidFill>
                  <a:srgbClr val="00B0F0"/>
                </a:solidFill>
              </a:rPr>
              <a:t>tmpl</a:t>
            </a:r>
            <a:r>
              <a:rPr lang="en-US" altLang="zh-CN" sz="1600" dirty="0"/>
              <a:t>, err := </a:t>
            </a:r>
            <a:r>
              <a:rPr lang="en-US" altLang="zh-CN" sz="1600" dirty="0" err="1"/>
              <a:t>template.ParseFiles</a:t>
            </a:r>
            <a:r>
              <a:rPr lang="en-US" altLang="zh-CN" sz="1600" dirty="0"/>
              <a:t>(“./hello.html”)</a:t>
            </a:r>
          </a:p>
          <a:p>
            <a:r>
              <a:rPr lang="en-US" altLang="zh-CN" sz="1600" dirty="0"/>
              <a:t>    if err != nil{</a:t>
            </a:r>
          </a:p>
          <a:p>
            <a:r>
              <a:rPr lang="en-US" altLang="zh-CN" sz="1600" dirty="0"/>
              <a:t>        </a:t>
            </a:r>
            <a:r>
              <a:rPr lang="en-US" altLang="zh-CN" sz="1600" dirty="0" err="1"/>
              <a:t>fmt.Println</a:t>
            </a:r>
            <a:r>
              <a:rPr lang="en-US" altLang="zh-CN" sz="1600" dirty="0"/>
              <a:t>(“create template failed, err:” err)</a:t>
            </a:r>
          </a:p>
          <a:p>
            <a:r>
              <a:rPr lang="en-US" altLang="zh-CN" sz="1600" dirty="0"/>
              <a:t>        return</a:t>
            </a:r>
          </a:p>
          <a:p>
            <a:r>
              <a:rPr lang="en-US" altLang="zh-CN" sz="1600" dirty="0"/>
              <a:t>    }</a:t>
            </a:r>
          </a:p>
          <a:p>
            <a:r>
              <a:rPr lang="en-US" altLang="zh-CN" sz="1600" dirty="0"/>
              <a:t>  user := </a:t>
            </a:r>
            <a:r>
              <a:rPr lang="en-US" altLang="zh-CN" sz="1600" dirty="0" err="1"/>
              <a:t>UserInfo</a:t>
            </a:r>
            <a:r>
              <a:rPr lang="en-US" altLang="zh-CN" sz="1600" dirty="0"/>
              <a:t>{</a:t>
            </a:r>
          </a:p>
          <a:p>
            <a:r>
              <a:rPr lang="en-US" altLang="zh-CN" sz="1600" dirty="0"/>
              <a:t>      Name : “</a:t>
            </a:r>
            <a:r>
              <a:rPr lang="zh-CN" altLang="en-US" sz="1600" dirty="0"/>
              <a:t>李四</a:t>
            </a:r>
            <a:r>
              <a:rPr lang="en-US" altLang="zh-CN" sz="1600" dirty="0"/>
              <a:t>”,</a:t>
            </a:r>
          </a:p>
          <a:p>
            <a:r>
              <a:rPr lang="en-US" altLang="zh-CN" sz="1600" dirty="0"/>
              <a:t>      Gender: “</a:t>
            </a:r>
            <a:r>
              <a:rPr lang="zh-CN" altLang="en-US" sz="1600" dirty="0"/>
              <a:t>男</a:t>
            </a:r>
            <a:r>
              <a:rPr lang="en-US" altLang="zh-CN" sz="1600" dirty="0"/>
              <a:t>”,</a:t>
            </a:r>
          </a:p>
          <a:p>
            <a:r>
              <a:rPr lang="en-US" altLang="zh-CN" sz="1600" dirty="0"/>
              <a:t>      Age: 28</a:t>
            </a:r>
          </a:p>
          <a:p>
            <a:r>
              <a:rPr lang="en-US" altLang="zh-CN" sz="1600" dirty="0"/>
              <a:t>  }</a:t>
            </a:r>
          </a:p>
          <a:p>
            <a:r>
              <a:rPr lang="en-US" altLang="zh-CN" sz="1600" dirty="0"/>
              <a:t>  </a:t>
            </a:r>
            <a:r>
              <a:rPr lang="en-US" altLang="zh-CN" sz="1600" b="1" dirty="0" err="1">
                <a:solidFill>
                  <a:srgbClr val="00B0F0"/>
                </a:solidFill>
              </a:rPr>
              <a:t>tmpl</a:t>
            </a:r>
            <a:r>
              <a:rPr lang="en-US" altLang="zh-CN" sz="1600" dirty="0" err="1"/>
              <a:t>.</a:t>
            </a:r>
            <a:r>
              <a:rPr lang="en-US" altLang="zh-CN" sz="1600" b="1" dirty="0" err="1">
                <a:solidFill>
                  <a:srgbClr val="FF0000"/>
                </a:solidFill>
              </a:rPr>
              <a:t>Execute</a:t>
            </a:r>
            <a:r>
              <a:rPr lang="en-US" altLang="zh-CN" sz="1600" dirty="0"/>
              <a:t>(w, user)</a:t>
            </a:r>
          </a:p>
          <a:p>
            <a:r>
              <a:rPr lang="en-US" altLang="zh-CN" sz="1600" dirty="0"/>
              <a:t>} </a:t>
            </a:r>
            <a:endParaRPr lang="zh-CN" altLang="en-US" sz="1600" dirty="0"/>
          </a:p>
        </p:txBody>
      </p:sp>
      <p:grpSp>
        <p:nvGrpSpPr>
          <p:cNvPr id="12" name="组合 11"/>
          <p:cNvGrpSpPr/>
          <p:nvPr/>
        </p:nvGrpSpPr>
        <p:grpSpPr>
          <a:xfrm>
            <a:off x="3297676" y="5490541"/>
            <a:ext cx="4012142" cy="910259"/>
            <a:chOff x="3297676" y="5490541"/>
            <a:chExt cx="4012142" cy="910259"/>
          </a:xfrm>
        </p:grpSpPr>
        <p:sp>
          <p:nvSpPr>
            <p:cNvPr id="8" name="任意多边形 7"/>
            <p:cNvSpPr/>
            <p:nvPr/>
          </p:nvSpPr>
          <p:spPr>
            <a:xfrm>
              <a:off x="3393000" y="5490541"/>
              <a:ext cx="3916818" cy="910259"/>
            </a:xfrm>
            <a:custGeom>
              <a:avLst/>
              <a:gdLst>
                <a:gd name="connsiteX0" fmla="*/ 3795740 w 3916818"/>
                <a:gd name="connsiteY0" fmla="*/ 910259 h 910259"/>
                <a:gd name="connsiteX1" fmla="*/ 3737374 w 3916818"/>
                <a:gd name="connsiteY1" fmla="*/ 501697 h 910259"/>
                <a:gd name="connsiteX2" fmla="*/ 2083672 w 3916818"/>
                <a:gd name="connsiteY2" fmla="*/ 44497 h 910259"/>
                <a:gd name="connsiteX3" fmla="*/ 225689 w 3916818"/>
                <a:gd name="connsiteY3" fmla="*/ 15314 h 910259"/>
                <a:gd name="connsiteX4" fmla="*/ 99230 w 3916818"/>
                <a:gd name="connsiteY4" fmla="*/ 25042 h 910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818" h="910259">
                  <a:moveTo>
                    <a:pt x="3795740" y="910259"/>
                  </a:moveTo>
                  <a:cubicBezTo>
                    <a:pt x="3909229" y="778125"/>
                    <a:pt x="4022719" y="645991"/>
                    <a:pt x="3737374" y="501697"/>
                  </a:cubicBezTo>
                  <a:cubicBezTo>
                    <a:pt x="3452029" y="357403"/>
                    <a:pt x="2668953" y="125561"/>
                    <a:pt x="2083672" y="44497"/>
                  </a:cubicBezTo>
                  <a:cubicBezTo>
                    <a:pt x="1498391" y="-36567"/>
                    <a:pt x="556429" y="18556"/>
                    <a:pt x="225689" y="15314"/>
                  </a:cubicBezTo>
                  <a:cubicBezTo>
                    <a:pt x="-105051" y="12072"/>
                    <a:pt x="-2911" y="18557"/>
                    <a:pt x="99230" y="2504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p:nvPr/>
          </p:nvCxnSpPr>
          <p:spPr>
            <a:xfrm flipH="1">
              <a:off x="3297676" y="5515582"/>
              <a:ext cx="350196"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grpSp>
      <p:cxnSp>
        <p:nvCxnSpPr>
          <p:cNvPr id="9" name="直接箭头连接符 8"/>
          <p:cNvCxnSpPr/>
          <p:nvPr/>
        </p:nvCxnSpPr>
        <p:spPr>
          <a:xfrm flipV="1">
            <a:off x="3297676" y="4110361"/>
            <a:ext cx="4425897" cy="108307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82373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Go</a:t>
            </a:r>
            <a:r>
              <a:rPr lang="zh-CN" altLang="en-US" dirty="0"/>
              <a:t>语言模板语法</a:t>
            </a:r>
          </a:p>
        </p:txBody>
      </p:sp>
      <p:sp>
        <p:nvSpPr>
          <p:cNvPr id="3" name="内容占位符 2"/>
          <p:cNvSpPr>
            <a:spLocks noGrp="1"/>
          </p:cNvSpPr>
          <p:nvPr>
            <p:ph idx="1"/>
          </p:nvPr>
        </p:nvSpPr>
        <p:spPr/>
        <p:txBody>
          <a:bodyPr>
            <a:normAutofit/>
          </a:bodyPr>
          <a:lstStyle/>
          <a:p>
            <a:r>
              <a:rPr lang="zh-CN" altLang="en-US" dirty="0"/>
              <a:t>注释：</a:t>
            </a:r>
            <a:r>
              <a:rPr lang="en-US" altLang="zh-CN" dirty="0"/>
              <a:t>Html</a:t>
            </a:r>
            <a:r>
              <a:rPr lang="zh-CN" altLang="en-US" dirty="0"/>
              <a:t>模板中的注释不会被解析，可多行，不能嵌套。</a:t>
            </a:r>
            <a:endParaRPr lang="en-US" altLang="zh-CN" dirty="0"/>
          </a:p>
          <a:p>
            <a:pPr marL="457200" lvl="1" indent="0">
              <a:buNone/>
            </a:pPr>
            <a:r>
              <a:rPr lang="en-US" altLang="zh-CN" dirty="0"/>
              <a:t>{{/*</a:t>
            </a:r>
            <a:r>
              <a:rPr lang="zh-CN" altLang="en-US" dirty="0"/>
              <a:t>这是一个注释，不会被解析</a:t>
            </a:r>
            <a:r>
              <a:rPr lang="en-US" altLang="zh-CN" dirty="0"/>
              <a:t>*/}}</a:t>
            </a:r>
          </a:p>
          <a:p>
            <a:r>
              <a:rPr lang="en-US" altLang="zh-CN" dirty="0"/>
              <a:t>Action</a:t>
            </a:r>
            <a:r>
              <a:rPr lang="zh-CN" altLang="en-US" dirty="0"/>
              <a:t>：</a:t>
            </a:r>
            <a:r>
              <a:rPr lang="en-US" altLang="zh-CN" dirty="0"/>
              <a:t>go</a:t>
            </a:r>
            <a:r>
              <a:rPr lang="zh-CN" altLang="en-US" dirty="0"/>
              <a:t>语言使用管道来产生数据，传递数据，如</a:t>
            </a:r>
            <a:r>
              <a:rPr lang="en-US" altLang="zh-CN" dirty="0"/>
              <a:t>{{.}}</a:t>
            </a:r>
            <a:r>
              <a:rPr lang="zh-CN" altLang="en-US" dirty="0"/>
              <a:t>、</a:t>
            </a:r>
            <a:r>
              <a:rPr lang="en-US" altLang="zh-CN" dirty="0"/>
              <a:t>{{.Name}}</a:t>
            </a:r>
            <a:r>
              <a:rPr lang="zh-CN" altLang="en-US" dirty="0"/>
              <a:t>。我们也把模板中由</a:t>
            </a:r>
            <a:r>
              <a:rPr lang="en-US" altLang="zh-CN" dirty="0"/>
              <a:t>{{ }}</a:t>
            </a:r>
            <a:r>
              <a:rPr lang="zh-CN" altLang="en-US" dirty="0"/>
              <a:t>包在里面的运算和控制单位称之为</a:t>
            </a:r>
            <a:r>
              <a:rPr lang="en-US" altLang="zh-CN" dirty="0"/>
              <a:t>Action</a:t>
            </a:r>
            <a:r>
              <a:rPr lang="zh-CN" altLang="en-US" dirty="0"/>
              <a:t>。</a:t>
            </a:r>
          </a:p>
          <a:p>
            <a:r>
              <a:rPr lang="zh-CN" altLang="en-US" dirty="0"/>
              <a:t>管道</a:t>
            </a:r>
            <a:r>
              <a:rPr lang="en-US" altLang="zh-CN" dirty="0"/>
              <a:t>(pipeline)</a:t>
            </a:r>
            <a:r>
              <a:rPr lang="zh-CN" altLang="en-US" dirty="0"/>
              <a:t>：将服务器运算得到的数据结果值注入到</a:t>
            </a:r>
            <a:r>
              <a:rPr lang="en-US" altLang="zh-CN" dirty="0"/>
              <a:t>html</a:t>
            </a:r>
            <a:r>
              <a:rPr lang="zh-CN" altLang="en-US" dirty="0"/>
              <a:t>文档的</a:t>
            </a:r>
            <a:r>
              <a:rPr lang="en-US" altLang="zh-CN" dirty="0"/>
              <a:t>Action</a:t>
            </a:r>
            <a:r>
              <a:rPr lang="zh-CN" altLang="en-US" dirty="0"/>
              <a:t>所标识的特定位置上的数据结构称之为管道。管道中用符号  </a:t>
            </a:r>
            <a:r>
              <a:rPr lang="en-US" altLang="zh-CN" dirty="0"/>
              <a:t>|   </a:t>
            </a:r>
            <a:r>
              <a:rPr lang="zh-CN" altLang="en-US" dirty="0"/>
              <a:t>，将多个命令链接起来，其前面的命令会将自己运算的结果值传递给后一个命令。</a:t>
            </a:r>
            <a:endParaRPr lang="en-US" altLang="zh-CN" dirty="0"/>
          </a:p>
        </p:txBody>
      </p:sp>
    </p:spTree>
    <p:extLst>
      <p:ext uri="{BB962C8B-B14F-4D97-AF65-F5344CB8AC3E}">
        <p14:creationId xmlns:p14="http://schemas.microsoft.com/office/powerpoint/2010/main" val="2711735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Action</a:t>
            </a:r>
            <a:r>
              <a:rPr lang="zh-CN" altLang="en-US" dirty="0"/>
              <a:t>中的运算</a:t>
            </a:r>
          </a:p>
        </p:txBody>
      </p:sp>
      <p:sp>
        <p:nvSpPr>
          <p:cNvPr id="3" name="内容占位符 2"/>
          <p:cNvSpPr>
            <a:spLocks noGrp="1"/>
          </p:cNvSpPr>
          <p:nvPr>
            <p:ph idx="1"/>
          </p:nvPr>
        </p:nvSpPr>
        <p:spPr/>
        <p:txBody>
          <a:bodyPr>
            <a:normAutofit fontScale="92500"/>
          </a:bodyPr>
          <a:lstStyle/>
          <a:p>
            <a:r>
              <a:rPr lang="zh-CN" altLang="en-US" dirty="0"/>
              <a:t>在</a:t>
            </a:r>
            <a:r>
              <a:rPr lang="en-US" altLang="zh-CN" dirty="0"/>
              <a:t>Action</a:t>
            </a:r>
            <a:r>
              <a:rPr lang="zh-CN" altLang="en-US" dirty="0"/>
              <a:t>中，我们可以声明一个变量来捕获管道执行的结果。比如变量：</a:t>
            </a:r>
            <a:r>
              <a:rPr lang="en-US" altLang="zh-CN" dirty="0"/>
              <a:t>$var1 := pipeline  </a:t>
            </a:r>
            <a:r>
              <a:rPr lang="zh-CN" altLang="en-US" dirty="0"/>
              <a:t>其中，</a:t>
            </a:r>
            <a:r>
              <a:rPr lang="en-US" altLang="zh-CN" dirty="0"/>
              <a:t>pipeline</a:t>
            </a:r>
            <a:r>
              <a:rPr lang="zh-CN" altLang="en-US" dirty="0"/>
              <a:t>指代特定管道</a:t>
            </a:r>
          </a:p>
          <a:p>
            <a:r>
              <a:rPr lang="zh-CN" altLang="en-US" dirty="0"/>
              <a:t>在</a:t>
            </a:r>
            <a:r>
              <a:rPr lang="en-US" altLang="zh-CN" dirty="0"/>
              <a:t>Action</a:t>
            </a:r>
            <a:r>
              <a:rPr lang="zh-CN" altLang="en-US" dirty="0"/>
              <a:t>中，可以使用条件判断语句来引导运算，例如：</a:t>
            </a:r>
            <a:endParaRPr lang="en-US" altLang="zh-CN" dirty="0"/>
          </a:p>
          <a:p>
            <a:pPr marL="457200" lvl="1" indent="0">
              <a:buNone/>
            </a:pPr>
            <a:r>
              <a:rPr lang="en-US" altLang="zh-CN" dirty="0"/>
              <a:t>{{if pipeline}} T1 {{end}}   //</a:t>
            </a:r>
            <a:r>
              <a:rPr lang="zh-CN" altLang="en-US" dirty="0"/>
              <a:t>单分支判断</a:t>
            </a:r>
            <a:endParaRPr lang="en-US" altLang="zh-CN" dirty="0"/>
          </a:p>
          <a:p>
            <a:pPr marL="457200" lvl="1" indent="0">
              <a:buNone/>
            </a:pPr>
            <a:r>
              <a:rPr lang="en-US" altLang="zh-CN" dirty="0"/>
              <a:t>{{if pipeline}} T1 {{else}} T2 {{end}} //</a:t>
            </a:r>
            <a:r>
              <a:rPr lang="zh-CN" altLang="en-US" dirty="0"/>
              <a:t>双分支判断</a:t>
            </a:r>
            <a:endParaRPr lang="en-US" altLang="zh-CN" dirty="0"/>
          </a:p>
          <a:p>
            <a:pPr marL="457200" lvl="1" indent="0">
              <a:buNone/>
            </a:pPr>
            <a:r>
              <a:rPr lang="en-US" altLang="zh-CN" dirty="0"/>
              <a:t>{{if pipeline == a}} T1 {{else if pipeline ==b}} T2 {{else}} T3 {{end}} //</a:t>
            </a:r>
            <a:r>
              <a:rPr lang="zh-CN" altLang="en-US" dirty="0"/>
              <a:t>三分支判断</a:t>
            </a:r>
            <a:endParaRPr lang="en-US" altLang="zh-CN" dirty="0"/>
          </a:p>
          <a:p>
            <a:r>
              <a:rPr lang="zh-CN" altLang="en-US" dirty="0"/>
              <a:t>管道中使用</a:t>
            </a:r>
            <a:r>
              <a:rPr lang="en-US" altLang="zh-CN" dirty="0"/>
              <a:t>range</a:t>
            </a:r>
            <a:r>
              <a:rPr lang="zh-CN" altLang="en-US" dirty="0"/>
              <a:t>关键字来遍历管道值，管道值必须是数组、切片、字典或者通道，语法如下：</a:t>
            </a:r>
            <a:endParaRPr lang="en-US" altLang="zh-CN" dirty="0"/>
          </a:p>
          <a:p>
            <a:pPr marL="457200" lvl="1" indent="0">
              <a:buNone/>
            </a:pPr>
            <a:r>
              <a:rPr lang="en-US" altLang="zh-CN" dirty="0"/>
              <a:t>{{range pipeline}} T1 {{end}}  //</a:t>
            </a:r>
            <a:r>
              <a:rPr lang="zh-CN" altLang="en-US" dirty="0"/>
              <a:t>如果</a:t>
            </a:r>
            <a:r>
              <a:rPr lang="en-US" altLang="zh-CN" dirty="0"/>
              <a:t>pipeline</a:t>
            </a:r>
            <a:r>
              <a:rPr lang="zh-CN" altLang="en-US" dirty="0"/>
              <a:t>产生的值长度大于</a:t>
            </a:r>
            <a:r>
              <a:rPr lang="en-US" altLang="zh-CN" dirty="0"/>
              <a:t>0</a:t>
            </a:r>
            <a:r>
              <a:rPr lang="zh-CN" altLang="en-US" dirty="0"/>
              <a:t>，则执行</a:t>
            </a:r>
            <a:r>
              <a:rPr lang="en-US" altLang="zh-CN" dirty="0"/>
              <a:t>T1</a:t>
            </a:r>
            <a:r>
              <a:rPr lang="zh-CN" altLang="en-US" dirty="0"/>
              <a:t>语句。如果</a:t>
            </a:r>
            <a:r>
              <a:rPr lang="en-US" altLang="zh-CN" dirty="0"/>
              <a:t>pipeline</a:t>
            </a:r>
            <a:r>
              <a:rPr lang="zh-CN" altLang="en-US" dirty="0"/>
              <a:t>的值的长度为</a:t>
            </a:r>
            <a:r>
              <a:rPr lang="en-US" altLang="zh-CN" dirty="0"/>
              <a:t>0</a:t>
            </a:r>
            <a:r>
              <a:rPr lang="zh-CN" altLang="en-US" dirty="0"/>
              <a:t>，则不会有任何输出。</a:t>
            </a:r>
            <a:endParaRPr lang="en-US" altLang="zh-CN" dirty="0"/>
          </a:p>
          <a:p>
            <a:pPr marL="457200" lvl="1" indent="0">
              <a:buNone/>
            </a:pPr>
            <a:r>
              <a:rPr lang="en-US" altLang="zh-CN" dirty="0"/>
              <a:t>{{range pipeline}} T1 {{else}} T2 {{end}} //</a:t>
            </a:r>
            <a:r>
              <a:rPr lang="zh-CN" altLang="en-US" dirty="0"/>
              <a:t>可以有</a:t>
            </a:r>
            <a:r>
              <a:rPr lang="en-US" altLang="zh-CN" dirty="0"/>
              <a:t>else</a:t>
            </a:r>
            <a:r>
              <a:rPr lang="zh-CN" altLang="en-US" dirty="0"/>
              <a:t>分支控制</a:t>
            </a:r>
            <a:endParaRPr lang="en-US" altLang="zh-CN" dirty="0"/>
          </a:p>
          <a:p>
            <a:endParaRPr lang="zh-CN" altLang="en-US" dirty="0"/>
          </a:p>
        </p:txBody>
      </p:sp>
    </p:spTree>
    <p:extLst>
      <p:ext uri="{BB962C8B-B14F-4D97-AF65-F5344CB8AC3E}">
        <p14:creationId xmlns:p14="http://schemas.microsoft.com/office/powerpoint/2010/main" val="2158104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22844" y="4411493"/>
            <a:ext cx="2889982" cy="2446507"/>
          </a:xfrm>
          <a:prstGeom prst="rect">
            <a:avLst/>
          </a:prstGeom>
        </p:spPr>
      </p:pic>
      <p:sp>
        <p:nvSpPr>
          <p:cNvPr id="9" name="下箭头 8"/>
          <p:cNvSpPr/>
          <p:nvPr/>
        </p:nvSpPr>
        <p:spPr>
          <a:xfrm rot="2723067">
            <a:off x="3038074" y="4260322"/>
            <a:ext cx="1217376" cy="19448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运行结果</a:t>
            </a:r>
          </a:p>
        </p:txBody>
      </p:sp>
      <p:sp>
        <p:nvSpPr>
          <p:cNvPr id="10" name="文本框 9"/>
          <p:cNvSpPr txBox="1"/>
          <p:nvPr/>
        </p:nvSpPr>
        <p:spPr>
          <a:xfrm>
            <a:off x="153077" y="103318"/>
            <a:ext cx="738664" cy="4131900"/>
          </a:xfrm>
          <a:prstGeom prst="rect">
            <a:avLst/>
          </a:prstGeom>
          <a:noFill/>
        </p:spPr>
        <p:txBody>
          <a:bodyPr vert="eaVert" wrap="none" rtlCol="0">
            <a:spAutoFit/>
          </a:bodyPr>
          <a:lstStyle/>
          <a:p>
            <a:r>
              <a:rPr lang="en-US" altLang="zh-CN" sz="3600" dirty="0">
                <a:solidFill>
                  <a:srgbClr val="FF0000"/>
                </a:solidFill>
              </a:rPr>
              <a:t> range</a:t>
            </a:r>
            <a:r>
              <a:rPr lang="zh-CN" altLang="en-US" sz="3600" dirty="0">
                <a:solidFill>
                  <a:srgbClr val="FF0000"/>
                </a:solidFill>
              </a:rPr>
              <a:t>关键字的使用</a:t>
            </a:r>
          </a:p>
        </p:txBody>
      </p:sp>
      <p:cxnSp>
        <p:nvCxnSpPr>
          <p:cNvPr id="12" name="直接连接符 11"/>
          <p:cNvCxnSpPr/>
          <p:nvPr/>
        </p:nvCxnSpPr>
        <p:spPr>
          <a:xfrm flipV="1">
            <a:off x="7235288" y="4328807"/>
            <a:ext cx="2305455"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009886" y="0"/>
            <a:ext cx="11182114" cy="6858000"/>
            <a:chOff x="1009886" y="0"/>
            <a:chExt cx="11182114" cy="6858000"/>
          </a:xfrm>
        </p:grpSpPr>
        <p:grpSp>
          <p:nvGrpSpPr>
            <p:cNvPr id="8" name="组合 7"/>
            <p:cNvGrpSpPr/>
            <p:nvPr/>
          </p:nvGrpSpPr>
          <p:grpSpPr>
            <a:xfrm>
              <a:off x="1009886" y="0"/>
              <a:ext cx="11182114" cy="6858000"/>
              <a:chOff x="1009887" y="0"/>
              <a:chExt cx="11182114" cy="6858000"/>
            </a:xfrm>
          </p:grpSpPr>
          <p:pic>
            <p:nvPicPr>
              <p:cNvPr id="6" name="图片 5"/>
              <p:cNvPicPr>
                <a:picLocks noChangeAspect="1"/>
              </p:cNvPicPr>
              <p:nvPr/>
            </p:nvPicPr>
            <p:blipFill>
              <a:blip r:embed="rId3"/>
              <a:stretch>
                <a:fillRect/>
              </a:stretch>
            </p:blipFill>
            <p:spPr>
              <a:xfrm>
                <a:off x="1009887" y="0"/>
                <a:ext cx="3527196" cy="4338536"/>
              </a:xfrm>
              <a:prstGeom prst="rect">
                <a:avLst/>
              </a:prstGeom>
            </p:spPr>
          </p:pic>
          <p:pic>
            <p:nvPicPr>
              <p:cNvPr id="7" name="图片 6"/>
              <p:cNvPicPr>
                <a:picLocks noChangeAspect="1"/>
              </p:cNvPicPr>
              <p:nvPr/>
            </p:nvPicPr>
            <p:blipFill>
              <a:blip r:embed="rId4"/>
              <a:stretch>
                <a:fillRect/>
              </a:stretch>
            </p:blipFill>
            <p:spPr>
              <a:xfrm>
                <a:off x="4537083" y="0"/>
                <a:ext cx="7654918" cy="6858000"/>
              </a:xfrm>
              <a:prstGeom prst="rect">
                <a:avLst/>
              </a:prstGeom>
            </p:spPr>
          </p:pic>
        </p:grpSp>
        <p:sp>
          <p:nvSpPr>
            <p:cNvPr id="15" name="圆角矩形标注 14"/>
            <p:cNvSpPr/>
            <p:nvPr/>
          </p:nvSpPr>
          <p:spPr>
            <a:xfrm>
              <a:off x="9610928" y="2130357"/>
              <a:ext cx="2198451" cy="1118681"/>
            </a:xfrm>
            <a:prstGeom prst="wedgeRoundRectCallout">
              <a:avLst>
                <a:gd name="adj1" fmla="val -99636"/>
                <a:gd name="adj2" fmla="val 11790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创建一个叫做</a:t>
              </a:r>
              <a:r>
                <a:rPr lang="en-US" altLang="zh-CN" dirty="0">
                  <a:solidFill>
                    <a:schemeClr val="tx1"/>
                  </a:solidFill>
                </a:rPr>
                <a:t>range</a:t>
              </a:r>
              <a:r>
                <a:rPr lang="zh-CN" altLang="en-US" dirty="0">
                  <a:solidFill>
                    <a:schemeClr val="tx1"/>
                  </a:solidFill>
                </a:rPr>
                <a:t>的模板对象</a:t>
              </a:r>
            </a:p>
          </p:txBody>
        </p:sp>
        <p:sp>
          <p:nvSpPr>
            <p:cNvPr id="16" name="任意多边形 15"/>
            <p:cNvSpPr/>
            <p:nvPr/>
          </p:nvSpPr>
          <p:spPr>
            <a:xfrm>
              <a:off x="1517515" y="622570"/>
              <a:ext cx="4600616" cy="4299626"/>
            </a:xfrm>
            <a:custGeom>
              <a:avLst/>
              <a:gdLst>
                <a:gd name="connsiteX0" fmla="*/ 4476541 w 4670527"/>
                <a:gd name="connsiteY0" fmla="*/ 4175124 h 4175124"/>
                <a:gd name="connsiteX1" fmla="*/ 4340353 w 4670527"/>
                <a:gd name="connsiteY1" fmla="*/ 206239 h 4175124"/>
                <a:gd name="connsiteX2" fmla="*/ 1412328 w 4670527"/>
                <a:gd name="connsiteY2" fmla="*/ 682894 h 4175124"/>
                <a:gd name="connsiteX3" fmla="*/ 99094 w 4670527"/>
                <a:gd name="connsiteY3" fmla="*/ 1704298 h 4175124"/>
                <a:gd name="connsiteX4" fmla="*/ 89366 w 4670527"/>
                <a:gd name="connsiteY4" fmla="*/ 1752937 h 4175124"/>
                <a:gd name="connsiteX5" fmla="*/ 60183 w 4670527"/>
                <a:gd name="connsiteY5" fmla="*/ 1762664 h 417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0527" h="4175124">
                  <a:moveTo>
                    <a:pt x="4476541" y="4175124"/>
                  </a:moveTo>
                  <a:cubicBezTo>
                    <a:pt x="4663798" y="2481700"/>
                    <a:pt x="4851055" y="788277"/>
                    <a:pt x="4340353" y="206239"/>
                  </a:cubicBezTo>
                  <a:cubicBezTo>
                    <a:pt x="3829651" y="-375799"/>
                    <a:pt x="2119204" y="433218"/>
                    <a:pt x="1412328" y="682894"/>
                  </a:cubicBezTo>
                  <a:cubicBezTo>
                    <a:pt x="705452" y="932570"/>
                    <a:pt x="319588" y="1525957"/>
                    <a:pt x="99094" y="1704298"/>
                  </a:cubicBezTo>
                  <a:cubicBezTo>
                    <a:pt x="-121400" y="1882638"/>
                    <a:pt x="95851" y="1743209"/>
                    <a:pt x="89366" y="1752937"/>
                  </a:cubicBezTo>
                  <a:cubicBezTo>
                    <a:pt x="82881" y="1762665"/>
                    <a:pt x="71532" y="1762664"/>
                    <a:pt x="60183" y="1762664"/>
                  </a:cubicBezTo>
                </a:path>
              </a:pathLst>
            </a:cu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931943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820473" y="2286000"/>
            <a:ext cx="3039414" cy="2884868"/>
          </a:xfrm>
          <a:prstGeom prst="rect">
            <a:avLst/>
          </a:prstGeom>
          <a:solidFill>
            <a:schemeClr val="bg1"/>
          </a:solidFill>
          <a:ln w="15875"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dirty="0">
                <a:solidFill>
                  <a:schemeClr val="tx1"/>
                </a:solidFill>
              </a:rPr>
              <a:t>客户端浏览器</a:t>
            </a:r>
          </a:p>
        </p:txBody>
      </p:sp>
      <p:sp>
        <p:nvSpPr>
          <p:cNvPr id="5" name="标题 4"/>
          <p:cNvSpPr>
            <a:spLocks noGrp="1"/>
          </p:cNvSpPr>
          <p:nvPr>
            <p:ph type="title"/>
          </p:nvPr>
        </p:nvSpPr>
        <p:spPr/>
        <p:txBody>
          <a:bodyPr/>
          <a:lstStyle/>
          <a:p>
            <a:r>
              <a:rPr lang="en-US" altLang="zh-CN" dirty="0"/>
              <a:t>Go Web</a:t>
            </a:r>
            <a:r>
              <a:rPr lang="zh-CN" altLang="en-US" dirty="0"/>
              <a:t>程序执行机制：</a:t>
            </a:r>
          </a:p>
        </p:txBody>
      </p:sp>
      <p:sp>
        <p:nvSpPr>
          <p:cNvPr id="6" name="笑脸 5"/>
          <p:cNvSpPr/>
          <p:nvPr/>
        </p:nvSpPr>
        <p:spPr>
          <a:xfrm>
            <a:off x="682580" y="3271234"/>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660783" y="2285999"/>
            <a:ext cx="3039414" cy="3779949"/>
          </a:xfrm>
          <a:prstGeom prst="rect">
            <a:avLst/>
          </a:prstGeom>
          <a:solidFill>
            <a:schemeClr val="bg1"/>
          </a:solidFill>
          <a:ln w="15875"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dirty="0">
                <a:solidFill>
                  <a:schemeClr val="tx1"/>
                </a:solidFill>
              </a:rPr>
              <a:t>服务器端</a:t>
            </a:r>
          </a:p>
        </p:txBody>
      </p:sp>
      <p:sp>
        <p:nvSpPr>
          <p:cNvPr id="10" name="圆柱形 9"/>
          <p:cNvSpPr/>
          <p:nvPr/>
        </p:nvSpPr>
        <p:spPr>
          <a:xfrm>
            <a:off x="8441315" y="5303818"/>
            <a:ext cx="1532586" cy="60530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数据库</a:t>
            </a:r>
          </a:p>
        </p:txBody>
      </p:sp>
      <p:sp>
        <p:nvSpPr>
          <p:cNvPr id="11" name="单圆角矩形 10"/>
          <p:cNvSpPr/>
          <p:nvPr/>
        </p:nvSpPr>
        <p:spPr>
          <a:xfrm>
            <a:off x="8097120" y="3290784"/>
            <a:ext cx="2094963" cy="798280"/>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运行</a:t>
            </a:r>
            <a:r>
              <a:rPr lang="en-US" altLang="zh-CN" b="1" dirty="0">
                <a:solidFill>
                  <a:schemeClr val="tx1"/>
                </a:solidFill>
              </a:rPr>
              <a:t>CGI</a:t>
            </a:r>
            <a:r>
              <a:rPr lang="zh-CN" altLang="en-US" b="1" dirty="0">
                <a:solidFill>
                  <a:schemeClr val="tx1"/>
                </a:solidFill>
              </a:rPr>
              <a:t>程序</a:t>
            </a:r>
            <a:endParaRPr lang="en-US" altLang="zh-CN" b="1" dirty="0">
              <a:solidFill>
                <a:schemeClr val="tx1"/>
              </a:solidFill>
            </a:endParaRPr>
          </a:p>
          <a:p>
            <a:pPr algn="ctr"/>
            <a:r>
              <a:rPr lang="zh-CN" altLang="en-US" b="1" dirty="0">
                <a:solidFill>
                  <a:schemeClr val="tx1"/>
                </a:solidFill>
              </a:rPr>
              <a:t>生成</a:t>
            </a:r>
            <a:r>
              <a:rPr lang="en-US" altLang="zh-CN" b="1" dirty="0">
                <a:solidFill>
                  <a:schemeClr val="tx1"/>
                </a:solidFill>
              </a:rPr>
              <a:t>html</a:t>
            </a:r>
            <a:r>
              <a:rPr lang="zh-CN" altLang="en-US" b="1" dirty="0">
                <a:solidFill>
                  <a:schemeClr val="tx1"/>
                </a:solidFill>
              </a:rPr>
              <a:t>文档</a:t>
            </a:r>
          </a:p>
        </p:txBody>
      </p:sp>
      <p:cxnSp>
        <p:nvCxnSpPr>
          <p:cNvPr id="13" name="直接箭头连接符 12"/>
          <p:cNvCxnSpPr/>
          <p:nvPr/>
        </p:nvCxnSpPr>
        <p:spPr>
          <a:xfrm>
            <a:off x="9180489" y="4089064"/>
            <a:ext cx="0" cy="1214754"/>
          </a:xfrm>
          <a:prstGeom prst="straightConnector1">
            <a:avLst/>
          </a:prstGeom>
          <a:ln w="47625">
            <a:headEnd type="triangle"/>
            <a:tailEnd type="triangle"/>
          </a:ln>
        </p:spPr>
        <p:style>
          <a:lnRef idx="3">
            <a:schemeClr val="dk1"/>
          </a:lnRef>
          <a:fillRef idx="0">
            <a:schemeClr val="dk1"/>
          </a:fillRef>
          <a:effectRef idx="2">
            <a:schemeClr val="dk1"/>
          </a:effectRef>
          <a:fontRef idx="minor">
            <a:schemeClr val="tx1"/>
          </a:fontRef>
        </p:style>
      </p:cxnSp>
      <p:sp>
        <p:nvSpPr>
          <p:cNvPr id="14" name="文本框 13"/>
          <p:cNvSpPr txBox="1"/>
          <p:nvPr/>
        </p:nvSpPr>
        <p:spPr>
          <a:xfrm>
            <a:off x="9180489" y="4656180"/>
            <a:ext cx="1338828" cy="369332"/>
          </a:xfrm>
          <a:prstGeom prst="rect">
            <a:avLst/>
          </a:prstGeom>
          <a:noFill/>
        </p:spPr>
        <p:txBody>
          <a:bodyPr wrap="none" rtlCol="0">
            <a:spAutoFit/>
          </a:bodyPr>
          <a:lstStyle/>
          <a:p>
            <a:r>
              <a:rPr lang="zh-CN" altLang="en-US" dirty="0"/>
              <a:t>数据库读写</a:t>
            </a:r>
          </a:p>
        </p:txBody>
      </p:sp>
      <p:sp>
        <p:nvSpPr>
          <p:cNvPr id="15" name="流程图: 汇总连接 14"/>
          <p:cNvSpPr/>
          <p:nvPr/>
        </p:nvSpPr>
        <p:spPr>
          <a:xfrm rot="21352382">
            <a:off x="3969912" y="3393583"/>
            <a:ext cx="740536" cy="669702"/>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p:nvPr/>
        </p:nvCxnSpPr>
        <p:spPr>
          <a:xfrm>
            <a:off x="1675440" y="3535263"/>
            <a:ext cx="2158615" cy="0"/>
          </a:xfrm>
          <a:prstGeom prst="straightConnector1">
            <a:avLst/>
          </a:prstGeom>
          <a:ln w="44450">
            <a:tailEnd type="triangle"/>
          </a:ln>
        </p:spPr>
        <p:style>
          <a:lnRef idx="3">
            <a:schemeClr val="dk1"/>
          </a:lnRef>
          <a:fillRef idx="0">
            <a:schemeClr val="dk1"/>
          </a:fillRef>
          <a:effectRef idx="2">
            <a:schemeClr val="dk1"/>
          </a:effectRef>
          <a:fontRef idx="minor">
            <a:schemeClr val="tx1"/>
          </a:fontRef>
        </p:style>
      </p:cxnSp>
      <p:sp>
        <p:nvSpPr>
          <p:cNvPr id="20" name="文本框 19"/>
          <p:cNvSpPr txBox="1"/>
          <p:nvPr/>
        </p:nvSpPr>
        <p:spPr>
          <a:xfrm>
            <a:off x="2162146" y="3115303"/>
            <a:ext cx="1040670" cy="369332"/>
          </a:xfrm>
          <a:prstGeom prst="rect">
            <a:avLst/>
          </a:prstGeom>
          <a:noFill/>
        </p:spPr>
        <p:txBody>
          <a:bodyPr wrap="none" rtlCol="0">
            <a:spAutoFit/>
          </a:bodyPr>
          <a:lstStyle/>
          <a:p>
            <a:r>
              <a:rPr lang="zh-CN" altLang="en-US" dirty="0"/>
              <a:t>输入</a:t>
            </a:r>
            <a:r>
              <a:rPr lang="en-US" altLang="zh-CN" dirty="0"/>
              <a:t>URL</a:t>
            </a:r>
            <a:endParaRPr lang="zh-CN" altLang="en-US" dirty="0"/>
          </a:p>
        </p:txBody>
      </p:sp>
      <p:cxnSp>
        <p:nvCxnSpPr>
          <p:cNvPr id="22" name="直接箭头连接符 21"/>
          <p:cNvCxnSpPr/>
          <p:nvPr/>
        </p:nvCxnSpPr>
        <p:spPr>
          <a:xfrm>
            <a:off x="4930763" y="3596992"/>
            <a:ext cx="2984549" cy="1"/>
          </a:xfrm>
          <a:prstGeom prst="straightConnector1">
            <a:avLst/>
          </a:prstGeom>
          <a:ln w="44450">
            <a:tailEnd type="triangle"/>
          </a:ln>
        </p:spPr>
        <p:style>
          <a:lnRef idx="3">
            <a:schemeClr val="dk1"/>
          </a:lnRef>
          <a:fillRef idx="0">
            <a:schemeClr val="dk1"/>
          </a:fillRef>
          <a:effectRef idx="2">
            <a:schemeClr val="dk1"/>
          </a:effectRef>
          <a:fontRef idx="minor">
            <a:schemeClr val="tx1"/>
          </a:fontRef>
        </p:style>
      </p:cxnSp>
      <p:sp>
        <p:nvSpPr>
          <p:cNvPr id="23" name="文本框 22"/>
          <p:cNvSpPr txBox="1"/>
          <p:nvPr/>
        </p:nvSpPr>
        <p:spPr>
          <a:xfrm>
            <a:off x="5044511" y="2866325"/>
            <a:ext cx="2900153" cy="646331"/>
          </a:xfrm>
          <a:prstGeom prst="rect">
            <a:avLst/>
          </a:prstGeom>
          <a:noFill/>
        </p:spPr>
        <p:txBody>
          <a:bodyPr wrap="none" rtlCol="0">
            <a:spAutoFit/>
          </a:bodyPr>
          <a:lstStyle/>
          <a:p>
            <a:r>
              <a:rPr lang="zh-CN" altLang="en-US" dirty="0"/>
              <a:t>通过</a:t>
            </a:r>
            <a:r>
              <a:rPr lang="en-US" altLang="zh-CN" dirty="0"/>
              <a:t>http</a:t>
            </a:r>
            <a:r>
              <a:rPr lang="zh-CN" altLang="en-US" dirty="0"/>
              <a:t>协议向服务器发送</a:t>
            </a:r>
            <a:endParaRPr lang="en-US" altLang="zh-CN" dirty="0"/>
          </a:p>
          <a:p>
            <a:pPr algn="ctr"/>
            <a:r>
              <a:rPr lang="zh-CN" altLang="en-US" dirty="0"/>
              <a:t>浏览请求</a:t>
            </a:r>
          </a:p>
        </p:txBody>
      </p:sp>
      <p:cxnSp>
        <p:nvCxnSpPr>
          <p:cNvPr id="28" name="直接箭头连接符 27"/>
          <p:cNvCxnSpPr/>
          <p:nvPr/>
        </p:nvCxnSpPr>
        <p:spPr>
          <a:xfrm flipH="1" flipV="1">
            <a:off x="4921501" y="3847448"/>
            <a:ext cx="2993811" cy="8483"/>
          </a:xfrm>
          <a:prstGeom prst="straightConnector1">
            <a:avLst/>
          </a:prstGeom>
          <a:ln w="44450">
            <a:tailEnd type="triangle"/>
          </a:ln>
        </p:spPr>
        <p:style>
          <a:lnRef idx="3">
            <a:schemeClr val="dk1"/>
          </a:lnRef>
          <a:fillRef idx="0">
            <a:schemeClr val="dk1"/>
          </a:fillRef>
          <a:effectRef idx="2">
            <a:schemeClr val="dk1"/>
          </a:effectRef>
          <a:fontRef idx="minor">
            <a:schemeClr val="tx1"/>
          </a:fontRef>
        </p:style>
      </p:cxnSp>
      <p:sp>
        <p:nvSpPr>
          <p:cNvPr id="29" name="文本框 28"/>
          <p:cNvSpPr txBox="1"/>
          <p:nvPr/>
        </p:nvSpPr>
        <p:spPr>
          <a:xfrm>
            <a:off x="5101888" y="3847448"/>
            <a:ext cx="2884123" cy="369332"/>
          </a:xfrm>
          <a:prstGeom prst="rect">
            <a:avLst/>
          </a:prstGeom>
          <a:noFill/>
        </p:spPr>
        <p:txBody>
          <a:bodyPr wrap="none" rtlCol="0">
            <a:spAutoFit/>
          </a:bodyPr>
          <a:lstStyle/>
          <a:p>
            <a:r>
              <a:rPr lang="zh-CN" altLang="en-US" dirty="0"/>
              <a:t>通过</a:t>
            </a:r>
            <a:r>
              <a:rPr lang="en-US" altLang="zh-CN" dirty="0"/>
              <a:t>http</a:t>
            </a:r>
            <a:r>
              <a:rPr lang="zh-CN" altLang="en-US" dirty="0"/>
              <a:t>协议返回</a:t>
            </a:r>
            <a:r>
              <a:rPr lang="en-US" altLang="zh-CN" dirty="0"/>
              <a:t>html</a:t>
            </a:r>
            <a:r>
              <a:rPr lang="zh-CN" altLang="en-US" dirty="0"/>
              <a:t>文档</a:t>
            </a:r>
          </a:p>
        </p:txBody>
      </p:sp>
      <p:sp>
        <p:nvSpPr>
          <p:cNvPr id="32" name="文本框 31"/>
          <p:cNvSpPr txBox="1"/>
          <p:nvPr/>
        </p:nvSpPr>
        <p:spPr>
          <a:xfrm>
            <a:off x="1644286" y="3869712"/>
            <a:ext cx="2246128" cy="369332"/>
          </a:xfrm>
          <a:prstGeom prst="rect">
            <a:avLst/>
          </a:prstGeom>
          <a:noFill/>
        </p:spPr>
        <p:txBody>
          <a:bodyPr wrap="none" rtlCol="0">
            <a:spAutoFit/>
          </a:bodyPr>
          <a:lstStyle/>
          <a:p>
            <a:r>
              <a:rPr lang="zh-CN" altLang="en-US" dirty="0"/>
              <a:t>解释并显示</a:t>
            </a:r>
            <a:r>
              <a:rPr lang="en-US" altLang="zh-CN" dirty="0"/>
              <a:t>html</a:t>
            </a:r>
            <a:r>
              <a:rPr lang="zh-CN" altLang="en-US" dirty="0"/>
              <a:t>页面</a:t>
            </a:r>
          </a:p>
        </p:txBody>
      </p:sp>
      <p:cxnSp>
        <p:nvCxnSpPr>
          <p:cNvPr id="33" name="直接箭头连接符 32"/>
          <p:cNvCxnSpPr/>
          <p:nvPr/>
        </p:nvCxnSpPr>
        <p:spPr>
          <a:xfrm flipH="1" flipV="1">
            <a:off x="1606826" y="3807819"/>
            <a:ext cx="2192442" cy="54"/>
          </a:xfrm>
          <a:prstGeom prst="straightConnector1">
            <a:avLst/>
          </a:prstGeom>
          <a:ln w="444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77013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流程图: 过程 12"/>
          <p:cNvSpPr/>
          <p:nvPr/>
        </p:nvSpPr>
        <p:spPr>
          <a:xfrm>
            <a:off x="205639" y="929766"/>
            <a:ext cx="7858591" cy="5856927"/>
          </a:xfrm>
          <a:prstGeom prst="flowChartProcess">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0" y="0"/>
            <a:ext cx="6938639" cy="780094"/>
          </a:xfrm>
        </p:spPr>
        <p:txBody>
          <a:bodyPr/>
          <a:lstStyle/>
          <a:p>
            <a:r>
              <a:rPr lang="en-US" altLang="zh-CN" dirty="0"/>
              <a:t>Go</a:t>
            </a:r>
            <a:r>
              <a:rPr lang="zh-CN" altLang="en-US" dirty="0"/>
              <a:t>模板中的</a:t>
            </a:r>
            <a:r>
              <a:rPr lang="en-US" altLang="zh-CN" dirty="0"/>
              <a:t>with</a:t>
            </a:r>
            <a:r>
              <a:rPr lang="zh-CN" altLang="en-US" dirty="0"/>
              <a:t>关键字语法</a:t>
            </a:r>
          </a:p>
        </p:txBody>
      </p:sp>
      <p:sp>
        <p:nvSpPr>
          <p:cNvPr id="3" name="内容占位符 2"/>
          <p:cNvSpPr>
            <a:spLocks noGrp="1"/>
          </p:cNvSpPr>
          <p:nvPr>
            <p:ph idx="1"/>
          </p:nvPr>
        </p:nvSpPr>
        <p:spPr>
          <a:xfrm>
            <a:off x="205639" y="1541706"/>
            <a:ext cx="1836155" cy="4921811"/>
          </a:xfrm>
        </p:spPr>
        <p:txBody>
          <a:bodyPr>
            <a:normAutofit fontScale="47500" lnSpcReduction="20000"/>
          </a:bodyPr>
          <a:lstStyle/>
          <a:p>
            <a:pPr marL="0" indent="0">
              <a:buNone/>
            </a:pPr>
            <a:r>
              <a:rPr lang="en-US" altLang="zh-CN" dirty="0"/>
              <a:t>package main</a:t>
            </a:r>
          </a:p>
          <a:p>
            <a:pPr marL="0" indent="0">
              <a:buNone/>
            </a:pPr>
            <a:endParaRPr lang="en-US" altLang="zh-CN" dirty="0"/>
          </a:p>
          <a:p>
            <a:pPr marL="0" indent="0">
              <a:buNone/>
            </a:pPr>
            <a:r>
              <a:rPr lang="en-US" altLang="zh-CN" dirty="0"/>
              <a:t>import (</a:t>
            </a:r>
          </a:p>
          <a:p>
            <a:pPr marL="0" indent="0">
              <a:buNone/>
            </a:pPr>
            <a:r>
              <a:rPr lang="en-US" altLang="zh-CN" dirty="0"/>
              <a:t>   "net/http"</a:t>
            </a:r>
          </a:p>
          <a:p>
            <a:pPr marL="0" indent="0">
              <a:buNone/>
            </a:pPr>
            <a:r>
              <a:rPr lang="en-US" altLang="zh-CN" dirty="0"/>
              <a:t>   "text/template"</a:t>
            </a:r>
          </a:p>
          <a:p>
            <a:pPr marL="0" indent="0">
              <a:buNone/>
            </a:pPr>
            <a:r>
              <a:rPr lang="en-US" altLang="zh-CN" dirty="0"/>
              <a:t>)</a:t>
            </a:r>
          </a:p>
          <a:p>
            <a:pPr marL="0" indent="0">
              <a:buNone/>
            </a:pPr>
            <a:endParaRPr lang="en-US" altLang="zh-CN" dirty="0"/>
          </a:p>
          <a:p>
            <a:pPr marL="0" indent="0">
              <a:buNone/>
            </a:pPr>
            <a:r>
              <a:rPr lang="en-US" altLang="zh-CN" dirty="0"/>
              <a:t>type username </a:t>
            </a:r>
            <a:r>
              <a:rPr lang="en-US" altLang="zh-CN" dirty="0" err="1"/>
              <a:t>struct</a:t>
            </a:r>
            <a:r>
              <a:rPr lang="en-US" altLang="zh-CN" dirty="0"/>
              <a:t> {</a:t>
            </a:r>
          </a:p>
          <a:p>
            <a:pPr marL="0" indent="0">
              <a:buNone/>
            </a:pPr>
            <a:r>
              <a:rPr lang="en-US" altLang="zh-CN" dirty="0"/>
              <a:t>   Id      </a:t>
            </a:r>
            <a:r>
              <a:rPr lang="en-US" altLang="zh-CN" dirty="0" err="1"/>
              <a:t>int</a:t>
            </a:r>
            <a:endParaRPr lang="en-US" altLang="zh-CN" dirty="0"/>
          </a:p>
          <a:p>
            <a:pPr marL="0" indent="0">
              <a:buNone/>
            </a:pPr>
            <a:r>
              <a:rPr lang="en-US" altLang="zh-CN" dirty="0"/>
              <a:t>   Name    string</a:t>
            </a:r>
          </a:p>
          <a:p>
            <a:pPr marL="0" indent="0">
              <a:buNone/>
            </a:pPr>
            <a:r>
              <a:rPr lang="en-US" altLang="zh-CN" dirty="0"/>
              <a:t>   Age     </a:t>
            </a:r>
            <a:r>
              <a:rPr lang="en-US" altLang="zh-CN" dirty="0" err="1"/>
              <a:t>int</a:t>
            </a:r>
            <a:endParaRPr lang="en-US" altLang="zh-CN" dirty="0"/>
          </a:p>
          <a:p>
            <a:pPr marL="0" indent="0">
              <a:buNone/>
            </a:pPr>
            <a:r>
              <a:rPr lang="en-US" altLang="zh-CN" dirty="0"/>
              <a:t>   Address </a:t>
            </a:r>
            <a:r>
              <a:rPr lang="en-US" altLang="zh-CN" dirty="0" err="1"/>
              <a:t>address</a:t>
            </a:r>
            <a:endParaRPr lang="en-US" altLang="zh-CN" dirty="0"/>
          </a:p>
          <a:p>
            <a:pPr marL="0" indent="0">
              <a:buNone/>
            </a:pPr>
            <a:r>
              <a:rPr lang="en-US" altLang="zh-CN" dirty="0"/>
              <a:t>}</a:t>
            </a:r>
          </a:p>
          <a:p>
            <a:pPr marL="0" indent="0">
              <a:buNone/>
            </a:pPr>
            <a:endParaRPr lang="en-US" altLang="zh-CN" dirty="0"/>
          </a:p>
          <a:p>
            <a:pPr marL="0" indent="0">
              <a:buNone/>
            </a:pPr>
            <a:r>
              <a:rPr lang="en-US" altLang="zh-CN" dirty="0"/>
              <a:t>type address </a:t>
            </a:r>
            <a:r>
              <a:rPr lang="en-US" altLang="zh-CN" dirty="0" err="1"/>
              <a:t>struct</a:t>
            </a:r>
            <a:r>
              <a:rPr lang="en-US" altLang="zh-CN" dirty="0"/>
              <a:t> {</a:t>
            </a:r>
          </a:p>
          <a:p>
            <a:pPr marL="0" indent="0">
              <a:buNone/>
            </a:pPr>
            <a:r>
              <a:rPr lang="en-US" altLang="zh-CN" dirty="0"/>
              <a:t>   City string</a:t>
            </a:r>
          </a:p>
          <a:p>
            <a:pPr marL="0" indent="0">
              <a:buNone/>
            </a:pPr>
            <a:r>
              <a:rPr lang="en-US" altLang="zh-CN" dirty="0"/>
              <a:t>   Code string</a:t>
            </a:r>
          </a:p>
          <a:p>
            <a:pPr marL="0" indent="0">
              <a:buNone/>
            </a:pPr>
            <a:r>
              <a:rPr lang="en-US" altLang="zh-CN" dirty="0"/>
              <a:t>}</a:t>
            </a:r>
            <a:endParaRPr lang="zh-CN" altLang="en-US" dirty="0"/>
          </a:p>
        </p:txBody>
      </p:sp>
      <p:sp>
        <p:nvSpPr>
          <p:cNvPr id="4" name="内容占位符 2"/>
          <p:cNvSpPr txBox="1">
            <a:spLocks/>
          </p:cNvSpPr>
          <p:nvPr/>
        </p:nvSpPr>
        <p:spPr>
          <a:xfrm>
            <a:off x="2104415" y="945753"/>
            <a:ext cx="6125592" cy="5840940"/>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err="1"/>
              <a:t>func</a:t>
            </a:r>
            <a:r>
              <a:rPr lang="en-US" altLang="zh-CN" dirty="0"/>
              <a:t> Index(w </a:t>
            </a:r>
            <a:r>
              <a:rPr lang="en-US" altLang="zh-CN" dirty="0" err="1"/>
              <a:t>http.ResponseWriter</a:t>
            </a:r>
            <a:r>
              <a:rPr lang="en-US" altLang="zh-CN" dirty="0"/>
              <a:t>, r *</a:t>
            </a:r>
            <a:r>
              <a:rPr lang="en-US" altLang="zh-CN" dirty="0" err="1"/>
              <a:t>http.Request</a:t>
            </a:r>
            <a:r>
              <a:rPr lang="en-US" altLang="zh-CN" dirty="0"/>
              <a:t>) {</a:t>
            </a:r>
          </a:p>
          <a:p>
            <a:pPr marL="0" indent="0">
              <a:buNone/>
            </a:pPr>
            <a:r>
              <a:rPr lang="en-US" altLang="zh-CN" dirty="0"/>
              <a:t>      /*</a:t>
            </a:r>
            <a:r>
              <a:rPr lang="en-US" altLang="zh-CN" dirty="0" err="1"/>
              <a:t>ParseFiles</a:t>
            </a:r>
            <a:r>
              <a:rPr lang="zh-CN" altLang="en-US" dirty="0"/>
              <a:t>从</a:t>
            </a:r>
            <a:r>
              <a:rPr lang="en-US" altLang="zh-CN" dirty="0"/>
              <a:t>"index.html"</a:t>
            </a:r>
            <a:r>
              <a:rPr lang="zh-CN" altLang="en-US" dirty="0"/>
              <a:t>中解析模板。</a:t>
            </a:r>
            <a:endParaRPr lang="en-US" altLang="zh-CN" dirty="0"/>
          </a:p>
          <a:p>
            <a:pPr marL="0" indent="0">
              <a:buNone/>
            </a:pPr>
            <a:r>
              <a:rPr lang="en-US" altLang="zh-CN" dirty="0"/>
              <a:t>     </a:t>
            </a:r>
            <a:r>
              <a:rPr lang="zh-CN" altLang="en-US" dirty="0"/>
              <a:t>如果发生错误，解析停止，返回的*</a:t>
            </a:r>
            <a:r>
              <a:rPr lang="en-US" altLang="zh-CN" dirty="0"/>
              <a:t>Template</a:t>
            </a:r>
            <a:r>
              <a:rPr lang="zh-CN" altLang="en-US" dirty="0"/>
              <a:t>为</a:t>
            </a:r>
            <a:r>
              <a:rPr lang="en-US" altLang="zh-CN" dirty="0"/>
              <a:t>nil</a:t>
            </a:r>
            <a:r>
              <a:rPr lang="zh-CN" altLang="en-US" dirty="0"/>
              <a:t>。</a:t>
            </a:r>
            <a:endParaRPr lang="en-US" altLang="zh-CN" dirty="0"/>
          </a:p>
          <a:p>
            <a:pPr marL="0" indent="0">
              <a:buNone/>
            </a:pPr>
            <a:r>
              <a:rPr lang="en-US" altLang="zh-CN" dirty="0"/>
              <a:t>     </a:t>
            </a:r>
            <a:r>
              <a:rPr lang="zh-CN" altLang="en-US" dirty="0"/>
              <a:t>当解析多个文件时，如果文件分布在不同目录中，</a:t>
            </a:r>
            <a:endParaRPr lang="en-US" altLang="zh-CN" dirty="0"/>
          </a:p>
          <a:p>
            <a:pPr marL="0" indent="0">
              <a:buNone/>
            </a:pPr>
            <a:r>
              <a:rPr lang="en-US" altLang="zh-CN" dirty="0"/>
              <a:t>      </a:t>
            </a:r>
            <a:r>
              <a:rPr lang="zh-CN" altLang="en-US" dirty="0"/>
              <a:t>且具有相同名字的，将以最后一个文件为主。  *</a:t>
            </a:r>
            <a:r>
              <a:rPr lang="en-US" altLang="zh-CN" dirty="0"/>
              <a:t>/</a:t>
            </a:r>
          </a:p>
          <a:p>
            <a:pPr marL="0" indent="0">
              <a:buNone/>
            </a:pPr>
            <a:r>
              <a:rPr lang="en-US" altLang="zh-CN" dirty="0"/>
              <a:t>   files, _ := </a:t>
            </a:r>
            <a:r>
              <a:rPr lang="en-US" altLang="zh-CN" dirty="0" err="1"/>
              <a:t>template.ParseFiles</a:t>
            </a:r>
            <a:r>
              <a:rPr lang="en-US" altLang="zh-CN" dirty="0"/>
              <a:t>("index.html")</a:t>
            </a:r>
          </a:p>
          <a:p>
            <a:pPr marL="0" indent="0">
              <a:buNone/>
            </a:pPr>
            <a:r>
              <a:rPr lang="en-US" altLang="zh-CN" dirty="0"/>
              <a:t>       /</a:t>
            </a:r>
            <a:r>
              <a:rPr lang="zh-CN" altLang="en-US" dirty="0"/>
              <a:t>*声明变量</a:t>
            </a:r>
            <a:r>
              <a:rPr lang="en-US" altLang="zh-CN" b="1" dirty="0">
                <a:solidFill>
                  <a:srgbClr val="FF0000"/>
                </a:solidFill>
              </a:rPr>
              <a:t>u</a:t>
            </a:r>
            <a:r>
              <a:rPr lang="zh-CN" altLang="en-US" dirty="0"/>
              <a:t>，类型为结构体切片，有三个内容，需要注意的是</a:t>
            </a:r>
            <a:r>
              <a:rPr lang="en-US" altLang="zh-CN" dirty="0"/>
              <a:t>Address</a:t>
            </a:r>
            <a:r>
              <a:rPr lang="zh-CN" altLang="en-US" dirty="0"/>
              <a:t>字段</a:t>
            </a:r>
            <a:endParaRPr lang="en-US" altLang="zh-CN" dirty="0"/>
          </a:p>
          <a:p>
            <a:pPr marL="0" indent="0">
              <a:buNone/>
            </a:pPr>
            <a:r>
              <a:rPr lang="en-US" altLang="zh-CN" dirty="0"/>
              <a:t>          </a:t>
            </a:r>
            <a:r>
              <a:rPr lang="zh-CN" altLang="en-US" dirty="0"/>
              <a:t>的设置*</a:t>
            </a:r>
            <a:r>
              <a:rPr lang="en-US" altLang="zh-CN" dirty="0"/>
              <a:t>/</a:t>
            </a:r>
            <a:endParaRPr lang="zh-CN" altLang="en-US" dirty="0"/>
          </a:p>
          <a:p>
            <a:pPr marL="0" indent="0">
              <a:buNone/>
            </a:pPr>
            <a:r>
              <a:rPr lang="zh-CN" altLang="en-US" dirty="0"/>
              <a:t>   </a:t>
            </a:r>
            <a:r>
              <a:rPr lang="en-US" altLang="zh-CN" sz="4200" b="1" dirty="0">
                <a:solidFill>
                  <a:srgbClr val="FF0000"/>
                </a:solidFill>
              </a:rPr>
              <a:t>u</a:t>
            </a:r>
            <a:r>
              <a:rPr lang="en-US" altLang="zh-CN" dirty="0"/>
              <a:t> := []username{</a:t>
            </a:r>
          </a:p>
          <a:p>
            <a:pPr marL="0" indent="0">
              <a:buNone/>
            </a:pPr>
            <a:r>
              <a:rPr lang="en-US" altLang="zh-CN" dirty="0"/>
              <a:t>      {Id: 1, Name: "</a:t>
            </a:r>
            <a:r>
              <a:rPr lang="zh-CN" altLang="en-US" dirty="0"/>
              <a:t>张无忌</a:t>
            </a:r>
            <a:r>
              <a:rPr lang="en-US" altLang="zh-CN" dirty="0"/>
              <a:t>", Age: 18, Address: address{City: "</a:t>
            </a:r>
            <a:r>
              <a:rPr lang="zh-CN" altLang="en-US" dirty="0"/>
              <a:t>北京市</a:t>
            </a:r>
            <a:r>
              <a:rPr lang="en-US" altLang="zh-CN" dirty="0"/>
              <a:t>", Code: "010"}},</a:t>
            </a:r>
          </a:p>
          <a:p>
            <a:pPr marL="0" indent="0">
              <a:buNone/>
            </a:pPr>
            <a:r>
              <a:rPr lang="en-US" altLang="zh-CN" dirty="0"/>
              <a:t>      {Id: 2, Name: "</a:t>
            </a:r>
            <a:r>
              <a:rPr lang="zh-CN" altLang="en-US" dirty="0"/>
              <a:t>周芷若</a:t>
            </a:r>
            <a:r>
              <a:rPr lang="en-US" altLang="zh-CN" dirty="0"/>
              <a:t>", Age: 16, Address: address{City: "</a:t>
            </a:r>
            <a:r>
              <a:rPr lang="zh-CN" altLang="en-US" dirty="0"/>
              <a:t>上海市</a:t>
            </a:r>
            <a:r>
              <a:rPr lang="en-US" altLang="zh-CN" dirty="0"/>
              <a:t>", Code: "021"}},</a:t>
            </a:r>
          </a:p>
          <a:p>
            <a:pPr marL="0" indent="0">
              <a:buNone/>
            </a:pPr>
            <a:r>
              <a:rPr lang="en-US" altLang="zh-CN" dirty="0"/>
              <a:t>      {Id: 3, Name: "</a:t>
            </a:r>
            <a:r>
              <a:rPr lang="zh-CN" altLang="en-US" dirty="0"/>
              <a:t>谢逊</a:t>
            </a:r>
            <a:r>
              <a:rPr lang="en-US" altLang="zh-CN" dirty="0"/>
              <a:t>", Age: 39, Address: address{City: "</a:t>
            </a:r>
            <a:r>
              <a:rPr lang="zh-CN" altLang="en-US" dirty="0"/>
              <a:t>南京市</a:t>
            </a:r>
            <a:r>
              <a:rPr lang="en-US" altLang="zh-CN" dirty="0"/>
              <a:t>", Code: "022"}},</a:t>
            </a:r>
          </a:p>
          <a:p>
            <a:pPr marL="0" indent="0">
              <a:buNone/>
            </a:pPr>
            <a:r>
              <a:rPr lang="en-US" altLang="zh-CN" dirty="0"/>
              <a:t>   }</a:t>
            </a:r>
          </a:p>
          <a:p>
            <a:pPr marL="0" indent="0">
              <a:buNone/>
            </a:pPr>
            <a:r>
              <a:rPr lang="en-US" altLang="zh-CN" dirty="0"/>
              <a:t>   _ = </a:t>
            </a:r>
            <a:r>
              <a:rPr lang="en-US" altLang="zh-CN" dirty="0" err="1"/>
              <a:t>files.Execute</a:t>
            </a:r>
            <a:r>
              <a:rPr lang="en-US" altLang="zh-CN" dirty="0"/>
              <a:t>(w, </a:t>
            </a:r>
            <a:r>
              <a:rPr lang="en-US" altLang="zh-CN" sz="4200" b="1" dirty="0">
                <a:solidFill>
                  <a:srgbClr val="FF0000"/>
                </a:solidFill>
              </a:rPr>
              <a:t>u</a:t>
            </a:r>
            <a:r>
              <a:rPr lang="en-US" altLang="zh-CN" dirty="0"/>
              <a:t>)    //Execute</a:t>
            </a:r>
            <a:r>
              <a:rPr lang="zh-CN" altLang="en-US" dirty="0"/>
              <a:t>负责渲染模板，并将</a:t>
            </a:r>
            <a:r>
              <a:rPr lang="en-US" altLang="zh-CN" dirty="0"/>
              <a:t>u</a:t>
            </a:r>
            <a:r>
              <a:rPr lang="zh-CN" altLang="en-US" dirty="0"/>
              <a:t>写入模板。</a:t>
            </a:r>
          </a:p>
          <a:p>
            <a:pPr marL="0" indent="0">
              <a:buNone/>
            </a:pPr>
            <a:r>
              <a:rPr lang="zh-CN" altLang="en-US" dirty="0"/>
              <a:t>   </a:t>
            </a:r>
            <a:r>
              <a:rPr lang="en-US" altLang="zh-CN" dirty="0"/>
              <a:t>// </a:t>
            </a:r>
            <a:r>
              <a:rPr lang="en-US" altLang="zh-CN" dirty="0" err="1"/>
              <a:t>w.Write</a:t>
            </a:r>
            <a:r>
              <a:rPr lang="en-US" altLang="zh-CN" dirty="0"/>
              <a:t>([]byte("/index"))</a:t>
            </a:r>
          </a:p>
          <a:p>
            <a:pPr marL="0" indent="0">
              <a:buNone/>
            </a:pPr>
            <a:r>
              <a:rPr lang="en-US" altLang="zh-CN" dirty="0"/>
              <a:t>}</a:t>
            </a:r>
          </a:p>
          <a:p>
            <a:pPr marL="0" indent="0">
              <a:buNone/>
            </a:pPr>
            <a:endParaRPr lang="en-US" altLang="zh-CN" dirty="0"/>
          </a:p>
          <a:p>
            <a:pPr marL="0" indent="0">
              <a:buNone/>
            </a:pPr>
            <a:r>
              <a:rPr lang="en-US" altLang="zh-CN" dirty="0" err="1"/>
              <a:t>func</a:t>
            </a:r>
            <a:r>
              <a:rPr lang="en-US" altLang="zh-CN" dirty="0"/>
              <a:t> main() {</a:t>
            </a:r>
          </a:p>
          <a:p>
            <a:pPr marL="0" indent="0">
              <a:buNone/>
            </a:pPr>
            <a:r>
              <a:rPr lang="en-US" altLang="zh-CN" dirty="0"/>
              <a:t>   </a:t>
            </a:r>
            <a:r>
              <a:rPr lang="en-US" altLang="zh-CN" dirty="0" err="1"/>
              <a:t>http.HandleFunc</a:t>
            </a:r>
            <a:r>
              <a:rPr lang="en-US" altLang="zh-CN" dirty="0"/>
              <a:t>("/", Index)</a:t>
            </a:r>
          </a:p>
          <a:p>
            <a:pPr marL="0" indent="0">
              <a:buNone/>
            </a:pPr>
            <a:r>
              <a:rPr lang="en-US" altLang="zh-CN" dirty="0"/>
              <a:t>   _ = </a:t>
            </a:r>
            <a:r>
              <a:rPr lang="en-US" altLang="zh-CN" dirty="0" err="1"/>
              <a:t>http.ListenAndServe</a:t>
            </a:r>
            <a:r>
              <a:rPr lang="en-US" altLang="zh-CN" dirty="0"/>
              <a:t>("", nil)</a:t>
            </a:r>
          </a:p>
          <a:p>
            <a:pPr marL="0" indent="0">
              <a:buNone/>
            </a:pPr>
            <a:r>
              <a:rPr lang="en-US" altLang="zh-CN" dirty="0"/>
              <a:t>} </a:t>
            </a:r>
            <a:endParaRPr lang="zh-CN" altLang="en-US" dirty="0"/>
          </a:p>
        </p:txBody>
      </p:sp>
      <p:sp>
        <p:nvSpPr>
          <p:cNvPr id="5" name="文本框 4"/>
          <p:cNvSpPr txBox="1"/>
          <p:nvPr/>
        </p:nvSpPr>
        <p:spPr>
          <a:xfrm>
            <a:off x="8254632" y="515566"/>
            <a:ext cx="3207929" cy="5632311"/>
          </a:xfrm>
          <a:prstGeom prst="rect">
            <a:avLst/>
          </a:prstGeom>
          <a:noFill/>
        </p:spPr>
        <p:txBody>
          <a:bodyPr wrap="none" rtlCol="0">
            <a:spAutoFit/>
          </a:bodyPr>
          <a:lstStyle/>
          <a:p>
            <a:r>
              <a:rPr lang="en-US" altLang="zh-CN" dirty="0"/>
              <a:t> &lt;!DOCTYPE html&gt;</a:t>
            </a:r>
          </a:p>
          <a:p>
            <a:r>
              <a:rPr lang="en-US" altLang="zh-CN" dirty="0"/>
              <a:t>&lt;html </a:t>
            </a:r>
            <a:r>
              <a:rPr lang="en-US" altLang="zh-CN" dirty="0" err="1"/>
              <a:t>lang</a:t>
            </a:r>
            <a:r>
              <a:rPr lang="en-US" altLang="zh-CN" dirty="0"/>
              <a:t>="</a:t>
            </a:r>
            <a:r>
              <a:rPr lang="en-US" altLang="zh-CN" dirty="0" err="1"/>
              <a:t>en</a:t>
            </a:r>
            <a:r>
              <a:rPr lang="en-US" altLang="zh-CN" dirty="0"/>
              <a:t>"&gt;</a:t>
            </a:r>
          </a:p>
          <a:p>
            <a:r>
              <a:rPr lang="en-US" altLang="zh-CN" dirty="0"/>
              <a:t>&lt;head&gt;</a:t>
            </a:r>
          </a:p>
          <a:p>
            <a:r>
              <a:rPr lang="en-US" altLang="zh-CN" dirty="0"/>
              <a:t>    &lt;meta charset="UTF-8"&gt;</a:t>
            </a:r>
          </a:p>
          <a:p>
            <a:r>
              <a:rPr lang="en-US" altLang="zh-CN" dirty="0"/>
              <a:t>    &lt;title&gt;Title&lt;/title&gt;</a:t>
            </a:r>
          </a:p>
          <a:p>
            <a:r>
              <a:rPr lang="en-US" altLang="zh-CN" dirty="0"/>
              <a:t>&lt;/head&gt;</a:t>
            </a:r>
          </a:p>
          <a:p>
            <a:r>
              <a:rPr lang="en-US" altLang="zh-CN" dirty="0"/>
              <a:t>&lt;body&gt;</a:t>
            </a:r>
          </a:p>
          <a:p>
            <a:r>
              <a:rPr lang="en-US" altLang="zh-CN" dirty="0"/>
              <a:t>&lt;pre&gt;</a:t>
            </a:r>
          </a:p>
          <a:p>
            <a:r>
              <a:rPr lang="en-US" altLang="zh-CN" dirty="0"/>
              <a:t>    with</a:t>
            </a:r>
            <a:r>
              <a:rPr lang="zh-CN" altLang="en-US" dirty="0"/>
              <a:t>语法的示例</a:t>
            </a:r>
          </a:p>
          <a:p>
            <a:r>
              <a:rPr lang="zh-CN" altLang="en-US" dirty="0"/>
              <a:t>        </a:t>
            </a:r>
            <a:r>
              <a:rPr lang="en-US" altLang="zh-CN" dirty="0"/>
              <a:t>{{range $</a:t>
            </a:r>
            <a:r>
              <a:rPr lang="en-US" altLang="zh-CN" dirty="0" err="1"/>
              <a:t>k,$v</a:t>
            </a:r>
            <a:r>
              <a:rPr lang="en-US" altLang="zh-CN" dirty="0"/>
              <a:t> := .}}</a:t>
            </a:r>
          </a:p>
          <a:p>
            <a:r>
              <a:rPr lang="en-US" altLang="zh-CN" dirty="0"/>
              <a:t>            {{.Id}} {{.Name}} {{.Age}}</a:t>
            </a:r>
          </a:p>
          <a:p>
            <a:r>
              <a:rPr lang="en-US" altLang="zh-CN" dirty="0"/>
              <a:t>            {{</a:t>
            </a:r>
            <a:r>
              <a:rPr lang="en-US" altLang="zh-CN" b="1" dirty="0">
                <a:solidFill>
                  <a:srgbClr val="FF0000"/>
                </a:solidFill>
              </a:rPr>
              <a:t>with</a:t>
            </a:r>
            <a:r>
              <a:rPr lang="en-US" altLang="zh-CN" dirty="0"/>
              <a:t> .Address}}</a:t>
            </a:r>
          </a:p>
          <a:p>
            <a:r>
              <a:rPr lang="en-US" altLang="zh-CN" dirty="0"/>
              <a:t>                {{.City}} {{.Code}}</a:t>
            </a:r>
          </a:p>
          <a:p>
            <a:r>
              <a:rPr lang="en-US" altLang="zh-CN" dirty="0"/>
              <a:t>            {{</a:t>
            </a:r>
            <a:r>
              <a:rPr lang="en-US" altLang="zh-CN" dirty="0">
                <a:solidFill>
                  <a:srgbClr val="FF0000"/>
                </a:solidFill>
              </a:rPr>
              <a:t>end</a:t>
            </a:r>
            <a:r>
              <a:rPr lang="en-US" altLang="zh-CN" dirty="0"/>
              <a:t>}}</a:t>
            </a:r>
          </a:p>
          <a:p>
            <a:r>
              <a:rPr lang="en-US" altLang="zh-CN" dirty="0"/>
              <a:t>        {{else}}</a:t>
            </a:r>
          </a:p>
          <a:p>
            <a:r>
              <a:rPr lang="en-US" altLang="zh-CN" dirty="0"/>
              <a:t>            None</a:t>
            </a:r>
          </a:p>
          <a:p>
            <a:r>
              <a:rPr lang="en-US" altLang="zh-CN" dirty="0"/>
              <a:t>        {{end}}</a:t>
            </a:r>
          </a:p>
          <a:p>
            <a:r>
              <a:rPr lang="en-US" altLang="zh-CN" dirty="0"/>
              <a:t>&lt;/pre&gt;</a:t>
            </a:r>
          </a:p>
          <a:p>
            <a:r>
              <a:rPr lang="en-US" altLang="zh-CN" dirty="0"/>
              <a:t>&lt;/body&gt;</a:t>
            </a:r>
          </a:p>
          <a:p>
            <a:r>
              <a:rPr lang="en-US" altLang="zh-CN" dirty="0"/>
              <a:t>&lt;/html&gt; </a:t>
            </a:r>
            <a:endParaRPr lang="zh-CN" altLang="en-US" dirty="0"/>
          </a:p>
        </p:txBody>
      </p:sp>
      <p:pic>
        <p:nvPicPr>
          <p:cNvPr id="6" name="图片 5"/>
          <p:cNvPicPr>
            <a:picLocks noChangeAspect="1"/>
          </p:cNvPicPr>
          <p:nvPr/>
        </p:nvPicPr>
        <p:blipFill>
          <a:blip r:embed="rId2"/>
          <a:stretch>
            <a:fillRect/>
          </a:stretch>
        </p:blipFill>
        <p:spPr>
          <a:xfrm>
            <a:off x="10216029" y="4243468"/>
            <a:ext cx="1771690" cy="2416766"/>
          </a:xfrm>
          <a:prstGeom prst="rect">
            <a:avLst/>
          </a:prstGeom>
          <a:noFill/>
          <a:ln w="47625">
            <a:solidFill>
              <a:srgbClr val="0070C0"/>
            </a:solidFill>
            <a:prstDash val="solid"/>
          </a:ln>
        </p:spPr>
      </p:pic>
      <p:sp>
        <p:nvSpPr>
          <p:cNvPr id="8" name="右箭头 7"/>
          <p:cNvSpPr/>
          <p:nvPr/>
        </p:nvSpPr>
        <p:spPr>
          <a:xfrm>
            <a:off x="4708188" y="5870140"/>
            <a:ext cx="5420596" cy="98786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i="1" u="sng" dirty="0">
                <a:solidFill>
                  <a:srgbClr val="FF0000"/>
                </a:solidFill>
              </a:rPr>
              <a:t>执行结果</a:t>
            </a:r>
          </a:p>
        </p:txBody>
      </p:sp>
      <p:sp>
        <p:nvSpPr>
          <p:cNvPr id="9" name="文本框 8"/>
          <p:cNvSpPr txBox="1"/>
          <p:nvPr/>
        </p:nvSpPr>
        <p:spPr>
          <a:xfrm>
            <a:off x="8230007" y="20715"/>
            <a:ext cx="2920992" cy="369332"/>
          </a:xfrm>
          <a:prstGeom prst="rect">
            <a:avLst/>
          </a:prstGeom>
          <a:noFill/>
        </p:spPr>
        <p:txBody>
          <a:bodyPr wrap="none" rtlCol="0">
            <a:spAutoFit/>
          </a:bodyPr>
          <a:lstStyle/>
          <a:p>
            <a:r>
              <a:rPr lang="en-US" altLang="zh-CN" b="1" i="1" dirty="0">
                <a:solidFill>
                  <a:srgbClr val="FF0000"/>
                </a:solidFill>
              </a:rPr>
              <a:t>Index.html</a:t>
            </a:r>
            <a:r>
              <a:rPr lang="zh-CN" altLang="en-US" b="1" i="1" dirty="0">
                <a:solidFill>
                  <a:srgbClr val="FF0000"/>
                </a:solidFill>
              </a:rPr>
              <a:t>（模板）文件：</a:t>
            </a:r>
          </a:p>
        </p:txBody>
      </p:sp>
      <p:sp>
        <p:nvSpPr>
          <p:cNvPr id="10" name="文本框 9"/>
          <p:cNvSpPr txBox="1"/>
          <p:nvPr/>
        </p:nvSpPr>
        <p:spPr>
          <a:xfrm>
            <a:off x="143018" y="912872"/>
            <a:ext cx="1795684" cy="369332"/>
          </a:xfrm>
          <a:prstGeom prst="rect">
            <a:avLst/>
          </a:prstGeom>
          <a:noFill/>
        </p:spPr>
        <p:txBody>
          <a:bodyPr wrap="none" rtlCol="0">
            <a:spAutoFit/>
          </a:bodyPr>
          <a:lstStyle/>
          <a:p>
            <a:r>
              <a:rPr lang="en-US" altLang="zh-CN" b="1" dirty="0">
                <a:solidFill>
                  <a:srgbClr val="FF0000"/>
                </a:solidFill>
              </a:rPr>
              <a:t> </a:t>
            </a:r>
            <a:r>
              <a:rPr lang="en-US" altLang="zh-CN" b="1" i="1" dirty="0" err="1">
                <a:solidFill>
                  <a:srgbClr val="FF0000"/>
                </a:solidFill>
              </a:rPr>
              <a:t>main.go</a:t>
            </a:r>
            <a:r>
              <a:rPr lang="zh-CN" altLang="en-US" b="1" i="1" dirty="0">
                <a:solidFill>
                  <a:srgbClr val="FF0000"/>
                </a:solidFill>
              </a:rPr>
              <a:t>文件：</a:t>
            </a:r>
          </a:p>
        </p:txBody>
      </p:sp>
      <p:sp>
        <p:nvSpPr>
          <p:cNvPr id="12" name="椭圆形标注 11"/>
          <p:cNvSpPr/>
          <p:nvPr/>
        </p:nvSpPr>
        <p:spPr>
          <a:xfrm>
            <a:off x="10216029" y="1731523"/>
            <a:ext cx="1900077" cy="1324065"/>
          </a:xfrm>
          <a:prstGeom prst="wedgeEllipseCallout">
            <a:avLst>
              <a:gd name="adj1" fmla="val -69457"/>
              <a:gd name="adj2" fmla="val 93486"/>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i="1" dirty="0">
                <a:solidFill>
                  <a:srgbClr val="FF0000"/>
                </a:solidFill>
              </a:rPr>
              <a:t>如果</a:t>
            </a:r>
            <a:r>
              <a:rPr lang="en-US" altLang="zh-CN" b="1" i="1" dirty="0">
                <a:solidFill>
                  <a:srgbClr val="FF0000"/>
                </a:solidFill>
              </a:rPr>
              <a:t>pipeline</a:t>
            </a:r>
            <a:r>
              <a:rPr lang="zh-CN" altLang="en-US" b="1" i="1" dirty="0">
                <a:solidFill>
                  <a:srgbClr val="FF0000"/>
                </a:solidFill>
              </a:rPr>
              <a:t>为空，则不产生输出</a:t>
            </a:r>
          </a:p>
          <a:p>
            <a:pPr algn="ctr"/>
            <a:endParaRPr lang="zh-CN" altLang="en-US" dirty="0"/>
          </a:p>
        </p:txBody>
      </p:sp>
    </p:spTree>
    <p:extLst>
      <p:ext uri="{BB962C8B-B14F-4D97-AF65-F5344CB8AC3E}">
        <p14:creationId xmlns:p14="http://schemas.microsoft.com/office/powerpoint/2010/main" val="141794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Go</a:t>
            </a:r>
            <a:r>
              <a:rPr lang="zh-CN" altLang="en-US" dirty="0"/>
              <a:t>语言模板语法中的比较函数</a:t>
            </a:r>
          </a:p>
        </p:txBody>
      </p:sp>
      <p:sp>
        <p:nvSpPr>
          <p:cNvPr id="3" name="内容占位符 2"/>
          <p:cNvSpPr>
            <a:spLocks noGrp="1"/>
          </p:cNvSpPr>
          <p:nvPr>
            <p:ph idx="1"/>
          </p:nvPr>
        </p:nvSpPr>
        <p:spPr>
          <a:xfrm>
            <a:off x="838200" y="1825625"/>
            <a:ext cx="11039272" cy="4351338"/>
          </a:xfrm>
        </p:spPr>
        <p:txBody>
          <a:bodyPr>
            <a:normAutofit fontScale="55000" lnSpcReduction="20000"/>
          </a:bodyPr>
          <a:lstStyle/>
          <a:p>
            <a:pPr marL="0" indent="0">
              <a:buNone/>
            </a:pPr>
            <a:r>
              <a:rPr lang="en-US" altLang="zh-CN" dirty="0"/>
              <a:t>  </a:t>
            </a:r>
            <a:r>
              <a:rPr lang="en-US" altLang="zh-CN" dirty="0" err="1"/>
              <a:t>eq</a:t>
            </a:r>
            <a:r>
              <a:rPr lang="en-US" altLang="zh-CN" dirty="0"/>
              <a:t> //</a:t>
            </a:r>
            <a:r>
              <a:rPr lang="zh-CN" altLang="en-US" dirty="0"/>
              <a:t>比较运算 </a:t>
            </a:r>
            <a:r>
              <a:rPr lang="en-US" altLang="zh-CN" dirty="0"/>
              <a:t>arg1 == arg2</a:t>
            </a:r>
            <a:r>
              <a:rPr lang="zh-CN" altLang="en-US" dirty="0"/>
              <a:t>，则结果为</a:t>
            </a:r>
            <a:r>
              <a:rPr lang="en-US" altLang="zh-CN" dirty="0"/>
              <a:t>true</a:t>
            </a:r>
            <a:r>
              <a:rPr lang="zh-CN" altLang="en-US" dirty="0"/>
              <a:t>，相等于</a:t>
            </a:r>
            <a:endParaRPr lang="en-US" altLang="zh-CN" dirty="0"/>
          </a:p>
          <a:p>
            <a:pPr marL="0" indent="0">
              <a:buNone/>
            </a:pPr>
            <a:r>
              <a:rPr lang="en-US" altLang="zh-CN" dirty="0"/>
              <a:t>  ne //</a:t>
            </a:r>
            <a:r>
              <a:rPr lang="zh-CN" altLang="en-US" dirty="0"/>
              <a:t>比较运算 </a:t>
            </a:r>
            <a:r>
              <a:rPr lang="en-US" altLang="zh-CN" dirty="0"/>
              <a:t>arg1 != arg2</a:t>
            </a:r>
            <a:r>
              <a:rPr lang="zh-CN" altLang="en-US" dirty="0"/>
              <a:t>，则结果为</a:t>
            </a:r>
            <a:r>
              <a:rPr lang="en-US" altLang="zh-CN" dirty="0"/>
              <a:t>true</a:t>
            </a:r>
            <a:r>
              <a:rPr lang="zh-CN" altLang="en-US" dirty="0"/>
              <a:t>，不等于</a:t>
            </a:r>
            <a:endParaRPr lang="en-US" altLang="zh-CN" dirty="0"/>
          </a:p>
          <a:p>
            <a:pPr marL="0" indent="0">
              <a:buNone/>
            </a:pPr>
            <a:r>
              <a:rPr lang="en-US" altLang="zh-CN" dirty="0"/>
              <a:t>  </a:t>
            </a:r>
            <a:r>
              <a:rPr lang="en-US" altLang="zh-CN" dirty="0" err="1"/>
              <a:t>lt</a:t>
            </a:r>
            <a:r>
              <a:rPr lang="en-US" altLang="zh-CN" dirty="0"/>
              <a:t> //</a:t>
            </a:r>
            <a:r>
              <a:rPr lang="zh-CN" altLang="en-US" dirty="0"/>
              <a:t>比较运算 </a:t>
            </a:r>
            <a:r>
              <a:rPr lang="en-US" altLang="zh-CN" dirty="0"/>
              <a:t>arg1 &lt; arg2</a:t>
            </a:r>
            <a:r>
              <a:rPr lang="zh-CN" altLang="en-US" dirty="0"/>
              <a:t>，则结果为</a:t>
            </a:r>
            <a:r>
              <a:rPr lang="en-US" altLang="zh-CN" dirty="0"/>
              <a:t>true</a:t>
            </a:r>
            <a:r>
              <a:rPr lang="zh-CN" altLang="en-US" dirty="0"/>
              <a:t>，小于</a:t>
            </a:r>
            <a:endParaRPr lang="en-US" altLang="zh-CN" dirty="0"/>
          </a:p>
          <a:p>
            <a:pPr marL="0" indent="0">
              <a:buNone/>
            </a:pPr>
            <a:r>
              <a:rPr lang="en-US" altLang="zh-CN" dirty="0"/>
              <a:t>  le //</a:t>
            </a:r>
            <a:r>
              <a:rPr lang="zh-CN" altLang="en-US" dirty="0"/>
              <a:t>比较运算 </a:t>
            </a:r>
            <a:r>
              <a:rPr lang="en-US" altLang="zh-CN" dirty="0"/>
              <a:t>arg1 &lt;= arg2</a:t>
            </a:r>
            <a:r>
              <a:rPr lang="zh-CN" altLang="en-US" dirty="0"/>
              <a:t>，则结果为</a:t>
            </a:r>
            <a:r>
              <a:rPr lang="en-US" altLang="zh-CN" dirty="0"/>
              <a:t>true</a:t>
            </a:r>
            <a:r>
              <a:rPr lang="zh-CN" altLang="en-US" dirty="0"/>
              <a:t>，小于等于</a:t>
            </a:r>
            <a:endParaRPr lang="en-US" altLang="zh-CN" dirty="0"/>
          </a:p>
          <a:p>
            <a:pPr marL="0" indent="0">
              <a:buNone/>
            </a:pPr>
            <a:r>
              <a:rPr lang="en-US" altLang="zh-CN" dirty="0"/>
              <a:t>  </a:t>
            </a:r>
            <a:r>
              <a:rPr lang="en-US" altLang="zh-CN" dirty="0" err="1"/>
              <a:t>gt</a:t>
            </a:r>
            <a:r>
              <a:rPr lang="en-US" altLang="zh-CN" dirty="0"/>
              <a:t> //</a:t>
            </a:r>
            <a:r>
              <a:rPr lang="zh-CN" altLang="en-US" dirty="0"/>
              <a:t>比较运算 </a:t>
            </a:r>
            <a:r>
              <a:rPr lang="en-US" altLang="zh-CN" dirty="0"/>
              <a:t>arg1 &gt; arg2</a:t>
            </a:r>
            <a:r>
              <a:rPr lang="zh-CN" altLang="en-US" dirty="0"/>
              <a:t>，则结果为</a:t>
            </a:r>
            <a:r>
              <a:rPr lang="en-US" altLang="zh-CN" dirty="0"/>
              <a:t>true</a:t>
            </a:r>
            <a:r>
              <a:rPr lang="zh-CN" altLang="en-US" dirty="0"/>
              <a:t>，大于</a:t>
            </a:r>
            <a:endParaRPr lang="en-US" altLang="zh-CN" dirty="0"/>
          </a:p>
          <a:p>
            <a:pPr marL="0" indent="0">
              <a:buNone/>
            </a:pPr>
            <a:r>
              <a:rPr lang="en-US" altLang="zh-CN" dirty="0"/>
              <a:t>  </a:t>
            </a:r>
            <a:r>
              <a:rPr lang="en-US" altLang="zh-CN" dirty="0" err="1"/>
              <a:t>ge</a:t>
            </a:r>
            <a:r>
              <a:rPr lang="en-US" altLang="zh-CN" dirty="0"/>
              <a:t> //</a:t>
            </a:r>
            <a:r>
              <a:rPr lang="zh-CN" altLang="en-US" dirty="0"/>
              <a:t>比较运算 </a:t>
            </a:r>
            <a:r>
              <a:rPr lang="en-US" altLang="zh-CN" dirty="0"/>
              <a:t>arg1 &gt;= arg2</a:t>
            </a:r>
            <a:r>
              <a:rPr lang="zh-CN" altLang="en-US" dirty="0"/>
              <a:t>，则结果为</a:t>
            </a:r>
            <a:r>
              <a:rPr lang="en-US" altLang="zh-CN" dirty="0"/>
              <a:t>true</a:t>
            </a:r>
            <a:r>
              <a:rPr lang="zh-CN" altLang="en-US" dirty="0"/>
              <a:t>，大于等于</a:t>
            </a:r>
            <a:endParaRPr lang="en-US" altLang="zh-CN" dirty="0"/>
          </a:p>
          <a:p>
            <a:pPr marL="0" indent="0">
              <a:buNone/>
            </a:pPr>
            <a:endParaRPr lang="en-US" altLang="zh-CN" dirty="0"/>
          </a:p>
          <a:p>
            <a:pPr marL="0" indent="0">
              <a:buNone/>
            </a:pPr>
            <a:r>
              <a:rPr lang="zh-CN" altLang="en-US" dirty="0"/>
              <a:t>例如：</a:t>
            </a:r>
            <a:endParaRPr lang="en-US" altLang="zh-CN" dirty="0"/>
          </a:p>
          <a:p>
            <a:pPr marL="0" indent="0">
              <a:buNone/>
            </a:pPr>
            <a:r>
              <a:rPr lang="en-US" altLang="zh-CN" dirty="0"/>
              <a:t>     {{if </a:t>
            </a:r>
            <a:r>
              <a:rPr lang="en-US" altLang="zh-CN" dirty="0" err="1"/>
              <a:t>gt</a:t>
            </a:r>
            <a:r>
              <a:rPr lang="en-US" altLang="zh-CN" dirty="0"/>
              <a:t> .score 80}} </a:t>
            </a:r>
            <a:r>
              <a:rPr lang="zh-CN" altLang="en-US" dirty="0"/>
              <a:t>优秀 </a:t>
            </a:r>
            <a:r>
              <a:rPr lang="en-US" altLang="zh-CN" dirty="0"/>
              <a:t>{{else if </a:t>
            </a:r>
            <a:r>
              <a:rPr lang="en-US" altLang="zh-CN" dirty="0" err="1"/>
              <a:t>gt</a:t>
            </a:r>
            <a:r>
              <a:rPr lang="en-US" altLang="zh-CN" dirty="0"/>
              <a:t> .score 60}} </a:t>
            </a:r>
            <a:r>
              <a:rPr lang="zh-CN" altLang="en-US" dirty="0"/>
              <a:t>及格 </a:t>
            </a:r>
            <a:r>
              <a:rPr lang="en-US" altLang="zh-CN" dirty="0"/>
              <a:t>{{else}} </a:t>
            </a:r>
            <a:r>
              <a:rPr lang="zh-CN" altLang="en-US" dirty="0"/>
              <a:t>不及格 </a:t>
            </a:r>
            <a:r>
              <a:rPr lang="en-US" altLang="zh-CN" dirty="0"/>
              <a:t>{{end}}</a:t>
            </a:r>
          </a:p>
          <a:p>
            <a:pPr marL="0" indent="0">
              <a:buNone/>
            </a:pPr>
            <a:endParaRPr lang="en-US" altLang="zh-CN" dirty="0"/>
          </a:p>
          <a:p>
            <a:pPr marL="0" indent="0">
              <a:buNone/>
            </a:pPr>
            <a:r>
              <a:rPr lang="en-US" altLang="zh-CN" dirty="0"/>
              <a:t> </a:t>
            </a:r>
            <a:r>
              <a:rPr lang="en-US" altLang="zh-CN" dirty="0" err="1"/>
              <a:t>eq</a:t>
            </a:r>
            <a:r>
              <a:rPr lang="zh-CN" altLang="en-US" dirty="0"/>
              <a:t>可以接受</a:t>
            </a:r>
            <a:r>
              <a:rPr lang="en-US" altLang="zh-CN" dirty="0"/>
              <a:t>2</a:t>
            </a:r>
            <a:r>
              <a:rPr lang="zh-CN" altLang="en-US" dirty="0"/>
              <a:t>个或更多个参数，它会将第一个参数和后面的参数逐一比较，例如：</a:t>
            </a:r>
            <a:endParaRPr lang="en-US" altLang="zh-CN" dirty="0"/>
          </a:p>
          <a:p>
            <a:pPr marL="0" indent="0">
              <a:buNone/>
            </a:pPr>
            <a:r>
              <a:rPr lang="en-US" altLang="zh-CN" dirty="0"/>
              <a:t>     {{</a:t>
            </a:r>
            <a:r>
              <a:rPr lang="en-US" altLang="zh-CN" dirty="0" err="1"/>
              <a:t>eq</a:t>
            </a:r>
            <a:r>
              <a:rPr lang="en-US" altLang="zh-CN" dirty="0"/>
              <a:t> arg1 arg2 arg3}} </a:t>
            </a:r>
            <a:r>
              <a:rPr lang="zh-CN" altLang="en-US" dirty="0"/>
              <a:t>等价于：  </a:t>
            </a:r>
            <a:r>
              <a:rPr lang="en-US" altLang="zh-CN" dirty="0"/>
              <a:t>arg1==arg2||arg1==arg3</a:t>
            </a:r>
          </a:p>
          <a:p>
            <a:pPr marL="0" indent="0">
              <a:buNone/>
            </a:pPr>
            <a:endParaRPr lang="en-US" altLang="zh-CN" dirty="0"/>
          </a:p>
          <a:p>
            <a:pPr marL="0" indent="0">
              <a:buNone/>
            </a:pPr>
            <a:r>
              <a:rPr lang="zh-CN" altLang="en-US" b="1" dirty="0">
                <a:solidFill>
                  <a:srgbClr val="FF0000"/>
                </a:solidFill>
              </a:rPr>
              <a:t>比较函数只适用于基本数据类型（或者重定义的基本数据类型，如“</a:t>
            </a:r>
            <a:r>
              <a:rPr lang="en-US" altLang="zh-CN" b="1" dirty="0">
                <a:solidFill>
                  <a:srgbClr val="FF0000"/>
                </a:solidFill>
              </a:rPr>
              <a:t>type Balance float32</a:t>
            </a:r>
            <a:r>
              <a:rPr lang="zh-CN" altLang="en-US" b="1" dirty="0">
                <a:solidFill>
                  <a:srgbClr val="FF0000"/>
                </a:solidFill>
              </a:rPr>
              <a:t>”）</a:t>
            </a:r>
            <a:endParaRPr lang="en-US" altLang="zh-CN" b="1" dirty="0">
              <a:solidFill>
                <a:srgbClr val="FF0000"/>
              </a:solidFill>
            </a:endParaRPr>
          </a:p>
          <a:p>
            <a:pPr marL="0" indent="0">
              <a:buNone/>
            </a:pPr>
            <a:r>
              <a:rPr lang="zh-CN" altLang="en-US" b="1" dirty="0">
                <a:solidFill>
                  <a:srgbClr val="FF0000"/>
                </a:solidFill>
              </a:rPr>
              <a:t>但是，整数和浮点数之间不能进行互相比较。</a:t>
            </a:r>
          </a:p>
        </p:txBody>
      </p:sp>
    </p:spTree>
    <p:extLst>
      <p:ext uri="{BB962C8B-B14F-4D97-AF65-F5344CB8AC3E}">
        <p14:creationId xmlns:p14="http://schemas.microsoft.com/office/powerpoint/2010/main" val="505748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19" y="97278"/>
            <a:ext cx="11973129" cy="826850"/>
          </a:xfrm>
        </p:spPr>
        <p:txBody>
          <a:bodyPr>
            <a:normAutofit/>
          </a:bodyPr>
          <a:lstStyle/>
          <a:p>
            <a:r>
              <a:rPr lang="en-US" altLang="zh-CN" sz="3600" dirty="0"/>
              <a:t>Go</a:t>
            </a:r>
            <a:r>
              <a:rPr lang="zh-CN" altLang="en-US" sz="3600" dirty="0"/>
              <a:t>语言模板语法中的预定义函数，可以在</a:t>
            </a:r>
            <a:r>
              <a:rPr lang="en-US" altLang="zh-CN" sz="3600" dirty="0"/>
              <a:t>{{ . }}</a:t>
            </a:r>
            <a:r>
              <a:rPr lang="zh-CN" altLang="en-US" sz="3600" dirty="0"/>
              <a:t>中直接使用：</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3492676229"/>
              </p:ext>
            </p:extLst>
          </p:nvPr>
        </p:nvGraphicFramePr>
        <p:xfrm>
          <a:off x="146723" y="924128"/>
          <a:ext cx="11828025" cy="5756706"/>
        </p:xfrm>
        <a:graphic>
          <a:graphicData uri="http://schemas.openxmlformats.org/drawingml/2006/table">
            <a:tbl>
              <a:tblPr firstRow="1" bandRow="1">
                <a:tableStyleId>{5C22544A-7EE6-4342-B048-85BDC9FD1C3A}</a:tableStyleId>
              </a:tblPr>
              <a:tblGrid>
                <a:gridCol w="1289302">
                  <a:extLst>
                    <a:ext uri="{9D8B030D-6E8A-4147-A177-3AD203B41FA5}">
                      <a16:colId xmlns:a16="http://schemas.microsoft.com/office/drawing/2014/main" val="931638836"/>
                    </a:ext>
                  </a:extLst>
                </a:gridCol>
                <a:gridCol w="10538723">
                  <a:extLst>
                    <a:ext uri="{9D8B030D-6E8A-4147-A177-3AD203B41FA5}">
                      <a16:colId xmlns:a16="http://schemas.microsoft.com/office/drawing/2014/main" val="2707678560"/>
                    </a:ext>
                  </a:extLst>
                </a:gridCol>
              </a:tblGrid>
              <a:tr h="416114">
                <a:tc>
                  <a:txBody>
                    <a:bodyPr/>
                    <a:lstStyle/>
                    <a:p>
                      <a:r>
                        <a:rPr lang="zh-CN" altLang="en-US" dirty="0">
                          <a:solidFill>
                            <a:srgbClr val="FF0000"/>
                          </a:solidFill>
                        </a:rPr>
                        <a:t>函数名</a:t>
                      </a:r>
                    </a:p>
                  </a:txBody>
                  <a:tcPr/>
                </a:tc>
                <a:tc>
                  <a:txBody>
                    <a:bodyPr/>
                    <a:lstStyle/>
                    <a:p>
                      <a:r>
                        <a:rPr lang="zh-CN" altLang="en-US" b="0" dirty="0">
                          <a:solidFill>
                            <a:srgbClr val="FF0000"/>
                          </a:solidFill>
                        </a:rPr>
                        <a:t>功能</a:t>
                      </a:r>
                    </a:p>
                  </a:txBody>
                  <a:tcPr/>
                </a:tc>
                <a:extLst>
                  <a:ext uri="{0D108BD9-81ED-4DB2-BD59-A6C34878D82A}">
                    <a16:rowId xmlns:a16="http://schemas.microsoft.com/office/drawing/2014/main" val="503847668"/>
                  </a:ext>
                </a:extLst>
              </a:tr>
              <a:tr h="333380">
                <a:tc>
                  <a:txBody>
                    <a:bodyPr/>
                    <a:lstStyle/>
                    <a:p>
                      <a:r>
                        <a:rPr lang="en-US" altLang="zh-CN" b="1" dirty="0">
                          <a:solidFill>
                            <a:schemeClr val="tx1"/>
                          </a:solidFill>
                        </a:rPr>
                        <a:t> and</a:t>
                      </a:r>
                      <a:endParaRPr lang="zh-CN" altLang="en-US" b="1" dirty="0">
                        <a:solidFill>
                          <a:schemeClr val="tx1"/>
                        </a:solidFill>
                      </a:endParaRPr>
                    </a:p>
                  </a:txBody>
                  <a:tcPr/>
                </a:tc>
                <a:tc>
                  <a:txBody>
                    <a:bodyPr/>
                    <a:lstStyle/>
                    <a:p>
                      <a:r>
                        <a:rPr lang="zh-CN" altLang="en-US" b="1" dirty="0">
                          <a:solidFill>
                            <a:schemeClr val="tx1"/>
                          </a:solidFill>
                        </a:rPr>
                        <a:t>函数返回其第</a:t>
                      </a:r>
                      <a:r>
                        <a:rPr lang="en-US" altLang="zh-CN" b="1" dirty="0">
                          <a:solidFill>
                            <a:schemeClr val="tx1"/>
                          </a:solidFill>
                        </a:rPr>
                        <a:t>1</a:t>
                      </a:r>
                      <a:r>
                        <a:rPr lang="zh-CN" altLang="en-US" b="1" dirty="0">
                          <a:solidFill>
                            <a:schemeClr val="tx1"/>
                          </a:solidFill>
                        </a:rPr>
                        <a:t>个空参数或最后一个参数，即</a:t>
                      </a:r>
                      <a:r>
                        <a:rPr lang="en-US" altLang="zh-CN" b="1" dirty="0">
                          <a:solidFill>
                            <a:schemeClr val="tx1"/>
                          </a:solidFill>
                        </a:rPr>
                        <a:t>”and x</a:t>
                      </a:r>
                      <a:r>
                        <a:rPr lang="en-US" altLang="zh-CN" b="1" baseline="0" dirty="0">
                          <a:solidFill>
                            <a:schemeClr val="tx1"/>
                          </a:solidFill>
                        </a:rPr>
                        <a:t> y”</a:t>
                      </a:r>
                      <a:r>
                        <a:rPr lang="zh-CN" altLang="en-US" b="1" baseline="0" dirty="0">
                          <a:solidFill>
                            <a:schemeClr val="tx1"/>
                          </a:solidFill>
                        </a:rPr>
                        <a:t>等价于</a:t>
                      </a:r>
                      <a:r>
                        <a:rPr lang="en-US" altLang="zh-CN" b="1" baseline="0" dirty="0">
                          <a:solidFill>
                            <a:schemeClr val="tx1"/>
                          </a:solidFill>
                        </a:rPr>
                        <a:t>”if x then y else x”</a:t>
                      </a:r>
                      <a:r>
                        <a:rPr lang="zh-CN" altLang="en-US" b="1" baseline="0" dirty="0">
                          <a:solidFill>
                            <a:schemeClr val="tx1"/>
                          </a:solidFill>
                        </a:rPr>
                        <a:t>，所有参数都会执行。</a:t>
                      </a:r>
                      <a:endParaRPr lang="zh-CN" altLang="en-US" b="1" dirty="0">
                        <a:solidFill>
                          <a:schemeClr val="tx1"/>
                        </a:solidFill>
                      </a:endParaRPr>
                    </a:p>
                  </a:txBody>
                  <a:tcPr/>
                </a:tc>
                <a:extLst>
                  <a:ext uri="{0D108BD9-81ED-4DB2-BD59-A6C34878D82A}">
                    <a16:rowId xmlns:a16="http://schemas.microsoft.com/office/drawing/2014/main" val="2720178961"/>
                  </a:ext>
                </a:extLst>
              </a:tr>
              <a:tr h="346999">
                <a:tc>
                  <a:txBody>
                    <a:bodyPr/>
                    <a:lstStyle/>
                    <a:p>
                      <a:r>
                        <a:rPr lang="en-US" altLang="zh-CN" b="1" dirty="0">
                          <a:solidFill>
                            <a:schemeClr val="tx1"/>
                          </a:solidFill>
                        </a:rPr>
                        <a:t> or</a:t>
                      </a:r>
                      <a:endParaRPr lang="zh-CN" altLang="en-US" b="1" dirty="0">
                        <a:solidFill>
                          <a:schemeClr val="tx1"/>
                        </a:solidFill>
                      </a:endParaRPr>
                    </a:p>
                  </a:txBody>
                  <a:tcPr/>
                </a:tc>
                <a:tc>
                  <a:txBody>
                    <a:bodyPr/>
                    <a:lstStyle/>
                    <a:p>
                      <a:r>
                        <a:rPr lang="zh-CN" altLang="en-US" b="1" dirty="0">
                          <a:solidFill>
                            <a:schemeClr val="tx1"/>
                          </a:solidFill>
                        </a:rPr>
                        <a:t>返回第一个非空参数或者最后一个惨，即</a:t>
                      </a:r>
                      <a:r>
                        <a:rPr lang="en-US" altLang="zh-CN" b="1" dirty="0">
                          <a:solidFill>
                            <a:schemeClr val="tx1"/>
                          </a:solidFill>
                        </a:rPr>
                        <a:t>”or x y”</a:t>
                      </a:r>
                      <a:r>
                        <a:rPr lang="zh-CN" altLang="en-US" b="1" dirty="0">
                          <a:solidFill>
                            <a:schemeClr val="tx1"/>
                          </a:solidFill>
                        </a:rPr>
                        <a:t>等价于</a:t>
                      </a:r>
                      <a:r>
                        <a:rPr lang="en-US" altLang="zh-CN" b="1" dirty="0">
                          <a:solidFill>
                            <a:schemeClr val="tx1"/>
                          </a:solidFill>
                        </a:rPr>
                        <a:t>”if x then x else y”</a:t>
                      </a:r>
                      <a:r>
                        <a:rPr lang="zh-CN" altLang="en-US" b="1" dirty="0">
                          <a:solidFill>
                            <a:schemeClr val="tx1"/>
                          </a:solidFill>
                        </a:rPr>
                        <a:t>，所有参数都会执行</a:t>
                      </a:r>
                    </a:p>
                  </a:txBody>
                  <a:tcPr/>
                </a:tc>
                <a:extLst>
                  <a:ext uri="{0D108BD9-81ED-4DB2-BD59-A6C34878D82A}">
                    <a16:rowId xmlns:a16="http://schemas.microsoft.com/office/drawing/2014/main" val="542736670"/>
                  </a:ext>
                </a:extLst>
              </a:tr>
              <a:tr h="416114">
                <a:tc>
                  <a:txBody>
                    <a:bodyPr/>
                    <a:lstStyle/>
                    <a:p>
                      <a:r>
                        <a:rPr lang="en-US" altLang="zh-CN" b="1" dirty="0">
                          <a:solidFill>
                            <a:schemeClr val="tx1"/>
                          </a:solidFill>
                        </a:rPr>
                        <a:t> not</a:t>
                      </a:r>
                      <a:endParaRPr lang="zh-CN" altLang="en-US" b="1" dirty="0">
                        <a:solidFill>
                          <a:schemeClr val="tx1"/>
                        </a:solidFill>
                      </a:endParaRPr>
                    </a:p>
                  </a:txBody>
                  <a:tcPr/>
                </a:tc>
                <a:tc>
                  <a:txBody>
                    <a:bodyPr/>
                    <a:lstStyle/>
                    <a:p>
                      <a:r>
                        <a:rPr lang="zh-CN" altLang="en-US" b="1" dirty="0">
                          <a:solidFill>
                            <a:schemeClr val="tx1"/>
                          </a:solidFill>
                        </a:rPr>
                        <a:t>返回其单个参数的布尔值“不是”</a:t>
                      </a:r>
                    </a:p>
                  </a:txBody>
                  <a:tcPr/>
                </a:tc>
                <a:extLst>
                  <a:ext uri="{0D108BD9-81ED-4DB2-BD59-A6C34878D82A}">
                    <a16:rowId xmlns:a16="http://schemas.microsoft.com/office/drawing/2014/main" val="522461250"/>
                  </a:ext>
                </a:extLst>
              </a:tr>
              <a:tr h="416114">
                <a:tc>
                  <a:txBody>
                    <a:bodyPr/>
                    <a:lstStyle/>
                    <a:p>
                      <a:r>
                        <a:rPr lang="en-US" altLang="zh-CN" b="1" dirty="0">
                          <a:solidFill>
                            <a:schemeClr val="tx1"/>
                          </a:solidFill>
                        </a:rPr>
                        <a:t> </a:t>
                      </a:r>
                      <a:r>
                        <a:rPr lang="en-US" altLang="zh-CN" b="1" dirty="0" err="1">
                          <a:solidFill>
                            <a:schemeClr val="tx1"/>
                          </a:solidFill>
                        </a:rPr>
                        <a:t>len</a:t>
                      </a:r>
                      <a:endParaRPr lang="zh-CN" altLang="en-US" b="1" dirty="0">
                        <a:solidFill>
                          <a:schemeClr val="tx1"/>
                        </a:solidFill>
                      </a:endParaRPr>
                    </a:p>
                  </a:txBody>
                  <a:tcPr/>
                </a:tc>
                <a:tc>
                  <a:txBody>
                    <a:bodyPr/>
                    <a:lstStyle/>
                    <a:p>
                      <a:r>
                        <a:rPr lang="zh-CN" altLang="en-US" b="1" dirty="0">
                          <a:solidFill>
                            <a:schemeClr val="tx1"/>
                          </a:solidFill>
                        </a:rPr>
                        <a:t>返回其参数的整数类型长度</a:t>
                      </a:r>
                    </a:p>
                  </a:txBody>
                  <a:tcPr/>
                </a:tc>
                <a:extLst>
                  <a:ext uri="{0D108BD9-81ED-4DB2-BD59-A6C34878D82A}">
                    <a16:rowId xmlns:a16="http://schemas.microsoft.com/office/drawing/2014/main" val="3505870239"/>
                  </a:ext>
                </a:extLst>
              </a:tr>
              <a:tr h="416114">
                <a:tc>
                  <a:txBody>
                    <a:bodyPr/>
                    <a:lstStyle/>
                    <a:p>
                      <a:r>
                        <a:rPr lang="en-US" altLang="zh-CN" b="1" dirty="0">
                          <a:solidFill>
                            <a:schemeClr val="tx1"/>
                          </a:solidFill>
                        </a:rPr>
                        <a:t> index</a:t>
                      </a:r>
                      <a:endParaRPr lang="zh-CN" altLang="en-US" b="1" dirty="0">
                        <a:solidFill>
                          <a:schemeClr val="tx1"/>
                        </a:solidFill>
                      </a:endParaRPr>
                    </a:p>
                  </a:txBody>
                  <a:tcPr/>
                </a:tc>
                <a:tc>
                  <a:txBody>
                    <a:bodyPr/>
                    <a:lstStyle/>
                    <a:p>
                      <a:r>
                        <a:rPr lang="zh-CN" altLang="en-US" b="1" dirty="0">
                          <a:solidFill>
                            <a:schemeClr val="tx1"/>
                          </a:solidFill>
                        </a:rPr>
                        <a:t>执行结果为</a:t>
                      </a:r>
                      <a:r>
                        <a:rPr lang="en-US" altLang="zh-CN" b="1" dirty="0">
                          <a:solidFill>
                            <a:schemeClr val="tx1"/>
                          </a:solidFill>
                        </a:rPr>
                        <a:t>index()</a:t>
                      </a:r>
                      <a:r>
                        <a:rPr lang="zh-CN" altLang="en-US" b="1" dirty="0">
                          <a:solidFill>
                            <a:schemeClr val="tx1"/>
                          </a:solidFill>
                        </a:rPr>
                        <a:t>函数后第一个参数以第一个参数后面剩下的参数为索引指向的值，例如“</a:t>
                      </a:r>
                      <a:r>
                        <a:rPr lang="en-US" altLang="zh-CN" b="1" dirty="0">
                          <a:solidFill>
                            <a:schemeClr val="tx1"/>
                          </a:solidFill>
                        </a:rPr>
                        <a:t>index y 1 2 3</a:t>
                      </a:r>
                      <a:r>
                        <a:rPr lang="zh-CN" altLang="en-US" b="1" dirty="0">
                          <a:solidFill>
                            <a:schemeClr val="tx1"/>
                          </a:solidFill>
                        </a:rPr>
                        <a:t>”返回</a:t>
                      </a:r>
                      <a:r>
                        <a:rPr lang="en-US" altLang="zh-CN" b="1" dirty="0">
                          <a:solidFill>
                            <a:schemeClr val="tx1"/>
                          </a:solidFill>
                        </a:rPr>
                        <a:t>y[1][2][3]</a:t>
                      </a:r>
                      <a:r>
                        <a:rPr lang="zh-CN" altLang="en-US" b="1" dirty="0">
                          <a:solidFill>
                            <a:schemeClr val="tx1"/>
                          </a:solidFill>
                        </a:rPr>
                        <a:t>的值。每个被索引的主体必须是数组、切片或者字典。</a:t>
                      </a:r>
                    </a:p>
                  </a:txBody>
                  <a:tcPr/>
                </a:tc>
                <a:extLst>
                  <a:ext uri="{0D108BD9-81ED-4DB2-BD59-A6C34878D82A}">
                    <a16:rowId xmlns:a16="http://schemas.microsoft.com/office/drawing/2014/main" val="4235264129"/>
                  </a:ext>
                </a:extLst>
              </a:tr>
              <a:tr h="416114">
                <a:tc>
                  <a:txBody>
                    <a:bodyPr/>
                    <a:lstStyle/>
                    <a:p>
                      <a:r>
                        <a:rPr lang="en-US" altLang="zh-CN" b="1" dirty="0">
                          <a:solidFill>
                            <a:schemeClr val="tx1"/>
                          </a:solidFill>
                        </a:rPr>
                        <a:t> print</a:t>
                      </a:r>
                      <a:endParaRPr lang="zh-CN" altLang="en-US" b="1" dirty="0">
                        <a:solidFill>
                          <a:schemeClr val="tx1"/>
                        </a:solidFill>
                      </a:endParaRPr>
                    </a:p>
                  </a:txBody>
                  <a:tcPr/>
                </a:tc>
                <a:tc>
                  <a:txBody>
                    <a:bodyPr/>
                    <a:lstStyle/>
                    <a:p>
                      <a:r>
                        <a:rPr lang="zh-CN" altLang="en-US" b="1" dirty="0">
                          <a:solidFill>
                            <a:schemeClr val="tx1"/>
                          </a:solidFill>
                        </a:rPr>
                        <a:t>即</a:t>
                      </a:r>
                      <a:r>
                        <a:rPr lang="en-US" altLang="zh-CN" b="1" dirty="0" err="1">
                          <a:solidFill>
                            <a:schemeClr val="tx1"/>
                          </a:solidFill>
                        </a:rPr>
                        <a:t>fmt.Sprint</a:t>
                      </a:r>
                      <a:r>
                        <a:rPr lang="zh-CN" altLang="en-US" b="1" dirty="0">
                          <a:solidFill>
                            <a:schemeClr val="tx1"/>
                          </a:solidFill>
                        </a:rPr>
                        <a:t>，连接字符串</a:t>
                      </a:r>
                    </a:p>
                  </a:txBody>
                  <a:tcPr/>
                </a:tc>
                <a:extLst>
                  <a:ext uri="{0D108BD9-81ED-4DB2-BD59-A6C34878D82A}">
                    <a16:rowId xmlns:a16="http://schemas.microsoft.com/office/drawing/2014/main" val="1083415140"/>
                  </a:ext>
                </a:extLst>
              </a:tr>
              <a:tr h="416114">
                <a:tc>
                  <a:txBody>
                    <a:bodyPr/>
                    <a:lstStyle/>
                    <a:p>
                      <a:r>
                        <a:rPr lang="en-US" altLang="zh-CN" b="1" dirty="0">
                          <a:solidFill>
                            <a:schemeClr val="tx1"/>
                          </a:solidFill>
                        </a:rPr>
                        <a:t> </a:t>
                      </a:r>
                      <a:r>
                        <a:rPr lang="en-US" altLang="zh-CN" b="1" dirty="0" err="1">
                          <a:solidFill>
                            <a:schemeClr val="tx1"/>
                          </a:solidFill>
                        </a:rPr>
                        <a:t>printf</a:t>
                      </a:r>
                      <a:endParaRPr lang="zh-CN" altLang="en-US" b="1" dirty="0">
                        <a:solidFill>
                          <a:schemeClr val="tx1"/>
                        </a:solidFill>
                      </a:endParaRPr>
                    </a:p>
                  </a:txBody>
                  <a:tcPr/>
                </a:tc>
                <a:tc>
                  <a:txBody>
                    <a:bodyPr/>
                    <a:lstStyle/>
                    <a:p>
                      <a:r>
                        <a:rPr lang="zh-CN" altLang="en-US" b="1" dirty="0">
                          <a:solidFill>
                            <a:schemeClr val="tx1"/>
                          </a:solidFill>
                        </a:rPr>
                        <a:t>即</a:t>
                      </a:r>
                      <a:r>
                        <a:rPr lang="en-US" altLang="zh-CN" b="1" dirty="0" err="1">
                          <a:solidFill>
                            <a:schemeClr val="tx1"/>
                          </a:solidFill>
                        </a:rPr>
                        <a:t>fmt.Sprintf</a:t>
                      </a:r>
                      <a:r>
                        <a:rPr lang="zh-CN" altLang="en-US" b="1" dirty="0">
                          <a:solidFill>
                            <a:schemeClr val="tx1"/>
                          </a:solidFill>
                        </a:rPr>
                        <a:t>，格式化打印输出</a:t>
                      </a:r>
                    </a:p>
                  </a:txBody>
                  <a:tcPr/>
                </a:tc>
                <a:extLst>
                  <a:ext uri="{0D108BD9-81ED-4DB2-BD59-A6C34878D82A}">
                    <a16:rowId xmlns:a16="http://schemas.microsoft.com/office/drawing/2014/main" val="3099521837"/>
                  </a:ext>
                </a:extLst>
              </a:tr>
              <a:tr h="416114">
                <a:tc>
                  <a:txBody>
                    <a:bodyPr/>
                    <a:lstStyle/>
                    <a:p>
                      <a:r>
                        <a:rPr lang="en-US" altLang="zh-CN" b="1" dirty="0">
                          <a:solidFill>
                            <a:schemeClr val="tx1"/>
                          </a:solidFill>
                        </a:rPr>
                        <a:t> </a:t>
                      </a:r>
                      <a:r>
                        <a:rPr lang="en-US" altLang="zh-CN" b="1" dirty="0" err="1">
                          <a:solidFill>
                            <a:schemeClr val="tx1"/>
                          </a:solidFill>
                        </a:rPr>
                        <a:t>println</a:t>
                      </a:r>
                      <a:endParaRPr lang="zh-CN" altLang="en-US" b="1" dirty="0">
                        <a:solidFill>
                          <a:schemeClr val="tx1"/>
                        </a:solidFill>
                      </a:endParaRPr>
                    </a:p>
                  </a:txBody>
                  <a:tcPr/>
                </a:tc>
                <a:tc>
                  <a:txBody>
                    <a:bodyPr/>
                    <a:lstStyle/>
                    <a:p>
                      <a:r>
                        <a:rPr lang="zh-CN" altLang="en-US" b="1" dirty="0">
                          <a:solidFill>
                            <a:schemeClr val="tx1"/>
                          </a:solidFill>
                        </a:rPr>
                        <a:t>即</a:t>
                      </a:r>
                      <a:r>
                        <a:rPr lang="en-US" altLang="zh-CN" b="1" dirty="0" err="1">
                          <a:solidFill>
                            <a:schemeClr val="tx1"/>
                          </a:solidFill>
                        </a:rPr>
                        <a:t>fmt.Sprintln</a:t>
                      </a:r>
                      <a:r>
                        <a:rPr lang="zh-CN" altLang="en-US" b="1" dirty="0">
                          <a:solidFill>
                            <a:schemeClr val="tx1"/>
                          </a:solidFill>
                        </a:rPr>
                        <a:t>，按行打印</a:t>
                      </a:r>
                    </a:p>
                  </a:txBody>
                  <a:tcPr/>
                </a:tc>
                <a:extLst>
                  <a:ext uri="{0D108BD9-81ED-4DB2-BD59-A6C34878D82A}">
                    <a16:rowId xmlns:a16="http://schemas.microsoft.com/office/drawing/2014/main" val="2349810612"/>
                  </a:ext>
                </a:extLst>
              </a:tr>
              <a:tr h="416114">
                <a:tc>
                  <a:txBody>
                    <a:bodyPr/>
                    <a:lstStyle/>
                    <a:p>
                      <a:r>
                        <a:rPr lang="en-US" altLang="zh-CN" b="1" dirty="0">
                          <a:solidFill>
                            <a:schemeClr val="tx1"/>
                          </a:solidFill>
                        </a:rPr>
                        <a:t> html</a:t>
                      </a:r>
                      <a:endParaRPr lang="zh-CN" altLang="en-US" b="1" dirty="0">
                        <a:solidFill>
                          <a:schemeClr val="tx1"/>
                        </a:solidFill>
                      </a:endParaRPr>
                    </a:p>
                  </a:txBody>
                  <a:tcPr/>
                </a:tc>
                <a:tc>
                  <a:txBody>
                    <a:bodyPr/>
                    <a:lstStyle/>
                    <a:p>
                      <a:r>
                        <a:rPr lang="zh-CN" altLang="en-US" b="1" dirty="0">
                          <a:solidFill>
                            <a:schemeClr val="tx1"/>
                          </a:solidFill>
                        </a:rPr>
                        <a:t>返回其参数文本表示的</a:t>
                      </a:r>
                      <a:r>
                        <a:rPr lang="en-US" altLang="zh-CN" b="1" dirty="0">
                          <a:solidFill>
                            <a:schemeClr val="tx1"/>
                          </a:solidFill>
                        </a:rPr>
                        <a:t>HTML</a:t>
                      </a:r>
                      <a:r>
                        <a:rPr lang="zh-CN" altLang="en-US" b="1" dirty="0">
                          <a:solidFill>
                            <a:schemeClr val="tx1"/>
                          </a:solidFill>
                        </a:rPr>
                        <a:t>逸码等价表示</a:t>
                      </a:r>
                    </a:p>
                  </a:txBody>
                  <a:tcPr/>
                </a:tc>
                <a:extLst>
                  <a:ext uri="{0D108BD9-81ED-4DB2-BD59-A6C34878D82A}">
                    <a16:rowId xmlns:a16="http://schemas.microsoft.com/office/drawing/2014/main" val="1016922592"/>
                  </a:ext>
                </a:extLst>
              </a:tr>
              <a:tr h="416114">
                <a:tc>
                  <a:txBody>
                    <a:bodyPr/>
                    <a:lstStyle/>
                    <a:p>
                      <a:r>
                        <a:rPr lang="en-US" altLang="zh-CN" b="1" dirty="0">
                          <a:solidFill>
                            <a:schemeClr val="tx1"/>
                          </a:solidFill>
                        </a:rPr>
                        <a:t> </a:t>
                      </a:r>
                      <a:r>
                        <a:rPr lang="en-US" altLang="zh-CN" b="1" dirty="0" err="1">
                          <a:solidFill>
                            <a:schemeClr val="tx1"/>
                          </a:solidFill>
                        </a:rPr>
                        <a:t>urlquery</a:t>
                      </a:r>
                      <a:endParaRPr lang="zh-CN" altLang="en-US" b="1" dirty="0">
                        <a:solidFill>
                          <a:schemeClr val="tx1"/>
                        </a:solidFill>
                      </a:endParaRPr>
                    </a:p>
                  </a:txBody>
                  <a:tcPr/>
                </a:tc>
                <a:tc>
                  <a:txBody>
                    <a:bodyPr/>
                    <a:lstStyle/>
                    <a:p>
                      <a:r>
                        <a:rPr lang="zh-CN" altLang="en-US" b="1" dirty="0">
                          <a:solidFill>
                            <a:schemeClr val="tx1"/>
                          </a:solidFill>
                        </a:rPr>
                        <a:t>返回其参数文本表示的可嵌入</a:t>
                      </a:r>
                      <a:r>
                        <a:rPr lang="en-US" altLang="zh-CN" b="1" dirty="0">
                          <a:solidFill>
                            <a:schemeClr val="tx1"/>
                          </a:solidFill>
                        </a:rPr>
                        <a:t>URL</a:t>
                      </a:r>
                      <a:r>
                        <a:rPr lang="zh-CN" altLang="en-US" b="1" dirty="0">
                          <a:solidFill>
                            <a:schemeClr val="tx1"/>
                          </a:solidFill>
                        </a:rPr>
                        <a:t>查询的逸码等价表示</a:t>
                      </a:r>
                    </a:p>
                  </a:txBody>
                  <a:tcPr/>
                </a:tc>
                <a:extLst>
                  <a:ext uri="{0D108BD9-81ED-4DB2-BD59-A6C34878D82A}">
                    <a16:rowId xmlns:a16="http://schemas.microsoft.com/office/drawing/2014/main" val="879044244"/>
                  </a:ext>
                </a:extLst>
              </a:tr>
              <a:tr h="416114">
                <a:tc>
                  <a:txBody>
                    <a:bodyPr/>
                    <a:lstStyle/>
                    <a:p>
                      <a:r>
                        <a:rPr lang="en-US" altLang="zh-CN" b="1" dirty="0">
                          <a:solidFill>
                            <a:schemeClr val="tx1"/>
                          </a:solidFill>
                        </a:rPr>
                        <a:t> </a:t>
                      </a:r>
                      <a:r>
                        <a:rPr lang="en-US" altLang="zh-CN" b="1" dirty="0" err="1">
                          <a:solidFill>
                            <a:schemeClr val="tx1"/>
                          </a:solidFill>
                        </a:rPr>
                        <a:t>js</a:t>
                      </a:r>
                      <a:endParaRPr lang="zh-CN" altLang="en-US" b="1" dirty="0">
                        <a:solidFill>
                          <a:schemeClr val="tx1"/>
                        </a:solidFill>
                      </a:endParaRPr>
                    </a:p>
                  </a:txBody>
                  <a:tcPr/>
                </a:tc>
                <a:tc>
                  <a:txBody>
                    <a:bodyPr/>
                    <a:lstStyle/>
                    <a:p>
                      <a:r>
                        <a:rPr lang="zh-CN" altLang="en-US" b="1" dirty="0">
                          <a:solidFill>
                            <a:schemeClr val="tx1"/>
                          </a:solidFill>
                        </a:rPr>
                        <a:t>返回其参数文本表示的</a:t>
                      </a:r>
                      <a:r>
                        <a:rPr lang="en-US" altLang="zh-CN" b="1" dirty="0">
                          <a:solidFill>
                            <a:schemeClr val="tx1"/>
                          </a:solidFill>
                        </a:rPr>
                        <a:t>JavaScript</a:t>
                      </a:r>
                      <a:r>
                        <a:rPr lang="zh-CN" altLang="en-US" b="1" dirty="0">
                          <a:solidFill>
                            <a:schemeClr val="tx1"/>
                          </a:solidFill>
                        </a:rPr>
                        <a:t>逸码等价表示</a:t>
                      </a:r>
                    </a:p>
                  </a:txBody>
                  <a:tcPr/>
                </a:tc>
                <a:extLst>
                  <a:ext uri="{0D108BD9-81ED-4DB2-BD59-A6C34878D82A}">
                    <a16:rowId xmlns:a16="http://schemas.microsoft.com/office/drawing/2014/main" val="336752643"/>
                  </a:ext>
                </a:extLst>
              </a:tr>
              <a:tr h="416114">
                <a:tc>
                  <a:txBody>
                    <a:bodyPr/>
                    <a:lstStyle/>
                    <a:p>
                      <a:r>
                        <a:rPr lang="en-US" altLang="zh-CN" b="1" dirty="0">
                          <a:solidFill>
                            <a:schemeClr val="tx1"/>
                          </a:solidFill>
                        </a:rPr>
                        <a:t> call</a:t>
                      </a:r>
                      <a:endParaRPr lang="zh-CN" altLang="en-US" b="1" dirty="0">
                        <a:solidFill>
                          <a:schemeClr val="tx1"/>
                        </a:solidFill>
                      </a:endParaRPr>
                    </a:p>
                  </a:txBody>
                  <a:tcPr/>
                </a:tc>
                <a:tc>
                  <a:txBody>
                    <a:bodyPr/>
                    <a:lstStyle/>
                    <a:p>
                      <a:r>
                        <a:rPr lang="zh-CN" altLang="en-US" b="1" dirty="0">
                          <a:solidFill>
                            <a:schemeClr val="tx1"/>
                          </a:solidFill>
                        </a:rPr>
                        <a:t>执行结果是调用第一个参数的返回值，该参数必须是函数类型的值，其余参数作为调用该函数的参数。如：</a:t>
                      </a:r>
                      <a:r>
                        <a:rPr lang="en-US" altLang="zh-CN" b="1" dirty="0">
                          <a:solidFill>
                            <a:schemeClr val="tx1"/>
                          </a:solidFill>
                        </a:rPr>
                        <a:t>”call </a:t>
                      </a:r>
                      <a:r>
                        <a:rPr lang="en-US" altLang="zh-CN" b="1" dirty="0">
                          <a:solidFill>
                            <a:srgbClr val="FF0000"/>
                          </a:solidFill>
                        </a:rPr>
                        <a:t>.X.Y </a:t>
                      </a:r>
                      <a:r>
                        <a:rPr lang="en-US" altLang="zh-CN" b="1" dirty="0">
                          <a:solidFill>
                            <a:schemeClr val="tx1"/>
                          </a:solidFill>
                        </a:rPr>
                        <a:t>1 2”</a:t>
                      </a:r>
                      <a:r>
                        <a:rPr lang="zh-CN" altLang="en-US" b="1" dirty="0">
                          <a:solidFill>
                            <a:schemeClr val="tx1"/>
                          </a:solidFill>
                        </a:rPr>
                        <a:t>等价于</a:t>
                      </a:r>
                      <a:r>
                        <a:rPr lang="en-US" altLang="zh-CN" b="1" dirty="0">
                          <a:solidFill>
                            <a:schemeClr val="tx1"/>
                          </a:solidFill>
                        </a:rPr>
                        <a:t>Go</a:t>
                      </a:r>
                      <a:r>
                        <a:rPr lang="zh-CN" altLang="en-US" b="1" dirty="0">
                          <a:solidFill>
                            <a:schemeClr val="tx1"/>
                          </a:solidFill>
                        </a:rPr>
                        <a:t>语言里的</a:t>
                      </a:r>
                      <a:r>
                        <a:rPr lang="en-US" altLang="zh-CN" b="1" dirty="0" err="1">
                          <a:solidFill>
                            <a:schemeClr val="tx1"/>
                          </a:solidFill>
                        </a:rPr>
                        <a:t>dot</a:t>
                      </a:r>
                      <a:r>
                        <a:rPr lang="en-US" altLang="zh-CN" b="1" dirty="0" err="1">
                          <a:solidFill>
                            <a:srgbClr val="FF0000"/>
                          </a:solidFill>
                        </a:rPr>
                        <a:t>.X.Y</a:t>
                      </a:r>
                      <a:r>
                        <a:rPr lang="en-US" altLang="zh-CN" b="1" dirty="0">
                          <a:solidFill>
                            <a:schemeClr val="tx1"/>
                          </a:solidFill>
                        </a:rPr>
                        <a:t>(1,2)</a:t>
                      </a:r>
                      <a:r>
                        <a:rPr lang="en-US" altLang="zh-CN" b="1" baseline="0" dirty="0">
                          <a:solidFill>
                            <a:schemeClr val="tx1"/>
                          </a:solidFill>
                        </a:rPr>
                        <a:t> </a:t>
                      </a:r>
                      <a:r>
                        <a:rPr lang="zh-CN" altLang="en-US" b="1" baseline="0" dirty="0">
                          <a:solidFill>
                            <a:schemeClr val="tx1"/>
                          </a:solidFill>
                        </a:rPr>
                        <a:t>。其中</a:t>
                      </a:r>
                      <a:r>
                        <a:rPr lang="en-US" altLang="zh-CN" b="1" baseline="0" dirty="0">
                          <a:solidFill>
                            <a:schemeClr val="tx1"/>
                          </a:solidFill>
                        </a:rPr>
                        <a:t>Y</a:t>
                      </a:r>
                      <a:r>
                        <a:rPr lang="zh-CN" altLang="en-US" b="1" baseline="0" dirty="0">
                          <a:solidFill>
                            <a:schemeClr val="tx1"/>
                          </a:solidFill>
                        </a:rPr>
                        <a:t>是函数类型的字段或字典的值。</a:t>
                      </a:r>
                      <a:endParaRPr lang="zh-CN" altLang="en-US" b="1" dirty="0">
                        <a:solidFill>
                          <a:schemeClr val="tx1"/>
                        </a:solidFill>
                      </a:endParaRPr>
                    </a:p>
                  </a:txBody>
                  <a:tcPr/>
                </a:tc>
                <a:extLst>
                  <a:ext uri="{0D108BD9-81ED-4DB2-BD59-A6C34878D82A}">
                    <a16:rowId xmlns:a16="http://schemas.microsoft.com/office/drawing/2014/main" val="1496219264"/>
                  </a:ext>
                </a:extLst>
              </a:tr>
            </a:tbl>
          </a:graphicData>
        </a:graphic>
      </p:graphicFrame>
    </p:spTree>
    <p:extLst>
      <p:ext uri="{BB962C8B-B14F-4D97-AF65-F5344CB8AC3E}">
        <p14:creationId xmlns:p14="http://schemas.microsoft.com/office/powerpoint/2010/main" val="1300334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自定义函数</a:t>
            </a:r>
          </a:p>
        </p:txBody>
      </p:sp>
      <p:sp>
        <p:nvSpPr>
          <p:cNvPr id="3" name="内容占位符 2"/>
          <p:cNvSpPr>
            <a:spLocks noGrp="1"/>
          </p:cNvSpPr>
          <p:nvPr>
            <p:ph idx="1"/>
          </p:nvPr>
        </p:nvSpPr>
        <p:spPr/>
        <p:txBody>
          <a:bodyPr>
            <a:normAutofit fontScale="77500" lnSpcReduction="20000"/>
          </a:bodyPr>
          <a:lstStyle/>
          <a:p>
            <a:r>
              <a:rPr lang="zh-CN" altLang="en-US" dirty="0"/>
              <a:t>在</a:t>
            </a:r>
            <a:r>
              <a:rPr lang="en-US" altLang="zh-CN" dirty="0"/>
              <a:t>Go</a:t>
            </a:r>
            <a:r>
              <a:rPr lang="zh-CN" altLang="en-US" dirty="0"/>
              <a:t>语言的模板语法中，可以将自定义的函数加入到模板对象的函数字典中，该函数字典中存有  </a:t>
            </a:r>
            <a:r>
              <a:rPr lang="en-US" altLang="zh-CN" dirty="0"/>
              <a:t>”</a:t>
            </a:r>
            <a:r>
              <a:rPr lang="zh-CN" altLang="en-US" dirty="0"/>
              <a:t>函数名</a:t>
            </a:r>
            <a:r>
              <a:rPr lang="en-US" altLang="zh-CN" dirty="0"/>
              <a:t>”</a:t>
            </a:r>
            <a:r>
              <a:rPr lang="zh-CN" altLang="en-US" dirty="0"/>
              <a:t>：函数 形式的键值对。</a:t>
            </a:r>
            <a:endParaRPr lang="en-US" altLang="zh-CN" dirty="0"/>
          </a:p>
          <a:p>
            <a:r>
              <a:rPr lang="zh-CN" altLang="en-US" dirty="0"/>
              <a:t>自定义的函数通过</a:t>
            </a:r>
            <a:r>
              <a:rPr lang="en-US" altLang="zh-CN" dirty="0" err="1"/>
              <a:t>Funcs</a:t>
            </a:r>
            <a:r>
              <a:rPr lang="en-US" altLang="zh-CN" dirty="0"/>
              <a:t>(</a:t>
            </a:r>
            <a:r>
              <a:rPr lang="en-US" altLang="zh-CN" dirty="0" err="1"/>
              <a:t>funcMap</a:t>
            </a:r>
            <a:r>
              <a:rPr lang="en-US" altLang="zh-CN" dirty="0"/>
              <a:t> </a:t>
            </a:r>
            <a:r>
              <a:rPr lang="en-US" altLang="zh-CN" dirty="0" err="1"/>
              <a:t>FuncMap</a:t>
            </a:r>
            <a:r>
              <a:rPr lang="en-US" altLang="zh-CN" dirty="0"/>
              <a:t>) </a:t>
            </a:r>
            <a:r>
              <a:rPr lang="zh-CN" altLang="en-US" dirty="0"/>
              <a:t>来实现添加函数到</a:t>
            </a:r>
            <a:r>
              <a:rPr lang="en-US" altLang="zh-CN" dirty="0" err="1"/>
              <a:t>funcMap</a:t>
            </a:r>
            <a:r>
              <a:rPr lang="zh-CN" altLang="en-US" dirty="0"/>
              <a:t>字典对象中。</a:t>
            </a:r>
            <a:endParaRPr lang="en-US" altLang="zh-CN" dirty="0"/>
          </a:p>
          <a:p>
            <a:r>
              <a:rPr lang="en-US" altLang="zh-CN" dirty="0"/>
              <a:t> </a:t>
            </a:r>
            <a:r>
              <a:rPr lang="en-US" altLang="zh-CN" dirty="0" err="1"/>
              <a:t>funcs</a:t>
            </a:r>
            <a:r>
              <a:rPr lang="en-US" altLang="zh-CN" dirty="0"/>
              <a:t>()</a:t>
            </a:r>
            <a:r>
              <a:rPr lang="zh-CN" altLang="en-US" dirty="0"/>
              <a:t>函数的定义如下：</a:t>
            </a:r>
            <a:endParaRPr lang="en-US" altLang="zh-CN" dirty="0"/>
          </a:p>
          <a:p>
            <a:pPr marL="457200" lvl="1" indent="0">
              <a:buNone/>
            </a:pPr>
            <a:r>
              <a:rPr lang="en-US" altLang="zh-CN" dirty="0"/>
              <a:t> </a:t>
            </a:r>
            <a:r>
              <a:rPr lang="en-US" altLang="zh-CN" dirty="0" err="1"/>
              <a:t>func</a:t>
            </a:r>
            <a:r>
              <a:rPr lang="en-US" altLang="zh-CN" dirty="0"/>
              <a:t> (t *Template) </a:t>
            </a:r>
            <a:r>
              <a:rPr lang="en-US" altLang="zh-CN" dirty="0" err="1"/>
              <a:t>Funcs</a:t>
            </a:r>
            <a:r>
              <a:rPr lang="en-US" altLang="zh-CN" dirty="0"/>
              <a:t>(</a:t>
            </a:r>
            <a:r>
              <a:rPr lang="en-US" altLang="zh-CN" dirty="0" err="1"/>
              <a:t>funcMap</a:t>
            </a:r>
            <a:r>
              <a:rPr lang="en-US" altLang="zh-CN" dirty="0"/>
              <a:t> </a:t>
            </a:r>
            <a:r>
              <a:rPr lang="en-US" altLang="zh-CN" dirty="0" err="1"/>
              <a:t>FuncMap</a:t>
            </a:r>
            <a:r>
              <a:rPr lang="en-US" altLang="zh-CN" dirty="0"/>
              <a:t>) *Template</a:t>
            </a:r>
          </a:p>
          <a:p>
            <a:r>
              <a:rPr lang="en-US" altLang="zh-CN" dirty="0" err="1"/>
              <a:t>FuncMap</a:t>
            </a:r>
            <a:r>
              <a:rPr lang="zh-CN" altLang="en-US" dirty="0"/>
              <a:t>字典的定义如下：</a:t>
            </a:r>
            <a:endParaRPr lang="en-US" altLang="zh-CN" dirty="0"/>
          </a:p>
          <a:p>
            <a:pPr marL="457200" lvl="1" indent="0">
              <a:buNone/>
            </a:pPr>
            <a:r>
              <a:rPr lang="en-US" altLang="zh-CN" dirty="0"/>
              <a:t> type </a:t>
            </a:r>
            <a:r>
              <a:rPr lang="en-US" altLang="zh-CN" dirty="0" err="1"/>
              <a:t>FuncMap</a:t>
            </a:r>
            <a:r>
              <a:rPr lang="en-US" altLang="zh-CN" dirty="0"/>
              <a:t> map[string] interface{}</a:t>
            </a:r>
          </a:p>
          <a:p>
            <a:r>
              <a:rPr lang="zh-CN" altLang="en-US" dirty="0"/>
              <a:t>在函数字典</a:t>
            </a:r>
            <a:r>
              <a:rPr lang="en-US" altLang="zh-CN" dirty="0" err="1"/>
              <a:t>FuncMap</a:t>
            </a:r>
            <a:r>
              <a:rPr lang="zh-CN" altLang="en-US" dirty="0"/>
              <a:t>对象中的每个函数都必须有</a:t>
            </a:r>
            <a:r>
              <a:rPr lang="en-US" altLang="zh-CN" dirty="0"/>
              <a:t>1</a:t>
            </a:r>
            <a:r>
              <a:rPr lang="zh-CN" altLang="en-US" dirty="0"/>
              <a:t>个或</a:t>
            </a:r>
            <a:r>
              <a:rPr lang="en-US" altLang="zh-CN" dirty="0"/>
              <a:t>2</a:t>
            </a:r>
            <a:r>
              <a:rPr lang="zh-CN" altLang="en-US" dirty="0"/>
              <a:t>个返回值，如果有</a:t>
            </a:r>
            <a:r>
              <a:rPr lang="en-US" altLang="zh-CN" dirty="0"/>
              <a:t>2</a:t>
            </a:r>
            <a:r>
              <a:rPr lang="zh-CN" altLang="en-US" dirty="0"/>
              <a:t>个返回值，第二个返回值必须是</a:t>
            </a:r>
            <a:r>
              <a:rPr lang="en-US" altLang="zh-CN" dirty="0"/>
              <a:t>error</a:t>
            </a:r>
            <a:r>
              <a:rPr lang="zh-CN" altLang="en-US" dirty="0"/>
              <a:t>接口类型的返回值。如果有</a:t>
            </a:r>
            <a:r>
              <a:rPr lang="en-US" altLang="zh-CN" dirty="0"/>
              <a:t>2</a:t>
            </a:r>
            <a:r>
              <a:rPr lang="zh-CN" altLang="en-US" dirty="0"/>
              <a:t>个返回值的函数返回的</a:t>
            </a:r>
            <a:r>
              <a:rPr lang="en-US" altLang="zh-CN" dirty="0"/>
              <a:t>error</a:t>
            </a:r>
            <a:r>
              <a:rPr lang="zh-CN" altLang="en-US" dirty="0"/>
              <a:t>值非</a:t>
            </a:r>
            <a:r>
              <a:rPr lang="en-US" altLang="zh-CN" dirty="0"/>
              <a:t>nil</a:t>
            </a:r>
            <a:r>
              <a:rPr lang="zh-CN" altLang="en-US" dirty="0"/>
              <a:t>，则模板执行会在此中断，并将该错误消息对象返回给调用者。</a:t>
            </a:r>
            <a:endParaRPr lang="en-US" altLang="zh-CN" dirty="0"/>
          </a:p>
          <a:p>
            <a:r>
              <a:rPr lang="zh-CN" altLang="en-US" dirty="0"/>
              <a:t>在执行模板时，依次从两个字典中查找函数：首先是模板函数字典，其次是全局函数字典。</a:t>
            </a:r>
            <a:endParaRPr lang="en-US" altLang="zh-CN" dirty="0"/>
          </a:p>
          <a:p>
            <a:r>
              <a:rPr lang="zh-CN" altLang="en-US" dirty="0"/>
              <a:t>一般不在模板中直接定义函数，而是使用</a:t>
            </a:r>
            <a:r>
              <a:rPr lang="en-US" altLang="zh-CN" dirty="0" err="1"/>
              <a:t>Funcs</a:t>
            </a:r>
            <a:r>
              <a:rPr lang="en-US" altLang="zh-CN" dirty="0"/>
              <a:t>()</a:t>
            </a:r>
            <a:r>
              <a:rPr lang="zh-CN" altLang="en-US" dirty="0"/>
              <a:t>将定义好的函数加入到模板中。</a:t>
            </a:r>
            <a:endParaRPr lang="en-US" altLang="zh-CN" dirty="0"/>
          </a:p>
          <a:p>
            <a:endParaRPr lang="zh-CN" altLang="en-US" dirty="0"/>
          </a:p>
        </p:txBody>
      </p:sp>
    </p:spTree>
    <p:extLst>
      <p:ext uri="{BB962C8B-B14F-4D97-AF65-F5344CB8AC3E}">
        <p14:creationId xmlns:p14="http://schemas.microsoft.com/office/powerpoint/2010/main" val="4203613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36654" y="12168"/>
            <a:ext cx="7855345" cy="6845832"/>
          </a:xfrm>
          <a:prstGeom prst="rect">
            <a:avLst/>
          </a:prstGeom>
        </p:spPr>
        <p:txBody>
          <a:bodyPr wrap="square">
            <a:spAutoFit/>
          </a:bodyPr>
          <a:lstStyle/>
          <a:p>
            <a:r>
              <a:rPr lang="en-US" altLang="zh-CN" sz="1400" dirty="0" err="1"/>
              <a:t>func</a:t>
            </a:r>
            <a:r>
              <a:rPr lang="en-US" altLang="zh-CN" sz="1400" dirty="0"/>
              <a:t> </a:t>
            </a:r>
            <a:r>
              <a:rPr lang="en-US" altLang="zh-CN" sz="1400" dirty="0" err="1"/>
              <a:t>sayHello</a:t>
            </a:r>
            <a:r>
              <a:rPr lang="en-US" altLang="zh-CN" sz="1400" dirty="0"/>
              <a:t>(w </a:t>
            </a:r>
            <a:r>
              <a:rPr lang="en-US" altLang="zh-CN" sz="1400" dirty="0" err="1"/>
              <a:t>http.ResponseWriter</a:t>
            </a:r>
            <a:r>
              <a:rPr lang="en-US" altLang="zh-CN" sz="1400" dirty="0"/>
              <a:t>, r *</a:t>
            </a:r>
            <a:r>
              <a:rPr lang="en-US" altLang="zh-CN" sz="1400" dirty="0" err="1"/>
              <a:t>http.Request</a:t>
            </a:r>
            <a:r>
              <a:rPr lang="en-US" altLang="zh-CN" sz="1400" dirty="0"/>
              <a:t>) </a:t>
            </a:r>
            <a:r>
              <a:rPr lang="en-US" altLang="zh-CN" sz="1400" b="1" dirty="0">
                <a:solidFill>
                  <a:srgbClr val="FF0000"/>
                </a:solidFill>
              </a:rPr>
              <a:t>{</a:t>
            </a:r>
          </a:p>
          <a:p>
            <a:r>
              <a:rPr lang="en-US" altLang="zh-CN" sz="1400" dirty="0"/>
              <a:t>	</a:t>
            </a:r>
            <a:r>
              <a:rPr lang="en-US" altLang="zh-CN" sz="1400" dirty="0" err="1"/>
              <a:t>htmlByte</a:t>
            </a:r>
            <a:r>
              <a:rPr lang="en-US" altLang="zh-CN" sz="1400" dirty="0"/>
              <a:t>, err := </a:t>
            </a:r>
            <a:r>
              <a:rPr lang="en-US" altLang="zh-CN" sz="1400" dirty="0" err="1"/>
              <a:t>ioutil.ReadFile</a:t>
            </a:r>
            <a:r>
              <a:rPr lang="en-US" altLang="zh-CN" sz="1400" dirty="0"/>
              <a:t>("./funcs.html")</a:t>
            </a:r>
          </a:p>
          <a:p>
            <a:r>
              <a:rPr lang="en-US" altLang="zh-CN" sz="1400" dirty="0"/>
              <a:t>	if err != nil {</a:t>
            </a:r>
          </a:p>
          <a:p>
            <a:r>
              <a:rPr lang="en-US" altLang="zh-CN" sz="1400" dirty="0"/>
              <a:t>		</a:t>
            </a:r>
            <a:r>
              <a:rPr lang="en-US" altLang="zh-CN" sz="1400" dirty="0" err="1"/>
              <a:t>fmt.Println</a:t>
            </a:r>
            <a:r>
              <a:rPr lang="en-US" altLang="zh-CN" sz="1400" dirty="0"/>
              <a:t>("read html failed, err:", err)</a:t>
            </a:r>
          </a:p>
          <a:p>
            <a:r>
              <a:rPr lang="en-US" altLang="zh-CN" sz="1400" dirty="0"/>
              <a:t>		return</a:t>
            </a:r>
          </a:p>
          <a:p>
            <a:r>
              <a:rPr lang="en-US" altLang="zh-CN" sz="1400" dirty="0"/>
              <a:t>	}</a:t>
            </a:r>
          </a:p>
          <a:p>
            <a:r>
              <a:rPr lang="en-US" altLang="zh-CN" sz="1400" dirty="0"/>
              <a:t>	</a:t>
            </a:r>
          </a:p>
          <a:p>
            <a:r>
              <a:rPr lang="en-US" altLang="zh-CN" sz="1400" dirty="0"/>
              <a:t>	</a:t>
            </a:r>
            <a:r>
              <a:rPr lang="en-US" altLang="zh-CN" sz="1400" dirty="0" err="1"/>
              <a:t>loveGo</a:t>
            </a:r>
            <a:r>
              <a:rPr lang="en-US" altLang="zh-CN" sz="1400" dirty="0"/>
              <a:t> := </a:t>
            </a:r>
            <a:r>
              <a:rPr lang="en-US" altLang="zh-CN" sz="1400" dirty="0" err="1"/>
              <a:t>func</a:t>
            </a:r>
            <a:r>
              <a:rPr lang="en-US" altLang="zh-CN" sz="1400" dirty="0"/>
              <a:t>() (string) {  // </a:t>
            </a:r>
            <a:r>
              <a:rPr lang="zh-CN" altLang="en-US" sz="1400" dirty="0"/>
              <a:t>自定义一个匿名模板函数</a:t>
            </a:r>
          </a:p>
          <a:p>
            <a:r>
              <a:rPr lang="zh-CN" altLang="en-US" sz="1400" dirty="0"/>
              <a:t>		</a:t>
            </a:r>
            <a:r>
              <a:rPr lang="en-US" altLang="zh-CN" sz="1400" dirty="0"/>
              <a:t>return "</a:t>
            </a:r>
            <a:r>
              <a:rPr lang="zh-CN" altLang="en-US" sz="1400" dirty="0"/>
              <a:t>欢迎一起学习</a:t>
            </a:r>
            <a:r>
              <a:rPr lang="en-US" altLang="zh-CN" sz="1400" dirty="0"/>
              <a:t>《Go Web</a:t>
            </a:r>
            <a:r>
              <a:rPr lang="zh-CN" altLang="en-US" sz="1400" dirty="0"/>
              <a:t>编程实战派从入门到精通</a:t>
            </a:r>
            <a:r>
              <a:rPr lang="en-US" altLang="zh-CN" sz="1400" dirty="0"/>
              <a:t>》"</a:t>
            </a:r>
          </a:p>
          <a:p>
            <a:r>
              <a:rPr lang="en-US" altLang="zh-CN" sz="1400" dirty="0"/>
              <a:t>	}</a:t>
            </a:r>
          </a:p>
          <a:p>
            <a:r>
              <a:rPr lang="en-US" altLang="zh-CN" sz="1400" dirty="0"/>
              <a:t>	// </a:t>
            </a:r>
            <a:r>
              <a:rPr lang="zh-CN" altLang="en-US" sz="1400" dirty="0"/>
              <a:t>采用链式操作在</a:t>
            </a:r>
            <a:r>
              <a:rPr lang="en-US" altLang="zh-CN" sz="1400" dirty="0"/>
              <a:t>Parse()</a:t>
            </a:r>
            <a:r>
              <a:rPr lang="zh-CN" altLang="en-US" sz="1400" dirty="0"/>
              <a:t>方法之前调用</a:t>
            </a:r>
            <a:r>
              <a:rPr lang="en-US" altLang="zh-CN" sz="1400" dirty="0" err="1"/>
              <a:t>Funcs</a:t>
            </a:r>
            <a:r>
              <a:rPr lang="zh-CN" altLang="en-US" sz="1400" dirty="0"/>
              <a:t>添加自定义的</a:t>
            </a:r>
            <a:r>
              <a:rPr lang="en-US" altLang="zh-CN" sz="1400" dirty="0" err="1"/>
              <a:t>loveGo</a:t>
            </a:r>
            <a:r>
              <a:rPr lang="zh-CN" altLang="en-US" sz="1400" dirty="0"/>
              <a:t>函数</a:t>
            </a:r>
          </a:p>
          <a:p>
            <a:r>
              <a:rPr lang="zh-CN" altLang="en-US" sz="1400" dirty="0"/>
              <a:t>	</a:t>
            </a:r>
            <a:r>
              <a:rPr lang="en-US" altLang="zh-CN" sz="1400" dirty="0"/>
              <a:t>tmpl1, err := </a:t>
            </a:r>
            <a:r>
              <a:rPr lang="en-US" altLang="zh-CN" sz="1400" dirty="0" err="1"/>
              <a:t>template.New</a:t>
            </a:r>
            <a:r>
              <a:rPr lang="en-US" altLang="zh-CN" sz="1400" dirty="0"/>
              <a:t>("</a:t>
            </a:r>
            <a:r>
              <a:rPr lang="en-US" altLang="zh-CN" sz="1400" dirty="0" err="1"/>
              <a:t>funcs</a:t>
            </a:r>
            <a:r>
              <a:rPr lang="en-US" altLang="zh-CN" sz="1400" dirty="0"/>
              <a:t>").</a:t>
            </a:r>
            <a:r>
              <a:rPr lang="en-US" altLang="zh-CN" sz="1400" dirty="0" err="1"/>
              <a:t>Funcs</a:t>
            </a:r>
            <a:r>
              <a:rPr lang="en-US" altLang="zh-CN" sz="1400" dirty="0"/>
              <a:t>(</a:t>
            </a:r>
            <a:r>
              <a:rPr lang="en-US" altLang="zh-CN" sz="1400" dirty="0" err="1"/>
              <a:t>template.FuncMap</a:t>
            </a:r>
            <a:r>
              <a:rPr lang="en-US" altLang="zh-CN" sz="1400" dirty="0"/>
              <a:t>{"</a:t>
            </a:r>
            <a:r>
              <a:rPr lang="en-US" altLang="zh-CN" sz="1400" dirty="0" err="1"/>
              <a:t>loveGo</a:t>
            </a:r>
            <a:r>
              <a:rPr lang="en-US" altLang="zh-CN" sz="1400" dirty="0"/>
              <a:t>": </a:t>
            </a:r>
            <a:r>
              <a:rPr lang="en-US" altLang="zh-CN" sz="1400" dirty="0" err="1"/>
              <a:t>loveGo</a:t>
            </a:r>
            <a:r>
              <a:rPr lang="en-US" altLang="zh-CN" sz="1400" dirty="0"/>
              <a:t>}).Parse(string(</a:t>
            </a:r>
            <a:r>
              <a:rPr lang="en-US" altLang="zh-CN" sz="1400" dirty="0" err="1"/>
              <a:t>htmlByte</a:t>
            </a:r>
            <a:r>
              <a:rPr lang="en-US" altLang="zh-CN" sz="1400" dirty="0"/>
              <a:t>))</a:t>
            </a:r>
          </a:p>
          <a:p>
            <a:r>
              <a:rPr lang="en-US" altLang="zh-CN" sz="1400" dirty="0"/>
              <a:t>	if err != nil {</a:t>
            </a:r>
          </a:p>
          <a:p>
            <a:r>
              <a:rPr lang="en-US" altLang="zh-CN" sz="1400" dirty="0"/>
              <a:t>		</a:t>
            </a:r>
            <a:r>
              <a:rPr lang="en-US" altLang="zh-CN" sz="1400" dirty="0" err="1"/>
              <a:t>fmt.Println</a:t>
            </a:r>
            <a:r>
              <a:rPr lang="en-US" altLang="zh-CN" sz="1400" dirty="0"/>
              <a:t>("create template failed, err:", err)</a:t>
            </a:r>
          </a:p>
          <a:p>
            <a:r>
              <a:rPr lang="en-US" altLang="zh-CN" sz="1400" dirty="0"/>
              <a:t>		return</a:t>
            </a:r>
          </a:p>
          <a:p>
            <a:r>
              <a:rPr lang="en-US" altLang="zh-CN" sz="1400" dirty="0"/>
              <a:t>	}</a:t>
            </a:r>
          </a:p>
          <a:p>
            <a:r>
              <a:rPr lang="en-US" altLang="zh-CN" sz="1400" dirty="0"/>
              <a:t>	</a:t>
            </a:r>
            <a:r>
              <a:rPr lang="en-US" altLang="zh-CN" sz="1400" dirty="0" err="1"/>
              <a:t>funcMap</a:t>
            </a:r>
            <a:r>
              <a:rPr lang="en-US" altLang="zh-CN" sz="1400" dirty="0"/>
              <a:t> := </a:t>
            </a:r>
            <a:r>
              <a:rPr lang="en-US" altLang="zh-CN" sz="1400" dirty="0" err="1"/>
              <a:t>template.FuncMap</a:t>
            </a:r>
            <a:r>
              <a:rPr lang="en-US" altLang="zh-CN" sz="1400" dirty="0"/>
              <a:t>{ //</a:t>
            </a:r>
            <a:r>
              <a:rPr lang="zh-CN" altLang="en-US" sz="1400" dirty="0"/>
              <a:t>在</a:t>
            </a:r>
            <a:r>
              <a:rPr lang="en-US" altLang="zh-CN" sz="1400" dirty="0" err="1"/>
              <a:t>FuncMap</a:t>
            </a:r>
            <a:r>
              <a:rPr lang="zh-CN" altLang="en-US" sz="1400" dirty="0"/>
              <a:t>中声明相应要使用的函数，</a:t>
            </a:r>
            <a:endParaRPr lang="en-US" altLang="zh-CN" sz="1400" dirty="0"/>
          </a:p>
          <a:p>
            <a:r>
              <a:rPr lang="en-US" altLang="zh-CN" sz="1400" dirty="0"/>
              <a:t>                                                                    //</a:t>
            </a:r>
            <a:r>
              <a:rPr lang="zh-CN" altLang="en-US" sz="1400" dirty="0"/>
              <a:t>然后就能够在</a:t>
            </a:r>
            <a:r>
              <a:rPr lang="en-US" altLang="zh-CN" sz="1400" dirty="0"/>
              <a:t>template</a:t>
            </a:r>
            <a:r>
              <a:rPr lang="zh-CN" altLang="en-US" sz="1400" dirty="0"/>
              <a:t>字符串中使用该函数</a:t>
            </a:r>
          </a:p>
          <a:p>
            <a:r>
              <a:rPr lang="zh-CN" altLang="en-US" sz="1400" dirty="0"/>
              <a:t>		</a:t>
            </a:r>
            <a:r>
              <a:rPr lang="en-US" altLang="zh-CN" sz="1400" dirty="0"/>
              <a:t>"Welcome": Welcome,</a:t>
            </a:r>
          </a:p>
          <a:p>
            <a:r>
              <a:rPr lang="en-US" altLang="zh-CN" sz="1400" dirty="0"/>
              <a:t>		"Doing":   Doing,</a:t>
            </a:r>
          </a:p>
          <a:p>
            <a:r>
              <a:rPr lang="en-US" altLang="zh-CN" sz="1400" dirty="0"/>
              <a:t>	}</a:t>
            </a:r>
          </a:p>
          <a:p>
            <a:r>
              <a:rPr lang="en-US" altLang="zh-CN" sz="1400" dirty="0"/>
              <a:t>	name := "Shirdon"</a:t>
            </a:r>
          </a:p>
          <a:p>
            <a:r>
              <a:rPr lang="en-US" altLang="zh-CN" sz="1400" dirty="0"/>
              <a:t>	tmpl2, err := </a:t>
            </a:r>
            <a:r>
              <a:rPr lang="en-US" altLang="zh-CN" sz="1400" dirty="0" err="1"/>
              <a:t>template.New</a:t>
            </a:r>
            <a:r>
              <a:rPr lang="en-US" altLang="zh-CN" sz="1400" dirty="0"/>
              <a:t>("test").</a:t>
            </a:r>
            <a:r>
              <a:rPr lang="en-US" altLang="zh-CN" sz="1400" dirty="0" err="1"/>
              <a:t>Funcs</a:t>
            </a:r>
            <a:r>
              <a:rPr lang="en-US" altLang="zh-CN" sz="1400" dirty="0"/>
              <a:t>(</a:t>
            </a:r>
            <a:r>
              <a:rPr lang="en-US" altLang="zh-CN" sz="1400" dirty="0" err="1"/>
              <a:t>funcMap</a:t>
            </a:r>
            <a:r>
              <a:rPr lang="en-US" altLang="zh-CN" sz="1400" dirty="0"/>
              <a:t>).Parse("{{Welcome}}\n{{Doing .}}\n")</a:t>
            </a:r>
          </a:p>
          <a:p>
            <a:r>
              <a:rPr lang="en-US" altLang="zh-CN" sz="1400" dirty="0"/>
              <a:t>	if err != nil {</a:t>
            </a:r>
          </a:p>
          <a:p>
            <a:r>
              <a:rPr lang="en-US" altLang="zh-CN" sz="1400" dirty="0"/>
              <a:t>		panic(err)</a:t>
            </a:r>
          </a:p>
          <a:p>
            <a:r>
              <a:rPr lang="en-US" altLang="zh-CN" sz="1400" dirty="0"/>
              <a:t>	}</a:t>
            </a:r>
          </a:p>
          <a:p>
            <a:endParaRPr lang="en-US" altLang="zh-CN" sz="1400" dirty="0"/>
          </a:p>
          <a:p>
            <a:r>
              <a:rPr lang="en-US" altLang="zh-CN" sz="1400" dirty="0"/>
              <a:t>	tmpl1.Execute(w, name)  // </a:t>
            </a:r>
            <a:r>
              <a:rPr lang="zh-CN" altLang="en-US" sz="1400" dirty="0"/>
              <a:t>使用</a:t>
            </a:r>
            <a:r>
              <a:rPr lang="en-US" altLang="zh-CN" sz="1400" dirty="0"/>
              <a:t>user</a:t>
            </a:r>
            <a:r>
              <a:rPr lang="zh-CN" altLang="en-US" sz="1400" dirty="0"/>
              <a:t>渲染模板，并将结果写入</a:t>
            </a:r>
            <a:r>
              <a:rPr lang="en-US" altLang="zh-CN" sz="1400" dirty="0"/>
              <a:t>w</a:t>
            </a:r>
          </a:p>
          <a:p>
            <a:r>
              <a:rPr lang="en-US" altLang="zh-CN" sz="1400" dirty="0"/>
              <a:t>	tmpl2.Execute(w, name)</a:t>
            </a:r>
          </a:p>
          <a:p>
            <a:r>
              <a:rPr lang="en-US" altLang="zh-CN" sz="1400" b="1" dirty="0">
                <a:solidFill>
                  <a:srgbClr val="FF0000"/>
                </a:solidFill>
              </a:rPr>
              <a:t>}</a:t>
            </a:r>
            <a:endParaRPr lang="zh-CN" altLang="en-US" sz="1400" b="1" dirty="0">
              <a:solidFill>
                <a:srgbClr val="FF0000"/>
              </a:solidFill>
            </a:endParaRPr>
          </a:p>
        </p:txBody>
      </p:sp>
      <p:pic>
        <p:nvPicPr>
          <p:cNvPr id="4" name="图片 3"/>
          <p:cNvPicPr>
            <a:picLocks noChangeAspect="1"/>
          </p:cNvPicPr>
          <p:nvPr/>
        </p:nvPicPr>
        <p:blipFill>
          <a:blip r:embed="rId2"/>
          <a:stretch>
            <a:fillRect/>
          </a:stretch>
        </p:blipFill>
        <p:spPr>
          <a:xfrm>
            <a:off x="9299643" y="497150"/>
            <a:ext cx="2892357" cy="980916"/>
          </a:xfrm>
          <a:prstGeom prst="rect">
            <a:avLst/>
          </a:prstGeom>
        </p:spPr>
      </p:pic>
      <p:pic>
        <p:nvPicPr>
          <p:cNvPr id="5" name="图片 4"/>
          <p:cNvPicPr>
            <a:picLocks noChangeAspect="1"/>
          </p:cNvPicPr>
          <p:nvPr/>
        </p:nvPicPr>
        <p:blipFill>
          <a:blip r:embed="rId3"/>
          <a:stretch>
            <a:fillRect/>
          </a:stretch>
        </p:blipFill>
        <p:spPr>
          <a:xfrm>
            <a:off x="9299643" y="0"/>
            <a:ext cx="2892358" cy="387562"/>
          </a:xfrm>
          <a:prstGeom prst="rect">
            <a:avLst/>
          </a:prstGeom>
        </p:spPr>
      </p:pic>
      <p:sp>
        <p:nvSpPr>
          <p:cNvPr id="6" name="矩形 5"/>
          <p:cNvSpPr/>
          <p:nvPr/>
        </p:nvSpPr>
        <p:spPr>
          <a:xfrm>
            <a:off x="227859" y="89989"/>
            <a:ext cx="3983113" cy="4401205"/>
          </a:xfrm>
          <a:prstGeom prst="rect">
            <a:avLst/>
          </a:prstGeom>
        </p:spPr>
        <p:txBody>
          <a:bodyPr wrap="square">
            <a:spAutoFit/>
          </a:bodyPr>
          <a:lstStyle/>
          <a:p>
            <a:r>
              <a:rPr lang="zh-CN" altLang="en-US" sz="1400" dirty="0"/>
              <a:t>package main</a:t>
            </a:r>
          </a:p>
          <a:p>
            <a:r>
              <a:rPr lang="zh-CN" altLang="en-US" sz="1400" dirty="0"/>
              <a:t>import (</a:t>
            </a:r>
          </a:p>
          <a:p>
            <a:r>
              <a:rPr lang="zh-CN" altLang="en-US" sz="1400" dirty="0"/>
              <a:t>	"fmt"</a:t>
            </a:r>
          </a:p>
          <a:p>
            <a:r>
              <a:rPr lang="zh-CN" altLang="en-US" sz="1400" dirty="0"/>
              <a:t>	"html/template"</a:t>
            </a:r>
          </a:p>
          <a:p>
            <a:r>
              <a:rPr lang="zh-CN" altLang="en-US" sz="1400" dirty="0"/>
              <a:t>	"io/ioutil"</a:t>
            </a:r>
          </a:p>
          <a:p>
            <a:r>
              <a:rPr lang="zh-CN" altLang="en-US" sz="1400" dirty="0"/>
              <a:t>	"net/http"</a:t>
            </a:r>
          </a:p>
          <a:p>
            <a:r>
              <a:rPr lang="zh-CN" altLang="en-US" sz="1400" dirty="0"/>
              <a:t>)</a:t>
            </a:r>
            <a:endParaRPr lang="en-US" altLang="zh-CN" sz="1400" dirty="0"/>
          </a:p>
          <a:p>
            <a:endParaRPr lang="zh-CN" altLang="en-US" sz="1400" dirty="0"/>
          </a:p>
          <a:p>
            <a:r>
              <a:rPr lang="zh-CN" altLang="en-US" sz="1400" dirty="0"/>
              <a:t>func Welcome() string { //没参数</a:t>
            </a:r>
          </a:p>
          <a:p>
            <a:r>
              <a:rPr lang="zh-CN" altLang="en-US" sz="1400" dirty="0"/>
              <a:t>    return "Welcome"</a:t>
            </a:r>
          </a:p>
          <a:p>
            <a:r>
              <a:rPr lang="zh-CN" altLang="en-US" sz="1400" dirty="0"/>
              <a:t>}</a:t>
            </a:r>
          </a:p>
          <a:p>
            <a:r>
              <a:rPr lang="zh-CN" altLang="en-US" sz="1400" dirty="0"/>
              <a:t>func Doing(name string) string { //有参数</a:t>
            </a:r>
          </a:p>
          <a:p>
            <a:r>
              <a:rPr lang="zh-CN" altLang="en-US" sz="1400" dirty="0"/>
              <a:t>    return name + ", Learning Go Web template "</a:t>
            </a:r>
          </a:p>
          <a:p>
            <a:r>
              <a:rPr lang="zh-CN" altLang="en-US" sz="1400" dirty="0"/>
              <a:t>}</a:t>
            </a:r>
            <a:endParaRPr lang="en-US" altLang="zh-CN" sz="1400" dirty="0"/>
          </a:p>
          <a:p>
            <a:endParaRPr lang="en-US" altLang="zh-CN" sz="1400" dirty="0"/>
          </a:p>
          <a:p>
            <a:r>
              <a:rPr lang="fr-FR" altLang="zh-CN" sz="1400" dirty="0"/>
              <a:t>func main() {</a:t>
            </a:r>
          </a:p>
          <a:p>
            <a:r>
              <a:rPr lang="fr-FR" altLang="zh-CN" sz="1400" dirty="0"/>
              <a:t>    http.HandleFunc("/", sayHello)</a:t>
            </a:r>
          </a:p>
          <a:p>
            <a:r>
              <a:rPr lang="fr-FR" altLang="zh-CN" sz="1400" dirty="0"/>
              <a:t>    http.ListenAndServe(":8087", nil)</a:t>
            </a:r>
          </a:p>
          <a:p>
            <a:endParaRPr lang="fr-FR" altLang="zh-CN" sz="1400" dirty="0"/>
          </a:p>
          <a:p>
            <a:r>
              <a:rPr lang="fr-FR" altLang="zh-CN" sz="1400" dirty="0"/>
              <a:t>}</a:t>
            </a:r>
            <a:endParaRPr lang="zh-CN" altLang="en-US" sz="1400" dirty="0"/>
          </a:p>
        </p:txBody>
      </p:sp>
      <p:grpSp>
        <p:nvGrpSpPr>
          <p:cNvPr id="10" name="组合 9"/>
          <p:cNvGrpSpPr/>
          <p:nvPr/>
        </p:nvGrpSpPr>
        <p:grpSpPr>
          <a:xfrm>
            <a:off x="213681" y="4527120"/>
            <a:ext cx="3997291" cy="2246769"/>
            <a:chOff x="-9728" y="4538651"/>
            <a:chExt cx="3997291" cy="2246769"/>
          </a:xfrm>
        </p:grpSpPr>
        <p:sp>
          <p:nvSpPr>
            <p:cNvPr id="8" name="矩形 7"/>
            <p:cNvSpPr/>
            <p:nvPr/>
          </p:nvSpPr>
          <p:spPr>
            <a:xfrm>
              <a:off x="-9728" y="4538651"/>
              <a:ext cx="3959157" cy="2246769"/>
            </a:xfrm>
            <a:prstGeom prst="rect">
              <a:avLst/>
            </a:prstGeom>
            <a:ln>
              <a:solidFill>
                <a:schemeClr val="tx1"/>
              </a:solidFill>
            </a:ln>
          </p:spPr>
          <p:txBody>
            <a:bodyPr wrap="square">
              <a:spAutoFit/>
            </a:bodyPr>
            <a:lstStyle/>
            <a:p>
              <a:r>
                <a:rPr lang="en-US" altLang="zh-CN" sz="1400" dirty="0"/>
                <a:t>&lt;!DOCTYPE html&gt;</a:t>
              </a:r>
            </a:p>
            <a:p>
              <a:r>
                <a:rPr lang="en-US" altLang="zh-CN" sz="1400" dirty="0"/>
                <a:t>&lt;html </a:t>
              </a:r>
              <a:r>
                <a:rPr lang="en-US" altLang="zh-CN" sz="1400" dirty="0" err="1"/>
                <a:t>lang</a:t>
              </a:r>
              <a:r>
                <a:rPr lang="en-US" altLang="zh-CN" sz="1400" dirty="0"/>
                <a:t>="</a:t>
              </a:r>
              <a:r>
                <a:rPr lang="en-US" altLang="zh-CN" sz="1400" dirty="0" err="1"/>
                <a:t>en</a:t>
              </a:r>
              <a:r>
                <a:rPr lang="en-US" altLang="zh-CN" sz="1400" dirty="0"/>
                <a:t>"&gt;&lt;head&gt;</a:t>
              </a:r>
            </a:p>
            <a:p>
              <a:r>
                <a:rPr lang="en-US" altLang="zh-CN" sz="1400" dirty="0"/>
                <a:t>    &lt;meta charset="UTF-8"&gt;</a:t>
              </a:r>
            </a:p>
            <a:p>
              <a:r>
                <a:rPr lang="en-US" altLang="zh-CN" sz="1400" dirty="0"/>
                <a:t>    &lt;meta name="viewport" content="width=device-width, initial-</a:t>
              </a:r>
              <a:r>
                <a:rPr lang="en-US" altLang="zh-CN" sz="1400" dirty="0" err="1"/>
                <a:t>cale</a:t>
              </a:r>
              <a:r>
                <a:rPr lang="en-US" altLang="zh-CN" sz="1400" dirty="0"/>
                <a:t>=1.0"&gt;</a:t>
              </a:r>
            </a:p>
            <a:p>
              <a:r>
                <a:rPr lang="en-US" altLang="zh-CN" sz="1400" dirty="0"/>
                <a:t>    &lt;meta http-</a:t>
              </a:r>
              <a:r>
                <a:rPr lang="en-US" altLang="zh-CN" sz="1400" dirty="0" err="1"/>
                <a:t>equiv</a:t>
              </a:r>
              <a:r>
                <a:rPr lang="en-US" altLang="zh-CN" sz="1400" dirty="0"/>
                <a:t>="X-UA-Compatible" content="</a:t>
              </a:r>
              <a:r>
                <a:rPr lang="en-US" altLang="zh-CN" sz="1400" dirty="0" err="1"/>
                <a:t>ie</a:t>
              </a:r>
              <a:r>
                <a:rPr lang="en-US" altLang="zh-CN" sz="1400" dirty="0"/>
                <a:t>=edge"&gt; </a:t>
              </a:r>
            </a:p>
            <a:p>
              <a:r>
                <a:rPr lang="en-US" altLang="zh-CN" sz="1400" dirty="0"/>
                <a:t>   &lt;title&gt;</a:t>
              </a:r>
              <a:r>
                <a:rPr lang="en-US" altLang="zh-CN" sz="1400" dirty="0" err="1"/>
                <a:t>tmpl</a:t>
              </a:r>
              <a:r>
                <a:rPr lang="en-US" altLang="zh-CN" sz="1400" dirty="0"/>
                <a:t> test&lt;/title&gt;&lt;/head&gt;</a:t>
              </a:r>
            </a:p>
            <a:p>
              <a:r>
                <a:rPr lang="en-US" altLang="zh-CN" sz="1400" dirty="0"/>
                <a:t>&lt;body&gt;</a:t>
              </a:r>
            </a:p>
            <a:p>
              <a:r>
                <a:rPr lang="en-US" altLang="zh-CN" sz="1400" dirty="0"/>
                <a:t>&lt;h1&gt;{{</a:t>
              </a:r>
              <a:r>
                <a:rPr lang="en-US" altLang="zh-CN" sz="1400" dirty="0" err="1"/>
                <a:t>loveGo</a:t>
              </a:r>
              <a:r>
                <a:rPr lang="en-US" altLang="zh-CN" sz="1400" dirty="0"/>
                <a:t>}}&lt;/h1&gt;</a:t>
              </a:r>
              <a:endParaRPr lang="zh-CN" altLang="en-US" sz="1400" dirty="0"/>
            </a:p>
          </p:txBody>
        </p:sp>
        <p:sp>
          <p:nvSpPr>
            <p:cNvPr id="9" name="文本框 8"/>
            <p:cNvSpPr txBox="1"/>
            <p:nvPr/>
          </p:nvSpPr>
          <p:spPr>
            <a:xfrm>
              <a:off x="2179055" y="4538651"/>
              <a:ext cx="1808508" cy="369332"/>
            </a:xfrm>
            <a:prstGeom prst="rect">
              <a:avLst/>
            </a:prstGeom>
            <a:noFill/>
          </p:spPr>
          <p:txBody>
            <a:bodyPr wrap="none" rtlCol="0">
              <a:spAutoFit/>
            </a:bodyPr>
            <a:lstStyle/>
            <a:p>
              <a:r>
                <a:rPr lang="en-US" altLang="zh-CN" b="1" dirty="0">
                  <a:solidFill>
                    <a:srgbClr val="FF0000"/>
                  </a:solidFill>
                </a:rPr>
                <a:t> funcs.html</a:t>
              </a:r>
              <a:r>
                <a:rPr lang="zh-CN" altLang="en-US" b="1" dirty="0">
                  <a:solidFill>
                    <a:srgbClr val="FF0000"/>
                  </a:solidFill>
                </a:rPr>
                <a:t>文件</a:t>
              </a:r>
            </a:p>
          </p:txBody>
        </p:sp>
      </p:grpSp>
    </p:spTree>
    <p:extLst>
      <p:ext uri="{BB962C8B-B14F-4D97-AF65-F5344CB8AC3E}">
        <p14:creationId xmlns:p14="http://schemas.microsoft.com/office/powerpoint/2010/main" val="243158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使用嵌套模板</a:t>
            </a:r>
          </a:p>
        </p:txBody>
      </p:sp>
      <p:sp>
        <p:nvSpPr>
          <p:cNvPr id="3" name="内容占位符 2"/>
          <p:cNvSpPr>
            <a:spLocks noGrp="1"/>
          </p:cNvSpPr>
          <p:nvPr>
            <p:ph idx="1"/>
          </p:nvPr>
        </p:nvSpPr>
        <p:spPr/>
        <p:txBody>
          <a:bodyPr/>
          <a:lstStyle/>
          <a:p>
            <a:r>
              <a:rPr lang="en-US" altLang="zh-CN" dirty="0"/>
              <a:t>Go</a:t>
            </a:r>
            <a:r>
              <a:rPr lang="zh-CN" altLang="en-US" dirty="0"/>
              <a:t>语言中，可以在</a:t>
            </a:r>
            <a:r>
              <a:rPr lang="en-US" altLang="zh-CN" dirty="0"/>
              <a:t>Action</a:t>
            </a:r>
            <a:r>
              <a:rPr lang="zh-CN" altLang="en-US" dirty="0"/>
              <a:t>中直接用关键字</a:t>
            </a:r>
            <a:r>
              <a:rPr lang="en-US" altLang="zh-CN" dirty="0"/>
              <a:t>define</a:t>
            </a:r>
            <a:r>
              <a:rPr lang="zh-CN" altLang="en-US" dirty="0"/>
              <a:t>来定义模板，用关键字</a:t>
            </a:r>
            <a:r>
              <a:rPr lang="en-US" altLang="zh-CN" dirty="0"/>
              <a:t>template</a:t>
            </a:r>
            <a:r>
              <a:rPr lang="zh-CN" altLang="en-US" dirty="0"/>
              <a:t>来执行模板，也可以使用关键字</a:t>
            </a:r>
            <a:r>
              <a:rPr lang="en-US" altLang="zh-CN" dirty="0"/>
              <a:t>block</a:t>
            </a:r>
            <a:r>
              <a:rPr lang="zh-CN" altLang="en-US" dirty="0"/>
              <a:t>来定义并需要时执行模板。如下：</a:t>
            </a:r>
            <a:endParaRPr lang="en-US" altLang="zh-CN" dirty="0"/>
          </a:p>
          <a:p>
            <a:endParaRPr lang="en-US" altLang="zh-CN" dirty="0"/>
          </a:p>
          <a:p>
            <a:pPr marL="457200" lvl="1" indent="0">
              <a:buNone/>
            </a:pPr>
            <a:r>
              <a:rPr lang="en-US" altLang="zh-CN" dirty="0"/>
              <a:t>{{define “</a:t>
            </a:r>
            <a:r>
              <a:rPr lang="en-US" altLang="zh-CN" dirty="0" err="1"/>
              <a:t>template_name</a:t>
            </a:r>
            <a:r>
              <a:rPr lang="en-US" altLang="zh-CN" dirty="0"/>
              <a:t>”}} T {{end}}</a:t>
            </a:r>
          </a:p>
          <a:p>
            <a:pPr marL="457200" lvl="1" indent="0">
              <a:buNone/>
            </a:pPr>
            <a:endParaRPr lang="en-US" altLang="zh-CN" dirty="0"/>
          </a:p>
          <a:p>
            <a:pPr marL="457200" lvl="1" indent="0">
              <a:buNone/>
            </a:pPr>
            <a:r>
              <a:rPr lang="en-US" altLang="zh-CN" dirty="0"/>
              <a:t>{{template “</a:t>
            </a:r>
            <a:r>
              <a:rPr lang="en-US" altLang="zh-CN" dirty="0" err="1"/>
              <a:t>template_name</a:t>
            </a:r>
            <a:r>
              <a:rPr lang="en-US" altLang="zh-CN" dirty="0"/>
              <a:t>”}} </a:t>
            </a:r>
          </a:p>
          <a:p>
            <a:pPr marL="457200" lvl="1" indent="0">
              <a:buNone/>
            </a:pPr>
            <a:r>
              <a:rPr lang="en-US" altLang="zh-CN" dirty="0"/>
              <a:t>{{template “</a:t>
            </a:r>
            <a:r>
              <a:rPr lang="en-US" altLang="zh-CN" dirty="0" err="1"/>
              <a:t>template_name</a:t>
            </a:r>
            <a:r>
              <a:rPr lang="en-US" altLang="zh-CN" dirty="0"/>
              <a:t>” pipeline}} </a:t>
            </a:r>
          </a:p>
          <a:p>
            <a:pPr marL="457200" lvl="1" indent="0">
              <a:buNone/>
            </a:pPr>
            <a:endParaRPr lang="en-US" altLang="zh-CN" dirty="0"/>
          </a:p>
          <a:p>
            <a:pPr marL="457200" lvl="1" indent="0">
              <a:buNone/>
            </a:pPr>
            <a:r>
              <a:rPr lang="en-US" altLang="zh-CN" dirty="0"/>
              <a:t>{{block “</a:t>
            </a:r>
            <a:r>
              <a:rPr lang="en-US" altLang="zh-CN" dirty="0" err="1"/>
              <a:t>template_name</a:t>
            </a:r>
            <a:r>
              <a:rPr lang="en-US" altLang="zh-CN" dirty="0"/>
              <a:t>” pipeline}} T {{end}} </a:t>
            </a:r>
          </a:p>
          <a:p>
            <a:pPr marL="457200" lvl="1" indent="0">
              <a:buNone/>
            </a:pPr>
            <a:endParaRPr lang="en-US" altLang="zh-CN" dirty="0"/>
          </a:p>
          <a:p>
            <a:pPr marL="457200" lvl="1" indent="0">
              <a:buNone/>
            </a:pPr>
            <a:endParaRPr lang="zh-CN" altLang="en-US" dirty="0"/>
          </a:p>
        </p:txBody>
      </p:sp>
    </p:spTree>
    <p:extLst>
      <p:ext uri="{BB962C8B-B14F-4D97-AF65-F5344CB8AC3E}">
        <p14:creationId xmlns:p14="http://schemas.microsoft.com/office/powerpoint/2010/main" val="3139127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矩形 3"/>
          <p:cNvSpPr/>
          <p:nvPr/>
        </p:nvSpPr>
        <p:spPr>
          <a:xfrm>
            <a:off x="295073" y="977392"/>
            <a:ext cx="6096000" cy="5078313"/>
          </a:xfrm>
          <a:prstGeom prst="rect">
            <a:avLst/>
          </a:prstGeom>
        </p:spPr>
        <p:txBody>
          <a:bodyPr>
            <a:spAutoFit/>
          </a:bodyPr>
          <a:lstStyle/>
          <a:p>
            <a:r>
              <a:rPr lang="en-US" altLang="zh-CN" b="1" dirty="0">
                <a:solidFill>
                  <a:srgbClr val="808080"/>
                </a:solidFill>
                <a:latin typeface="Consolas" panose="020B0609020204030204" pitchFamily="49" charset="0"/>
              </a:rPr>
              <a:t>&lt;!</a:t>
            </a:r>
            <a:r>
              <a:rPr lang="en-US" altLang="zh-CN" b="1" dirty="0">
                <a:solidFill>
                  <a:srgbClr val="569CD6"/>
                </a:solidFill>
                <a:latin typeface="Consolas" panose="020B0609020204030204" pitchFamily="49" charset="0"/>
              </a:rPr>
              <a:t>DOCTYPE</a:t>
            </a:r>
            <a:r>
              <a:rPr lang="en-US" altLang="zh-CN" b="1" dirty="0">
                <a:solidFill>
                  <a:srgbClr val="D4D4D4"/>
                </a:solidFill>
                <a:latin typeface="Consolas" panose="020B0609020204030204" pitchFamily="49" charset="0"/>
              </a:rPr>
              <a:t> </a:t>
            </a:r>
            <a:r>
              <a:rPr lang="en-US" altLang="zh-CN" b="1" dirty="0">
                <a:solidFill>
                  <a:srgbClr val="9CDCFE"/>
                </a:solidFill>
                <a:latin typeface="Consolas" panose="020B0609020204030204" pitchFamily="49" charset="0"/>
              </a:rPr>
              <a:t>html</a:t>
            </a:r>
            <a:r>
              <a:rPr lang="en-US" altLang="zh-CN" b="1" dirty="0">
                <a:solidFill>
                  <a:srgbClr val="808080"/>
                </a:solidFill>
                <a:latin typeface="Consolas" panose="020B0609020204030204" pitchFamily="49" charset="0"/>
              </a:rPr>
              <a:t>&gt;&lt;</a:t>
            </a:r>
            <a:r>
              <a:rPr lang="en-US" altLang="zh-CN" b="1" dirty="0">
                <a:solidFill>
                  <a:srgbClr val="569CD6"/>
                </a:solidFill>
                <a:latin typeface="Consolas" panose="020B0609020204030204" pitchFamily="49" charset="0"/>
              </a:rPr>
              <a:t>html</a:t>
            </a:r>
            <a:r>
              <a:rPr lang="en-US" altLang="zh-CN" b="1" dirty="0">
                <a:solidFill>
                  <a:srgbClr val="D4D4D4"/>
                </a:solidFill>
                <a:latin typeface="Consolas" panose="020B0609020204030204" pitchFamily="49" charset="0"/>
              </a:rPr>
              <a:t> </a:t>
            </a:r>
            <a:r>
              <a:rPr lang="en-US" altLang="zh-CN" b="1" dirty="0" err="1">
                <a:solidFill>
                  <a:srgbClr val="9CDCFE"/>
                </a:solidFill>
                <a:latin typeface="Consolas" panose="020B0609020204030204" pitchFamily="49" charset="0"/>
              </a:rPr>
              <a:t>lang</a:t>
            </a:r>
            <a:r>
              <a:rPr lang="en-US" altLang="zh-CN" b="1" dirty="0">
                <a:solidFill>
                  <a:srgbClr val="D4D4D4"/>
                </a:solidFill>
                <a:latin typeface="Consolas" panose="020B0609020204030204" pitchFamily="49" charset="0"/>
              </a:rPr>
              <a:t>=</a:t>
            </a:r>
            <a:r>
              <a:rPr lang="en-US" altLang="zh-CN" b="1" dirty="0">
                <a:solidFill>
                  <a:srgbClr val="CE9178"/>
                </a:solidFill>
                <a:latin typeface="Consolas" panose="020B0609020204030204" pitchFamily="49" charset="0"/>
              </a:rPr>
              <a:t>"</a:t>
            </a:r>
            <a:r>
              <a:rPr lang="en-US" altLang="zh-CN" b="1" dirty="0" err="1">
                <a:solidFill>
                  <a:srgbClr val="CE9178"/>
                </a:solidFill>
                <a:latin typeface="Consolas" panose="020B0609020204030204" pitchFamily="49" charset="0"/>
              </a:rPr>
              <a:t>en</a:t>
            </a:r>
            <a:r>
              <a:rPr lang="en-US" altLang="zh-CN" b="1" dirty="0">
                <a:solidFill>
                  <a:srgbClr val="CE9178"/>
                </a:solidFill>
                <a:latin typeface="Consolas" panose="020B0609020204030204" pitchFamily="49" charset="0"/>
              </a:rPr>
              <a:t>"</a:t>
            </a:r>
            <a:r>
              <a:rPr lang="en-US" altLang="zh-CN" b="1" dirty="0">
                <a:solidFill>
                  <a:srgbClr val="808080"/>
                </a:solidFill>
                <a:latin typeface="Consolas" panose="020B0609020204030204" pitchFamily="49" charset="0"/>
              </a:rPr>
              <a:t>&gt;&lt;</a:t>
            </a:r>
            <a:r>
              <a:rPr lang="en-US" altLang="zh-CN" b="1" dirty="0">
                <a:solidFill>
                  <a:srgbClr val="569CD6"/>
                </a:solidFill>
                <a:latin typeface="Consolas" panose="020B0609020204030204" pitchFamily="49" charset="0"/>
              </a:rPr>
              <a:t>head</a:t>
            </a:r>
            <a:r>
              <a:rPr lang="en-US" altLang="zh-CN" b="1" dirty="0">
                <a:solidFill>
                  <a:srgbClr val="808080"/>
                </a:solidFill>
                <a:latin typeface="Consolas" panose="020B0609020204030204" pitchFamily="49" charset="0"/>
              </a:rPr>
              <a:t>&gt;</a:t>
            </a:r>
            <a:endParaRPr lang="en-US" altLang="zh-CN" b="1" dirty="0">
              <a:solidFill>
                <a:srgbClr val="D4D4D4"/>
              </a:solidFill>
              <a:latin typeface="Consolas" panose="020B0609020204030204" pitchFamily="49" charset="0"/>
            </a:endParaRPr>
          </a:p>
          <a:p>
            <a:r>
              <a:rPr lang="en-US" altLang="zh-CN" b="1" dirty="0">
                <a:solidFill>
                  <a:srgbClr val="D4D4D4"/>
                </a:solidFill>
                <a:latin typeface="Consolas" panose="020B0609020204030204" pitchFamily="49" charset="0"/>
              </a:rPr>
              <a:t>    </a:t>
            </a:r>
            <a:r>
              <a:rPr lang="en-US" altLang="zh-CN" b="1" dirty="0">
                <a:solidFill>
                  <a:srgbClr val="808080"/>
                </a:solidFill>
                <a:latin typeface="Consolas" panose="020B0609020204030204" pitchFamily="49" charset="0"/>
              </a:rPr>
              <a:t>&lt;</a:t>
            </a:r>
            <a:r>
              <a:rPr lang="en-US" altLang="zh-CN" b="1" dirty="0">
                <a:solidFill>
                  <a:srgbClr val="569CD6"/>
                </a:solidFill>
                <a:latin typeface="Consolas" panose="020B0609020204030204" pitchFamily="49" charset="0"/>
              </a:rPr>
              <a:t>meta</a:t>
            </a:r>
            <a:r>
              <a:rPr lang="en-US" altLang="zh-CN" b="1" dirty="0">
                <a:solidFill>
                  <a:srgbClr val="D4D4D4"/>
                </a:solidFill>
                <a:latin typeface="Consolas" panose="020B0609020204030204" pitchFamily="49" charset="0"/>
              </a:rPr>
              <a:t> </a:t>
            </a:r>
            <a:r>
              <a:rPr lang="en-US" altLang="zh-CN" b="1" dirty="0">
                <a:solidFill>
                  <a:srgbClr val="9CDCFE"/>
                </a:solidFill>
                <a:latin typeface="Consolas" panose="020B0609020204030204" pitchFamily="49" charset="0"/>
              </a:rPr>
              <a:t>charset</a:t>
            </a:r>
            <a:r>
              <a:rPr lang="en-US" altLang="zh-CN" b="1" dirty="0">
                <a:solidFill>
                  <a:srgbClr val="D4D4D4"/>
                </a:solidFill>
                <a:latin typeface="Consolas" panose="020B0609020204030204" pitchFamily="49" charset="0"/>
              </a:rPr>
              <a:t>=</a:t>
            </a:r>
            <a:r>
              <a:rPr lang="en-US" altLang="zh-CN" b="1" dirty="0">
                <a:solidFill>
                  <a:srgbClr val="CE9178"/>
                </a:solidFill>
                <a:latin typeface="Consolas" panose="020B0609020204030204" pitchFamily="49" charset="0"/>
              </a:rPr>
              <a:t>"UTF-8"</a:t>
            </a:r>
            <a:r>
              <a:rPr lang="en-US" altLang="zh-CN" b="1" dirty="0">
                <a:solidFill>
                  <a:srgbClr val="808080"/>
                </a:solidFill>
                <a:latin typeface="Consolas" panose="020B0609020204030204" pitchFamily="49" charset="0"/>
              </a:rPr>
              <a:t>&gt;</a:t>
            </a:r>
            <a:endParaRPr lang="en-US" altLang="zh-CN" b="1" dirty="0">
              <a:solidFill>
                <a:srgbClr val="D4D4D4"/>
              </a:solidFill>
              <a:latin typeface="Consolas" panose="020B0609020204030204" pitchFamily="49" charset="0"/>
            </a:endParaRPr>
          </a:p>
          <a:p>
            <a:r>
              <a:rPr lang="en-US" altLang="zh-CN" b="1" dirty="0">
                <a:solidFill>
                  <a:srgbClr val="D4D4D4"/>
                </a:solidFill>
                <a:latin typeface="Consolas" panose="020B0609020204030204" pitchFamily="49" charset="0"/>
              </a:rPr>
              <a:t>    </a:t>
            </a:r>
            <a:r>
              <a:rPr lang="en-US" altLang="zh-CN" b="1" dirty="0">
                <a:solidFill>
                  <a:srgbClr val="808080"/>
                </a:solidFill>
                <a:latin typeface="Consolas" panose="020B0609020204030204" pitchFamily="49" charset="0"/>
              </a:rPr>
              <a:t>&lt;</a:t>
            </a:r>
            <a:r>
              <a:rPr lang="en-US" altLang="zh-CN" b="1" dirty="0">
                <a:solidFill>
                  <a:srgbClr val="569CD6"/>
                </a:solidFill>
                <a:latin typeface="Consolas" panose="020B0609020204030204" pitchFamily="49" charset="0"/>
              </a:rPr>
              <a:t>meta</a:t>
            </a:r>
            <a:r>
              <a:rPr lang="en-US" altLang="zh-CN" b="1" dirty="0">
                <a:solidFill>
                  <a:srgbClr val="D4D4D4"/>
                </a:solidFill>
                <a:latin typeface="Consolas" panose="020B0609020204030204" pitchFamily="49" charset="0"/>
              </a:rPr>
              <a:t> </a:t>
            </a:r>
            <a:r>
              <a:rPr lang="en-US" altLang="zh-CN" b="1" dirty="0">
                <a:solidFill>
                  <a:srgbClr val="9CDCFE"/>
                </a:solidFill>
                <a:latin typeface="Consolas" panose="020B0609020204030204" pitchFamily="49" charset="0"/>
              </a:rPr>
              <a:t>name</a:t>
            </a:r>
            <a:r>
              <a:rPr lang="en-US" altLang="zh-CN" b="1" dirty="0">
                <a:solidFill>
                  <a:srgbClr val="D4D4D4"/>
                </a:solidFill>
                <a:latin typeface="Consolas" panose="020B0609020204030204" pitchFamily="49" charset="0"/>
              </a:rPr>
              <a:t>=</a:t>
            </a:r>
            <a:r>
              <a:rPr lang="en-US" altLang="zh-CN" b="1" dirty="0">
                <a:solidFill>
                  <a:srgbClr val="CE9178"/>
                </a:solidFill>
                <a:latin typeface="Consolas" panose="020B0609020204030204" pitchFamily="49" charset="0"/>
              </a:rPr>
              <a:t>"viewport"</a:t>
            </a:r>
            <a:r>
              <a:rPr lang="en-US" altLang="zh-CN" b="1" dirty="0">
                <a:solidFill>
                  <a:srgbClr val="D4D4D4"/>
                </a:solidFill>
                <a:latin typeface="Consolas" panose="020B0609020204030204" pitchFamily="49" charset="0"/>
              </a:rPr>
              <a:t> </a:t>
            </a:r>
            <a:r>
              <a:rPr lang="en-US" altLang="zh-CN" b="1" dirty="0">
                <a:solidFill>
                  <a:srgbClr val="9CDCFE"/>
                </a:solidFill>
                <a:latin typeface="Consolas" panose="020B0609020204030204" pitchFamily="49" charset="0"/>
              </a:rPr>
              <a:t>content</a:t>
            </a:r>
            <a:r>
              <a:rPr lang="en-US" altLang="zh-CN" b="1" dirty="0">
                <a:solidFill>
                  <a:srgbClr val="D4D4D4"/>
                </a:solidFill>
                <a:latin typeface="Consolas" panose="020B0609020204030204" pitchFamily="49" charset="0"/>
              </a:rPr>
              <a:t>=</a:t>
            </a:r>
            <a:r>
              <a:rPr lang="en-US" altLang="zh-CN" b="1" dirty="0">
                <a:solidFill>
                  <a:srgbClr val="CE9178"/>
                </a:solidFill>
                <a:latin typeface="Consolas" panose="020B0609020204030204" pitchFamily="49" charset="0"/>
              </a:rPr>
              <a:t>"width=device-width, initial-scale=1.0"</a:t>
            </a:r>
            <a:r>
              <a:rPr lang="en-US" altLang="zh-CN" b="1" dirty="0">
                <a:solidFill>
                  <a:srgbClr val="808080"/>
                </a:solidFill>
                <a:latin typeface="Consolas" panose="020B0609020204030204" pitchFamily="49" charset="0"/>
              </a:rPr>
              <a:t>&gt;</a:t>
            </a:r>
            <a:endParaRPr lang="en-US" altLang="zh-CN" b="1" dirty="0">
              <a:solidFill>
                <a:srgbClr val="D4D4D4"/>
              </a:solidFill>
              <a:latin typeface="Consolas" panose="020B0609020204030204" pitchFamily="49" charset="0"/>
            </a:endParaRPr>
          </a:p>
          <a:p>
            <a:r>
              <a:rPr lang="en-US" altLang="zh-CN" b="1" dirty="0">
                <a:solidFill>
                  <a:srgbClr val="D4D4D4"/>
                </a:solidFill>
                <a:latin typeface="Consolas" panose="020B0609020204030204" pitchFamily="49" charset="0"/>
              </a:rPr>
              <a:t>    </a:t>
            </a:r>
            <a:r>
              <a:rPr lang="en-US" altLang="zh-CN" b="1" dirty="0">
                <a:solidFill>
                  <a:srgbClr val="808080"/>
                </a:solidFill>
                <a:latin typeface="Consolas" panose="020B0609020204030204" pitchFamily="49" charset="0"/>
              </a:rPr>
              <a:t>&lt;</a:t>
            </a:r>
            <a:r>
              <a:rPr lang="en-US" altLang="zh-CN" b="1" dirty="0">
                <a:solidFill>
                  <a:srgbClr val="569CD6"/>
                </a:solidFill>
                <a:latin typeface="Consolas" panose="020B0609020204030204" pitchFamily="49" charset="0"/>
              </a:rPr>
              <a:t>meta</a:t>
            </a:r>
            <a:r>
              <a:rPr lang="en-US" altLang="zh-CN" b="1" dirty="0">
                <a:solidFill>
                  <a:srgbClr val="D4D4D4"/>
                </a:solidFill>
                <a:latin typeface="Consolas" panose="020B0609020204030204" pitchFamily="49" charset="0"/>
              </a:rPr>
              <a:t> </a:t>
            </a:r>
            <a:r>
              <a:rPr lang="en-US" altLang="zh-CN" b="1" dirty="0">
                <a:solidFill>
                  <a:srgbClr val="9CDCFE"/>
                </a:solidFill>
                <a:latin typeface="Consolas" panose="020B0609020204030204" pitchFamily="49" charset="0"/>
              </a:rPr>
              <a:t>http-</a:t>
            </a:r>
            <a:r>
              <a:rPr lang="en-US" altLang="zh-CN" b="1" dirty="0" err="1">
                <a:solidFill>
                  <a:srgbClr val="9CDCFE"/>
                </a:solidFill>
                <a:latin typeface="Consolas" panose="020B0609020204030204" pitchFamily="49" charset="0"/>
              </a:rPr>
              <a:t>equiv</a:t>
            </a:r>
            <a:r>
              <a:rPr lang="en-US" altLang="zh-CN" b="1" dirty="0">
                <a:solidFill>
                  <a:srgbClr val="D4D4D4"/>
                </a:solidFill>
                <a:latin typeface="Consolas" panose="020B0609020204030204" pitchFamily="49" charset="0"/>
              </a:rPr>
              <a:t>=</a:t>
            </a:r>
            <a:r>
              <a:rPr lang="en-US" altLang="zh-CN" b="1" dirty="0">
                <a:solidFill>
                  <a:srgbClr val="CE9178"/>
                </a:solidFill>
                <a:latin typeface="Consolas" panose="020B0609020204030204" pitchFamily="49" charset="0"/>
              </a:rPr>
              <a:t>"X-UA-Compatible"</a:t>
            </a:r>
            <a:r>
              <a:rPr lang="en-US" altLang="zh-CN" b="1" dirty="0">
                <a:solidFill>
                  <a:srgbClr val="D4D4D4"/>
                </a:solidFill>
                <a:latin typeface="Consolas" panose="020B0609020204030204" pitchFamily="49" charset="0"/>
              </a:rPr>
              <a:t> </a:t>
            </a:r>
            <a:r>
              <a:rPr lang="en-US" altLang="zh-CN" b="1" dirty="0">
                <a:solidFill>
                  <a:srgbClr val="9CDCFE"/>
                </a:solidFill>
                <a:latin typeface="Consolas" panose="020B0609020204030204" pitchFamily="49" charset="0"/>
              </a:rPr>
              <a:t>content</a:t>
            </a:r>
            <a:r>
              <a:rPr lang="en-US" altLang="zh-CN" b="1" dirty="0">
                <a:solidFill>
                  <a:srgbClr val="D4D4D4"/>
                </a:solidFill>
                <a:latin typeface="Consolas" panose="020B0609020204030204" pitchFamily="49" charset="0"/>
              </a:rPr>
              <a:t>=</a:t>
            </a:r>
            <a:r>
              <a:rPr lang="en-US" altLang="zh-CN" b="1" dirty="0">
                <a:solidFill>
                  <a:srgbClr val="CE9178"/>
                </a:solidFill>
                <a:latin typeface="Consolas" panose="020B0609020204030204" pitchFamily="49" charset="0"/>
              </a:rPr>
              <a:t>"</a:t>
            </a:r>
            <a:r>
              <a:rPr lang="en-US" altLang="zh-CN" b="1" dirty="0" err="1">
                <a:solidFill>
                  <a:srgbClr val="CE9178"/>
                </a:solidFill>
                <a:latin typeface="Consolas" panose="020B0609020204030204" pitchFamily="49" charset="0"/>
              </a:rPr>
              <a:t>ie</a:t>
            </a:r>
            <a:r>
              <a:rPr lang="en-US" altLang="zh-CN" b="1" dirty="0">
                <a:solidFill>
                  <a:srgbClr val="CE9178"/>
                </a:solidFill>
                <a:latin typeface="Consolas" panose="020B0609020204030204" pitchFamily="49" charset="0"/>
              </a:rPr>
              <a:t>=edge"</a:t>
            </a:r>
            <a:r>
              <a:rPr lang="en-US" altLang="zh-CN" b="1" dirty="0">
                <a:solidFill>
                  <a:srgbClr val="808080"/>
                </a:solidFill>
                <a:latin typeface="Consolas" panose="020B0609020204030204" pitchFamily="49" charset="0"/>
              </a:rPr>
              <a:t>&gt;</a:t>
            </a:r>
            <a:endParaRPr lang="en-US" altLang="zh-CN" b="1" dirty="0">
              <a:solidFill>
                <a:srgbClr val="D4D4D4"/>
              </a:solidFill>
              <a:latin typeface="Consolas" panose="020B0609020204030204" pitchFamily="49" charset="0"/>
            </a:endParaRPr>
          </a:p>
          <a:p>
            <a:r>
              <a:rPr lang="en-US" altLang="zh-CN" b="1" dirty="0">
                <a:solidFill>
                  <a:srgbClr val="D4D4D4"/>
                </a:solidFill>
                <a:latin typeface="Consolas" panose="020B0609020204030204" pitchFamily="49" charset="0"/>
              </a:rPr>
              <a:t>    </a:t>
            </a:r>
            <a:r>
              <a:rPr lang="en-US" altLang="zh-CN" b="1" dirty="0">
                <a:solidFill>
                  <a:srgbClr val="808080"/>
                </a:solidFill>
                <a:latin typeface="Consolas" panose="020B0609020204030204" pitchFamily="49" charset="0"/>
              </a:rPr>
              <a:t>&lt;</a:t>
            </a:r>
            <a:r>
              <a:rPr lang="en-US" altLang="zh-CN" b="1" dirty="0">
                <a:solidFill>
                  <a:srgbClr val="569CD6"/>
                </a:solidFill>
                <a:latin typeface="Consolas" panose="020B0609020204030204" pitchFamily="49" charset="0"/>
              </a:rPr>
              <a:t>title</a:t>
            </a:r>
            <a:r>
              <a:rPr lang="en-US" altLang="zh-CN" b="1" dirty="0">
                <a:solidFill>
                  <a:srgbClr val="808080"/>
                </a:solidFill>
                <a:latin typeface="Consolas" panose="020B0609020204030204" pitchFamily="49" charset="0"/>
              </a:rPr>
              <a:t>&gt;</a:t>
            </a:r>
            <a:r>
              <a:rPr lang="en-US" altLang="zh-CN" b="1" dirty="0" err="1">
                <a:solidFill>
                  <a:srgbClr val="D4D4D4"/>
                </a:solidFill>
                <a:latin typeface="Consolas" panose="020B0609020204030204" pitchFamily="49" charset="0"/>
              </a:rPr>
              <a:t>tmpl</a:t>
            </a:r>
            <a:r>
              <a:rPr lang="en-US" altLang="zh-CN" b="1" dirty="0">
                <a:solidFill>
                  <a:srgbClr val="D4D4D4"/>
                </a:solidFill>
                <a:latin typeface="Consolas" panose="020B0609020204030204" pitchFamily="49" charset="0"/>
              </a:rPr>
              <a:t> test</a:t>
            </a:r>
            <a:r>
              <a:rPr lang="en-US" altLang="zh-CN" b="1" dirty="0">
                <a:solidFill>
                  <a:srgbClr val="808080"/>
                </a:solidFill>
                <a:latin typeface="Consolas" panose="020B0609020204030204" pitchFamily="49" charset="0"/>
              </a:rPr>
              <a:t>&lt;/</a:t>
            </a:r>
            <a:r>
              <a:rPr lang="en-US" altLang="zh-CN" b="1" dirty="0">
                <a:solidFill>
                  <a:srgbClr val="569CD6"/>
                </a:solidFill>
                <a:latin typeface="Consolas" panose="020B0609020204030204" pitchFamily="49" charset="0"/>
              </a:rPr>
              <a:t>title</a:t>
            </a:r>
            <a:r>
              <a:rPr lang="en-US" altLang="zh-CN" b="1" dirty="0">
                <a:solidFill>
                  <a:srgbClr val="808080"/>
                </a:solidFill>
                <a:latin typeface="Consolas" panose="020B0609020204030204" pitchFamily="49" charset="0"/>
              </a:rPr>
              <a:t>&gt;&lt;/</a:t>
            </a:r>
            <a:r>
              <a:rPr lang="en-US" altLang="zh-CN" b="1" dirty="0">
                <a:solidFill>
                  <a:srgbClr val="569CD6"/>
                </a:solidFill>
                <a:latin typeface="Consolas" panose="020B0609020204030204" pitchFamily="49" charset="0"/>
              </a:rPr>
              <a:t>head</a:t>
            </a:r>
            <a:r>
              <a:rPr lang="en-US" altLang="zh-CN" b="1" dirty="0">
                <a:solidFill>
                  <a:srgbClr val="808080"/>
                </a:solidFill>
                <a:latin typeface="Consolas" panose="020B0609020204030204" pitchFamily="49" charset="0"/>
              </a:rPr>
              <a:t>&gt;&lt;</a:t>
            </a:r>
            <a:r>
              <a:rPr lang="en-US" altLang="zh-CN" b="1" dirty="0">
                <a:solidFill>
                  <a:srgbClr val="569CD6"/>
                </a:solidFill>
                <a:latin typeface="Consolas" panose="020B0609020204030204" pitchFamily="49" charset="0"/>
              </a:rPr>
              <a:t>body</a:t>
            </a:r>
            <a:r>
              <a:rPr lang="en-US" altLang="zh-CN" b="1" dirty="0">
                <a:solidFill>
                  <a:srgbClr val="808080"/>
                </a:solidFill>
                <a:latin typeface="Consolas" panose="020B0609020204030204" pitchFamily="49" charset="0"/>
              </a:rPr>
              <a:t>&gt;</a:t>
            </a:r>
            <a:endParaRPr lang="en-US" altLang="zh-CN" b="1" dirty="0">
              <a:solidFill>
                <a:srgbClr val="D4D4D4"/>
              </a:solidFill>
              <a:latin typeface="Consolas" panose="020B0609020204030204" pitchFamily="49" charset="0"/>
            </a:endParaRPr>
          </a:p>
          <a:p>
            <a:r>
              <a:rPr lang="en-US" altLang="zh-CN" b="1" dirty="0">
                <a:solidFill>
                  <a:srgbClr val="808080"/>
                </a:solidFill>
                <a:latin typeface="Consolas" panose="020B0609020204030204" pitchFamily="49" charset="0"/>
              </a:rPr>
              <a:t>&lt;</a:t>
            </a:r>
            <a:r>
              <a:rPr lang="en-US" altLang="zh-CN" b="1" dirty="0">
                <a:solidFill>
                  <a:srgbClr val="569CD6"/>
                </a:solidFill>
                <a:latin typeface="Consolas" panose="020B0609020204030204" pitchFamily="49" charset="0"/>
              </a:rPr>
              <a:t>h1</a:t>
            </a:r>
            <a:r>
              <a:rPr lang="en-US" altLang="zh-CN" b="1" dirty="0">
                <a:solidFill>
                  <a:srgbClr val="808080"/>
                </a:solidFill>
                <a:latin typeface="Consolas" panose="020B0609020204030204" pitchFamily="49" charset="0"/>
              </a:rPr>
              <a:t>&gt;</a:t>
            </a:r>
            <a:r>
              <a:rPr lang="zh-CN" altLang="en-US" b="1" dirty="0">
                <a:solidFill>
                  <a:srgbClr val="D4D4D4"/>
                </a:solidFill>
                <a:latin typeface="Consolas" panose="020B0609020204030204" pitchFamily="49" charset="0"/>
              </a:rPr>
              <a:t>测试嵌套</a:t>
            </a:r>
            <a:r>
              <a:rPr lang="en-US" altLang="zh-CN" b="1" dirty="0">
                <a:solidFill>
                  <a:srgbClr val="D4D4D4"/>
                </a:solidFill>
                <a:latin typeface="Consolas" panose="020B0609020204030204" pitchFamily="49" charset="0"/>
              </a:rPr>
              <a:t>template</a:t>
            </a:r>
            <a:r>
              <a:rPr lang="zh-CN" altLang="en-US" b="1" dirty="0">
                <a:solidFill>
                  <a:srgbClr val="D4D4D4"/>
                </a:solidFill>
                <a:latin typeface="Consolas" panose="020B0609020204030204" pitchFamily="49" charset="0"/>
              </a:rPr>
              <a:t>语法</a:t>
            </a:r>
            <a:r>
              <a:rPr lang="en-US" altLang="zh-CN" b="1" dirty="0">
                <a:solidFill>
                  <a:srgbClr val="808080"/>
                </a:solidFill>
                <a:latin typeface="Consolas" panose="020B0609020204030204" pitchFamily="49" charset="0"/>
              </a:rPr>
              <a:t>&lt;/</a:t>
            </a:r>
            <a:r>
              <a:rPr lang="en-US" altLang="zh-CN" b="1" dirty="0">
                <a:solidFill>
                  <a:srgbClr val="569CD6"/>
                </a:solidFill>
                <a:latin typeface="Consolas" panose="020B0609020204030204" pitchFamily="49" charset="0"/>
              </a:rPr>
              <a:t>h1</a:t>
            </a:r>
            <a:r>
              <a:rPr lang="en-US" altLang="zh-CN" b="1" dirty="0">
                <a:solidFill>
                  <a:srgbClr val="808080"/>
                </a:solidFill>
                <a:latin typeface="Consolas" panose="020B0609020204030204" pitchFamily="49" charset="0"/>
              </a:rPr>
              <a:t>&gt;</a:t>
            </a:r>
            <a:endParaRPr lang="en-US" altLang="zh-CN" b="1" dirty="0">
              <a:solidFill>
                <a:srgbClr val="D4D4D4"/>
              </a:solidFill>
              <a:latin typeface="Consolas" panose="020B0609020204030204" pitchFamily="49" charset="0"/>
            </a:endParaRPr>
          </a:p>
          <a:p>
            <a:r>
              <a:rPr lang="en-US" altLang="zh-CN" b="1" dirty="0">
                <a:solidFill>
                  <a:srgbClr val="808080"/>
                </a:solidFill>
                <a:latin typeface="Consolas" panose="020B0609020204030204" pitchFamily="49" charset="0"/>
              </a:rPr>
              <a:t>&lt;</a:t>
            </a:r>
            <a:r>
              <a:rPr lang="en-US" altLang="zh-CN" b="1" dirty="0" err="1">
                <a:solidFill>
                  <a:srgbClr val="569CD6"/>
                </a:solidFill>
                <a:latin typeface="Consolas" panose="020B0609020204030204" pitchFamily="49" charset="0"/>
              </a:rPr>
              <a:t>hr</a:t>
            </a:r>
            <a:r>
              <a:rPr lang="en-US" altLang="zh-CN" b="1" dirty="0">
                <a:solidFill>
                  <a:srgbClr val="808080"/>
                </a:solidFill>
                <a:latin typeface="Consolas" panose="020B0609020204030204" pitchFamily="49" charset="0"/>
              </a:rPr>
              <a:t>&gt;</a:t>
            </a:r>
            <a:endParaRPr lang="en-US" altLang="zh-CN" b="1" dirty="0">
              <a:solidFill>
                <a:srgbClr val="D4D4D4"/>
              </a:solidFill>
              <a:latin typeface="Consolas" panose="020B0609020204030204" pitchFamily="49" charset="0"/>
            </a:endParaRPr>
          </a:p>
          <a:p>
            <a:r>
              <a:rPr lang="en-US" altLang="zh-CN" b="1" dirty="0">
                <a:solidFill>
                  <a:srgbClr val="D4D4D4"/>
                </a:solidFill>
                <a:latin typeface="Consolas" panose="020B0609020204030204" pitchFamily="49" charset="0"/>
              </a:rPr>
              <a:t>{{template "ul.html"}}</a:t>
            </a:r>
          </a:p>
          <a:p>
            <a:r>
              <a:rPr lang="en-US" altLang="zh-CN" b="1" dirty="0">
                <a:solidFill>
                  <a:srgbClr val="808080"/>
                </a:solidFill>
                <a:latin typeface="Consolas" panose="020B0609020204030204" pitchFamily="49" charset="0"/>
              </a:rPr>
              <a:t>&lt;</a:t>
            </a:r>
            <a:r>
              <a:rPr lang="en-US" altLang="zh-CN" b="1" dirty="0" err="1">
                <a:solidFill>
                  <a:srgbClr val="569CD6"/>
                </a:solidFill>
                <a:latin typeface="Consolas" panose="020B0609020204030204" pitchFamily="49" charset="0"/>
              </a:rPr>
              <a:t>hr</a:t>
            </a:r>
            <a:r>
              <a:rPr lang="en-US" altLang="zh-CN" b="1" dirty="0">
                <a:solidFill>
                  <a:srgbClr val="808080"/>
                </a:solidFill>
                <a:latin typeface="Consolas" panose="020B0609020204030204" pitchFamily="49" charset="0"/>
              </a:rPr>
              <a:t>&gt;</a:t>
            </a:r>
            <a:endParaRPr lang="en-US" altLang="zh-CN" b="1" dirty="0">
              <a:solidFill>
                <a:srgbClr val="D4D4D4"/>
              </a:solidFill>
              <a:latin typeface="Consolas" panose="020B0609020204030204" pitchFamily="49" charset="0"/>
            </a:endParaRPr>
          </a:p>
          <a:p>
            <a:r>
              <a:rPr lang="en-US" altLang="zh-CN" b="1" dirty="0">
                <a:solidFill>
                  <a:srgbClr val="D4D4D4"/>
                </a:solidFill>
                <a:latin typeface="Consolas" panose="020B0609020204030204" pitchFamily="49" charset="0"/>
              </a:rPr>
              <a:t>{{</a:t>
            </a:r>
            <a:r>
              <a:rPr lang="en-US" altLang="zh-CN" b="1" u="sng" dirty="0">
                <a:solidFill>
                  <a:srgbClr val="FF0000"/>
                </a:solidFill>
                <a:latin typeface="Consolas" panose="020B0609020204030204" pitchFamily="49" charset="0"/>
              </a:rPr>
              <a:t>template "ol.html“ </a:t>
            </a:r>
            <a:r>
              <a:rPr lang="en-US" altLang="zh-CN" b="1" dirty="0">
                <a:solidFill>
                  <a:srgbClr val="D4D4D4"/>
                </a:solidFill>
                <a:latin typeface="Consolas" panose="020B0609020204030204" pitchFamily="49" charset="0"/>
              </a:rPr>
              <a:t>}}</a:t>
            </a:r>
            <a:r>
              <a:rPr lang="en-US" altLang="zh-CN" b="1" dirty="0">
                <a:solidFill>
                  <a:srgbClr val="808080"/>
                </a:solidFill>
                <a:latin typeface="Consolas" panose="020B0609020204030204" pitchFamily="49" charset="0"/>
              </a:rPr>
              <a:t>&lt;/</a:t>
            </a:r>
            <a:r>
              <a:rPr lang="en-US" altLang="zh-CN" b="1" dirty="0">
                <a:solidFill>
                  <a:srgbClr val="569CD6"/>
                </a:solidFill>
                <a:latin typeface="Consolas" panose="020B0609020204030204" pitchFamily="49" charset="0"/>
              </a:rPr>
              <a:t>body</a:t>
            </a:r>
            <a:r>
              <a:rPr lang="en-US" altLang="zh-CN" b="1" dirty="0">
                <a:solidFill>
                  <a:srgbClr val="808080"/>
                </a:solidFill>
                <a:latin typeface="Consolas" panose="020B0609020204030204" pitchFamily="49" charset="0"/>
              </a:rPr>
              <a:t>&gt;&lt;/</a:t>
            </a:r>
            <a:r>
              <a:rPr lang="en-US" altLang="zh-CN" b="1" dirty="0">
                <a:solidFill>
                  <a:srgbClr val="569CD6"/>
                </a:solidFill>
                <a:latin typeface="Consolas" panose="020B0609020204030204" pitchFamily="49" charset="0"/>
              </a:rPr>
              <a:t>html</a:t>
            </a:r>
            <a:r>
              <a:rPr lang="en-US" altLang="zh-CN" b="1" dirty="0">
                <a:solidFill>
                  <a:srgbClr val="808080"/>
                </a:solidFill>
                <a:latin typeface="Consolas" panose="020B0609020204030204" pitchFamily="49" charset="0"/>
              </a:rPr>
              <a:t>&gt;</a:t>
            </a:r>
            <a:endParaRPr lang="en-US" altLang="zh-CN" b="1" dirty="0">
              <a:solidFill>
                <a:srgbClr val="D4D4D4"/>
              </a:solidFill>
              <a:latin typeface="Consolas" panose="020B0609020204030204" pitchFamily="49" charset="0"/>
            </a:endParaRPr>
          </a:p>
          <a:p>
            <a:r>
              <a:rPr lang="en-US" altLang="zh-CN" b="1" dirty="0">
                <a:solidFill>
                  <a:srgbClr val="D4D4D4"/>
                </a:solidFill>
                <a:latin typeface="Consolas" panose="020B0609020204030204" pitchFamily="49" charset="0"/>
              </a:rPr>
              <a:t>{{ define "ol.html"}}</a:t>
            </a:r>
            <a:r>
              <a:rPr lang="en-US" altLang="zh-CN" b="1" dirty="0">
                <a:solidFill>
                  <a:srgbClr val="808080"/>
                </a:solidFill>
                <a:latin typeface="Consolas" panose="020B0609020204030204" pitchFamily="49" charset="0"/>
              </a:rPr>
              <a:t>&lt;</a:t>
            </a:r>
            <a:r>
              <a:rPr lang="en-US" altLang="zh-CN" b="1" dirty="0">
                <a:solidFill>
                  <a:srgbClr val="569CD6"/>
                </a:solidFill>
                <a:latin typeface="Consolas" panose="020B0609020204030204" pitchFamily="49" charset="0"/>
              </a:rPr>
              <a:t>h1</a:t>
            </a:r>
            <a:r>
              <a:rPr lang="en-US" altLang="zh-CN" b="1" dirty="0">
                <a:solidFill>
                  <a:srgbClr val="808080"/>
                </a:solidFill>
                <a:latin typeface="Consolas" panose="020B0609020204030204" pitchFamily="49" charset="0"/>
              </a:rPr>
              <a:t>&gt;</a:t>
            </a:r>
            <a:r>
              <a:rPr lang="zh-CN" altLang="en-US" b="1" dirty="0">
                <a:solidFill>
                  <a:srgbClr val="D4D4D4"/>
                </a:solidFill>
                <a:latin typeface="Consolas" panose="020B0609020204030204" pitchFamily="49" charset="0"/>
              </a:rPr>
              <a:t>这是</a:t>
            </a:r>
            <a:r>
              <a:rPr lang="en-US" altLang="zh-CN" b="1" dirty="0">
                <a:solidFill>
                  <a:srgbClr val="D4D4D4"/>
                </a:solidFill>
                <a:latin typeface="Consolas" panose="020B0609020204030204" pitchFamily="49" charset="0"/>
              </a:rPr>
              <a:t>ol.html</a:t>
            </a:r>
            <a:r>
              <a:rPr lang="en-US" altLang="zh-CN" b="1" dirty="0">
                <a:solidFill>
                  <a:srgbClr val="808080"/>
                </a:solidFill>
                <a:latin typeface="Consolas" panose="020B0609020204030204" pitchFamily="49" charset="0"/>
              </a:rPr>
              <a:t>&lt;/</a:t>
            </a:r>
            <a:r>
              <a:rPr lang="en-US" altLang="zh-CN" b="1" dirty="0">
                <a:solidFill>
                  <a:srgbClr val="569CD6"/>
                </a:solidFill>
                <a:latin typeface="Consolas" panose="020B0609020204030204" pitchFamily="49" charset="0"/>
              </a:rPr>
              <a:t>h1</a:t>
            </a:r>
            <a:r>
              <a:rPr lang="en-US" altLang="zh-CN" b="1" dirty="0">
                <a:solidFill>
                  <a:srgbClr val="808080"/>
                </a:solidFill>
                <a:latin typeface="Consolas" panose="020B0609020204030204" pitchFamily="49" charset="0"/>
              </a:rPr>
              <a:t>&gt;&lt;</a:t>
            </a:r>
            <a:r>
              <a:rPr lang="en-US" altLang="zh-CN" b="1" dirty="0" err="1">
                <a:solidFill>
                  <a:srgbClr val="569CD6"/>
                </a:solidFill>
                <a:latin typeface="Consolas" panose="020B0609020204030204" pitchFamily="49" charset="0"/>
              </a:rPr>
              <a:t>ol</a:t>
            </a:r>
            <a:r>
              <a:rPr lang="en-US" altLang="zh-CN" b="1" dirty="0">
                <a:solidFill>
                  <a:srgbClr val="808080"/>
                </a:solidFill>
                <a:latin typeface="Consolas" panose="020B0609020204030204" pitchFamily="49" charset="0"/>
              </a:rPr>
              <a:t>&gt;</a:t>
            </a:r>
            <a:endParaRPr lang="en-US" altLang="zh-CN" b="1" dirty="0">
              <a:solidFill>
                <a:srgbClr val="D4D4D4"/>
              </a:solidFill>
              <a:latin typeface="Consolas" panose="020B0609020204030204" pitchFamily="49" charset="0"/>
            </a:endParaRPr>
          </a:p>
          <a:p>
            <a:r>
              <a:rPr lang="en-US" altLang="zh-CN" b="1" dirty="0">
                <a:solidFill>
                  <a:srgbClr val="D4D4D4"/>
                </a:solidFill>
                <a:latin typeface="Consolas" panose="020B0609020204030204" pitchFamily="49" charset="0"/>
              </a:rPr>
              <a:t>    </a:t>
            </a:r>
            <a:r>
              <a:rPr lang="en-US" altLang="zh-CN" b="1" dirty="0">
                <a:solidFill>
                  <a:srgbClr val="808080"/>
                </a:solidFill>
                <a:latin typeface="Consolas" panose="020B0609020204030204" pitchFamily="49" charset="0"/>
              </a:rPr>
              <a:t>&lt;</a:t>
            </a:r>
            <a:r>
              <a:rPr lang="en-US" altLang="zh-CN" b="1" dirty="0">
                <a:solidFill>
                  <a:srgbClr val="569CD6"/>
                </a:solidFill>
                <a:latin typeface="Consolas" panose="020B0609020204030204" pitchFamily="49" charset="0"/>
              </a:rPr>
              <a:t>li</a:t>
            </a:r>
            <a:r>
              <a:rPr lang="en-US" altLang="zh-CN" b="1" dirty="0">
                <a:solidFill>
                  <a:srgbClr val="808080"/>
                </a:solidFill>
                <a:latin typeface="Consolas" panose="020B0609020204030204" pitchFamily="49" charset="0"/>
              </a:rPr>
              <a:t>&gt;</a:t>
            </a:r>
            <a:r>
              <a:rPr lang="en-US" altLang="zh-CN" b="1" dirty="0">
                <a:solidFill>
                  <a:srgbClr val="D4D4D4"/>
                </a:solidFill>
                <a:latin typeface="Consolas" panose="020B0609020204030204" pitchFamily="49" charset="0"/>
              </a:rPr>
              <a:t>I love Go</a:t>
            </a:r>
            <a:r>
              <a:rPr lang="en-US" altLang="zh-CN" b="1" dirty="0">
                <a:solidFill>
                  <a:srgbClr val="808080"/>
                </a:solidFill>
                <a:latin typeface="Consolas" panose="020B0609020204030204" pitchFamily="49" charset="0"/>
              </a:rPr>
              <a:t>&lt;/</a:t>
            </a:r>
            <a:r>
              <a:rPr lang="en-US" altLang="zh-CN" b="1" dirty="0">
                <a:solidFill>
                  <a:srgbClr val="569CD6"/>
                </a:solidFill>
                <a:latin typeface="Consolas" panose="020B0609020204030204" pitchFamily="49" charset="0"/>
              </a:rPr>
              <a:t>li</a:t>
            </a:r>
            <a:r>
              <a:rPr lang="en-US" altLang="zh-CN" b="1" dirty="0">
                <a:solidFill>
                  <a:srgbClr val="808080"/>
                </a:solidFill>
                <a:latin typeface="Consolas" panose="020B0609020204030204" pitchFamily="49" charset="0"/>
              </a:rPr>
              <a:t>&gt;</a:t>
            </a:r>
            <a:endParaRPr lang="en-US" altLang="zh-CN" b="1" dirty="0">
              <a:solidFill>
                <a:srgbClr val="D4D4D4"/>
              </a:solidFill>
              <a:latin typeface="Consolas" panose="020B0609020204030204" pitchFamily="49" charset="0"/>
            </a:endParaRPr>
          </a:p>
          <a:p>
            <a:r>
              <a:rPr lang="en-US" altLang="zh-CN" b="1" dirty="0">
                <a:solidFill>
                  <a:srgbClr val="D4D4D4"/>
                </a:solidFill>
                <a:latin typeface="Consolas" panose="020B0609020204030204" pitchFamily="49" charset="0"/>
              </a:rPr>
              <a:t>    </a:t>
            </a:r>
            <a:r>
              <a:rPr lang="en-US" altLang="zh-CN" b="1" dirty="0">
                <a:solidFill>
                  <a:srgbClr val="808080"/>
                </a:solidFill>
                <a:latin typeface="Consolas" panose="020B0609020204030204" pitchFamily="49" charset="0"/>
              </a:rPr>
              <a:t>&lt;</a:t>
            </a:r>
            <a:r>
              <a:rPr lang="en-US" altLang="zh-CN" b="1" dirty="0">
                <a:solidFill>
                  <a:srgbClr val="569CD6"/>
                </a:solidFill>
                <a:latin typeface="Consolas" panose="020B0609020204030204" pitchFamily="49" charset="0"/>
              </a:rPr>
              <a:t>li</a:t>
            </a:r>
            <a:r>
              <a:rPr lang="en-US" altLang="zh-CN" b="1" dirty="0">
                <a:solidFill>
                  <a:srgbClr val="808080"/>
                </a:solidFill>
                <a:latin typeface="Consolas" panose="020B0609020204030204" pitchFamily="49" charset="0"/>
              </a:rPr>
              <a:t>&gt;</a:t>
            </a:r>
            <a:r>
              <a:rPr lang="en-US" altLang="zh-CN" b="1" dirty="0">
                <a:solidFill>
                  <a:srgbClr val="D4D4D4"/>
                </a:solidFill>
                <a:latin typeface="Consolas" panose="020B0609020204030204" pitchFamily="49" charset="0"/>
              </a:rPr>
              <a:t>I love java</a:t>
            </a:r>
            <a:r>
              <a:rPr lang="en-US" altLang="zh-CN" b="1" dirty="0">
                <a:solidFill>
                  <a:srgbClr val="808080"/>
                </a:solidFill>
                <a:latin typeface="Consolas" panose="020B0609020204030204" pitchFamily="49" charset="0"/>
              </a:rPr>
              <a:t>&lt;/</a:t>
            </a:r>
            <a:r>
              <a:rPr lang="en-US" altLang="zh-CN" b="1" dirty="0">
                <a:solidFill>
                  <a:srgbClr val="569CD6"/>
                </a:solidFill>
                <a:latin typeface="Consolas" panose="020B0609020204030204" pitchFamily="49" charset="0"/>
              </a:rPr>
              <a:t>li</a:t>
            </a:r>
            <a:r>
              <a:rPr lang="en-US" altLang="zh-CN" b="1" dirty="0">
                <a:solidFill>
                  <a:srgbClr val="808080"/>
                </a:solidFill>
                <a:latin typeface="Consolas" panose="020B0609020204030204" pitchFamily="49" charset="0"/>
              </a:rPr>
              <a:t>&gt;</a:t>
            </a:r>
            <a:endParaRPr lang="en-US" altLang="zh-CN" b="1" dirty="0">
              <a:solidFill>
                <a:srgbClr val="D4D4D4"/>
              </a:solidFill>
              <a:latin typeface="Consolas" panose="020B0609020204030204" pitchFamily="49" charset="0"/>
            </a:endParaRPr>
          </a:p>
          <a:p>
            <a:r>
              <a:rPr lang="en-US" altLang="zh-CN" b="1" dirty="0">
                <a:solidFill>
                  <a:srgbClr val="D4D4D4"/>
                </a:solidFill>
                <a:latin typeface="Consolas" panose="020B0609020204030204" pitchFamily="49" charset="0"/>
              </a:rPr>
              <a:t>    </a:t>
            </a:r>
            <a:r>
              <a:rPr lang="en-US" altLang="zh-CN" b="1" dirty="0">
                <a:solidFill>
                  <a:srgbClr val="808080"/>
                </a:solidFill>
                <a:latin typeface="Consolas" panose="020B0609020204030204" pitchFamily="49" charset="0"/>
              </a:rPr>
              <a:t>&lt;</a:t>
            </a:r>
            <a:r>
              <a:rPr lang="en-US" altLang="zh-CN" b="1" dirty="0">
                <a:solidFill>
                  <a:srgbClr val="569CD6"/>
                </a:solidFill>
                <a:latin typeface="Consolas" panose="020B0609020204030204" pitchFamily="49" charset="0"/>
              </a:rPr>
              <a:t>li</a:t>
            </a:r>
            <a:r>
              <a:rPr lang="en-US" altLang="zh-CN" b="1" dirty="0">
                <a:solidFill>
                  <a:srgbClr val="808080"/>
                </a:solidFill>
                <a:latin typeface="Consolas" panose="020B0609020204030204" pitchFamily="49" charset="0"/>
              </a:rPr>
              <a:t>&gt;</a:t>
            </a:r>
            <a:r>
              <a:rPr lang="en-US" altLang="zh-CN" b="1" dirty="0">
                <a:solidFill>
                  <a:srgbClr val="D4D4D4"/>
                </a:solidFill>
                <a:latin typeface="Consolas" panose="020B0609020204030204" pitchFamily="49" charset="0"/>
              </a:rPr>
              <a:t>I love c</a:t>
            </a:r>
            <a:r>
              <a:rPr lang="en-US" altLang="zh-CN" b="1" dirty="0">
                <a:solidFill>
                  <a:srgbClr val="808080"/>
                </a:solidFill>
                <a:latin typeface="Consolas" panose="020B0609020204030204" pitchFamily="49" charset="0"/>
              </a:rPr>
              <a:t>&lt;/</a:t>
            </a:r>
            <a:r>
              <a:rPr lang="en-US" altLang="zh-CN" b="1" dirty="0">
                <a:solidFill>
                  <a:srgbClr val="569CD6"/>
                </a:solidFill>
                <a:latin typeface="Consolas" panose="020B0609020204030204" pitchFamily="49" charset="0"/>
              </a:rPr>
              <a:t>li</a:t>
            </a:r>
            <a:r>
              <a:rPr lang="en-US" altLang="zh-CN" b="1" dirty="0">
                <a:solidFill>
                  <a:srgbClr val="808080"/>
                </a:solidFill>
                <a:latin typeface="Consolas" panose="020B0609020204030204" pitchFamily="49" charset="0"/>
              </a:rPr>
              <a:t>&gt;&lt;/</a:t>
            </a:r>
            <a:r>
              <a:rPr lang="en-US" altLang="zh-CN" b="1" dirty="0" err="1">
                <a:solidFill>
                  <a:srgbClr val="569CD6"/>
                </a:solidFill>
                <a:latin typeface="Consolas" panose="020B0609020204030204" pitchFamily="49" charset="0"/>
              </a:rPr>
              <a:t>ol</a:t>
            </a:r>
            <a:r>
              <a:rPr lang="en-US" altLang="zh-CN" b="1" dirty="0">
                <a:solidFill>
                  <a:srgbClr val="808080"/>
                </a:solidFill>
                <a:latin typeface="Consolas" panose="020B0609020204030204" pitchFamily="49" charset="0"/>
              </a:rPr>
              <a:t>&gt;</a:t>
            </a:r>
            <a:endParaRPr lang="en-US" altLang="zh-CN" b="1" dirty="0">
              <a:solidFill>
                <a:srgbClr val="D4D4D4"/>
              </a:solidFill>
              <a:latin typeface="Consolas" panose="020B0609020204030204" pitchFamily="49" charset="0"/>
            </a:endParaRPr>
          </a:p>
          <a:p>
            <a:r>
              <a:rPr lang="en-US" altLang="zh-CN" b="1" dirty="0">
                <a:solidFill>
                  <a:srgbClr val="D4D4D4"/>
                </a:solidFill>
                <a:latin typeface="Consolas" panose="020B0609020204030204" pitchFamily="49" charset="0"/>
              </a:rPr>
              <a:t>{{end}}</a:t>
            </a:r>
            <a:endParaRPr lang="en-US" altLang="zh-CN" b="1" dirty="0">
              <a:solidFill>
                <a:srgbClr val="D4D4D4"/>
              </a:solidFill>
              <a:effectLst/>
              <a:latin typeface="Consolas" panose="020B0609020204030204" pitchFamily="49" charset="0"/>
            </a:endParaRPr>
          </a:p>
        </p:txBody>
      </p:sp>
      <p:sp>
        <p:nvSpPr>
          <p:cNvPr id="5" name="文本框 4"/>
          <p:cNvSpPr txBox="1"/>
          <p:nvPr/>
        </p:nvSpPr>
        <p:spPr>
          <a:xfrm>
            <a:off x="554476" y="175099"/>
            <a:ext cx="3400290" cy="646331"/>
          </a:xfrm>
          <a:prstGeom prst="rect">
            <a:avLst/>
          </a:prstGeom>
          <a:noFill/>
        </p:spPr>
        <p:txBody>
          <a:bodyPr wrap="none" rtlCol="0">
            <a:spAutoFit/>
          </a:bodyPr>
          <a:lstStyle/>
          <a:p>
            <a:r>
              <a:rPr lang="en-US" altLang="zh-CN" sz="3600" b="1" dirty="0">
                <a:solidFill>
                  <a:srgbClr val="FF0000"/>
                </a:solidFill>
              </a:rPr>
              <a:t> t.html</a:t>
            </a:r>
            <a:r>
              <a:rPr lang="zh-CN" altLang="en-US" sz="3600" b="1" dirty="0">
                <a:solidFill>
                  <a:srgbClr val="FF0000"/>
                </a:solidFill>
              </a:rPr>
              <a:t>模板文件</a:t>
            </a:r>
          </a:p>
        </p:txBody>
      </p:sp>
      <p:sp>
        <p:nvSpPr>
          <p:cNvPr id="6" name="矩形 5"/>
          <p:cNvSpPr/>
          <p:nvPr/>
        </p:nvSpPr>
        <p:spPr>
          <a:xfrm>
            <a:off x="7814554" y="1278950"/>
            <a:ext cx="2749685" cy="1477328"/>
          </a:xfrm>
          <a:prstGeom prst="rect">
            <a:avLst/>
          </a:prstGeom>
        </p:spPr>
        <p:txBody>
          <a:bodyPr wrap="square">
            <a:spAutoFit/>
          </a:bodyPr>
          <a:lstStyle/>
          <a:p>
            <a:r>
              <a:rPr lang="en-US" altLang="zh-CN" dirty="0">
                <a:solidFill>
                  <a:srgbClr val="808080"/>
                </a:solidFill>
                <a:latin typeface="Consolas" panose="020B0609020204030204" pitchFamily="49" charset="0"/>
              </a:rPr>
              <a:t>&lt;</a:t>
            </a:r>
            <a:r>
              <a:rPr lang="en-US" altLang="zh-CN" dirty="0" err="1">
                <a:solidFill>
                  <a:srgbClr val="569CD6"/>
                </a:solidFill>
                <a:latin typeface="Consolas" panose="020B0609020204030204" pitchFamily="49" charset="0"/>
              </a:rPr>
              <a:t>ul</a:t>
            </a:r>
            <a:r>
              <a:rPr lang="en-US" altLang="zh-CN" dirty="0">
                <a:solidFill>
                  <a:srgbClr val="808080"/>
                </a:solidFill>
                <a:latin typeface="Consolas" panose="020B0609020204030204" pitchFamily="49" charset="0"/>
              </a:rPr>
              <a:t>&gt;</a:t>
            </a:r>
            <a:endParaRPr lang="en-US" altLang="zh-CN" dirty="0">
              <a:solidFill>
                <a:srgbClr val="D4D4D4"/>
              </a:solidFill>
              <a:latin typeface="Consolas" panose="020B0609020204030204" pitchFamily="49" charset="0"/>
            </a:endParaRPr>
          </a:p>
          <a:p>
            <a:r>
              <a:rPr lang="en-US" altLang="zh-CN" dirty="0">
                <a:solidFill>
                  <a:srgbClr val="D4D4D4"/>
                </a:solidFill>
                <a:latin typeface="Consolas" panose="020B0609020204030204" pitchFamily="49" charset="0"/>
              </a:rPr>
              <a:t>    </a:t>
            </a:r>
            <a:r>
              <a:rPr lang="en-US" altLang="zh-CN" dirty="0">
                <a:solidFill>
                  <a:srgbClr val="808080"/>
                </a:solidFill>
                <a:latin typeface="Consolas" panose="020B0609020204030204" pitchFamily="49" charset="0"/>
              </a:rPr>
              <a:t>&lt;</a:t>
            </a:r>
            <a:r>
              <a:rPr lang="en-US" altLang="zh-CN" dirty="0">
                <a:solidFill>
                  <a:srgbClr val="569CD6"/>
                </a:solidFill>
                <a:latin typeface="Consolas" panose="020B0609020204030204" pitchFamily="49" charset="0"/>
              </a:rPr>
              <a:t>li</a:t>
            </a:r>
            <a:r>
              <a:rPr lang="en-US" altLang="zh-CN" dirty="0">
                <a:solidFill>
                  <a:srgbClr val="808080"/>
                </a:solidFill>
                <a:latin typeface="Consolas" panose="020B0609020204030204" pitchFamily="49" charset="0"/>
              </a:rPr>
              <a:t>&gt;</a:t>
            </a:r>
            <a:r>
              <a:rPr lang="zh-CN" altLang="en-US" dirty="0">
                <a:solidFill>
                  <a:srgbClr val="D4D4D4"/>
                </a:solidFill>
                <a:latin typeface="Consolas" panose="020B0609020204030204" pitchFamily="49" charset="0"/>
              </a:rPr>
              <a:t>注释</a:t>
            </a:r>
            <a:r>
              <a:rPr lang="en-US" altLang="zh-CN" dirty="0">
                <a:solidFill>
                  <a:srgbClr val="808080"/>
                </a:solidFill>
                <a:latin typeface="Consolas" panose="020B0609020204030204" pitchFamily="49" charset="0"/>
              </a:rPr>
              <a:t>&lt;/</a:t>
            </a:r>
            <a:r>
              <a:rPr lang="en-US" altLang="zh-CN" dirty="0">
                <a:solidFill>
                  <a:srgbClr val="569CD6"/>
                </a:solidFill>
                <a:latin typeface="Consolas" panose="020B0609020204030204" pitchFamily="49" charset="0"/>
              </a:rPr>
              <a:t>li</a:t>
            </a:r>
            <a:r>
              <a:rPr lang="en-US" altLang="zh-CN" dirty="0">
                <a:solidFill>
                  <a:srgbClr val="808080"/>
                </a:solidFill>
                <a:latin typeface="Consolas" panose="020B0609020204030204" pitchFamily="49" charset="0"/>
              </a:rPr>
              <a:t>&gt;</a:t>
            </a:r>
            <a:endParaRPr lang="en-US" altLang="zh-CN" dirty="0">
              <a:solidFill>
                <a:srgbClr val="D4D4D4"/>
              </a:solidFill>
              <a:latin typeface="Consolas" panose="020B0609020204030204" pitchFamily="49" charset="0"/>
            </a:endParaRPr>
          </a:p>
          <a:p>
            <a:r>
              <a:rPr lang="en-US" altLang="zh-CN" dirty="0">
                <a:solidFill>
                  <a:srgbClr val="D4D4D4"/>
                </a:solidFill>
                <a:latin typeface="Consolas" panose="020B0609020204030204" pitchFamily="49" charset="0"/>
              </a:rPr>
              <a:t>    </a:t>
            </a:r>
            <a:r>
              <a:rPr lang="en-US" altLang="zh-CN" dirty="0">
                <a:solidFill>
                  <a:srgbClr val="808080"/>
                </a:solidFill>
                <a:latin typeface="Consolas" panose="020B0609020204030204" pitchFamily="49" charset="0"/>
              </a:rPr>
              <a:t>&lt;</a:t>
            </a:r>
            <a:r>
              <a:rPr lang="en-US" altLang="zh-CN" dirty="0">
                <a:solidFill>
                  <a:srgbClr val="569CD6"/>
                </a:solidFill>
                <a:latin typeface="Consolas" panose="020B0609020204030204" pitchFamily="49" charset="0"/>
              </a:rPr>
              <a:t>li</a:t>
            </a:r>
            <a:r>
              <a:rPr lang="en-US" altLang="zh-CN" dirty="0">
                <a:solidFill>
                  <a:srgbClr val="808080"/>
                </a:solidFill>
                <a:latin typeface="Consolas" panose="020B0609020204030204" pitchFamily="49" charset="0"/>
              </a:rPr>
              <a:t>&gt;</a:t>
            </a:r>
            <a:r>
              <a:rPr lang="zh-CN" altLang="en-US" dirty="0">
                <a:solidFill>
                  <a:srgbClr val="D4D4D4"/>
                </a:solidFill>
                <a:latin typeface="Consolas" panose="020B0609020204030204" pitchFamily="49" charset="0"/>
              </a:rPr>
              <a:t>日志</a:t>
            </a:r>
            <a:r>
              <a:rPr lang="en-US" altLang="zh-CN" dirty="0">
                <a:solidFill>
                  <a:srgbClr val="808080"/>
                </a:solidFill>
                <a:latin typeface="Consolas" panose="020B0609020204030204" pitchFamily="49" charset="0"/>
              </a:rPr>
              <a:t>&lt;/</a:t>
            </a:r>
            <a:r>
              <a:rPr lang="en-US" altLang="zh-CN" dirty="0">
                <a:solidFill>
                  <a:srgbClr val="569CD6"/>
                </a:solidFill>
                <a:latin typeface="Consolas" panose="020B0609020204030204" pitchFamily="49" charset="0"/>
              </a:rPr>
              <a:t>li</a:t>
            </a:r>
            <a:r>
              <a:rPr lang="en-US" altLang="zh-CN" dirty="0">
                <a:solidFill>
                  <a:srgbClr val="808080"/>
                </a:solidFill>
                <a:latin typeface="Consolas" panose="020B0609020204030204" pitchFamily="49" charset="0"/>
              </a:rPr>
              <a:t>&gt;</a:t>
            </a:r>
            <a:endParaRPr lang="en-US" altLang="zh-CN" dirty="0">
              <a:solidFill>
                <a:srgbClr val="D4D4D4"/>
              </a:solidFill>
              <a:latin typeface="Consolas" panose="020B0609020204030204" pitchFamily="49" charset="0"/>
            </a:endParaRPr>
          </a:p>
          <a:p>
            <a:r>
              <a:rPr lang="en-US" altLang="zh-CN" dirty="0">
                <a:solidFill>
                  <a:srgbClr val="D4D4D4"/>
                </a:solidFill>
                <a:latin typeface="Consolas" panose="020B0609020204030204" pitchFamily="49" charset="0"/>
              </a:rPr>
              <a:t>    </a:t>
            </a:r>
            <a:r>
              <a:rPr lang="en-US" altLang="zh-CN" dirty="0">
                <a:solidFill>
                  <a:srgbClr val="808080"/>
                </a:solidFill>
                <a:latin typeface="Consolas" panose="020B0609020204030204" pitchFamily="49" charset="0"/>
              </a:rPr>
              <a:t>&lt;</a:t>
            </a:r>
            <a:r>
              <a:rPr lang="en-US" altLang="zh-CN" dirty="0">
                <a:solidFill>
                  <a:srgbClr val="569CD6"/>
                </a:solidFill>
                <a:latin typeface="Consolas" panose="020B0609020204030204" pitchFamily="49" charset="0"/>
              </a:rPr>
              <a:t>li</a:t>
            </a:r>
            <a:r>
              <a:rPr lang="en-US" altLang="zh-CN" dirty="0">
                <a:solidFill>
                  <a:srgbClr val="808080"/>
                </a:solidFill>
                <a:latin typeface="Consolas" panose="020B0609020204030204" pitchFamily="49" charset="0"/>
              </a:rPr>
              <a:t>&gt;</a:t>
            </a:r>
            <a:r>
              <a:rPr lang="zh-CN" altLang="en-US" dirty="0">
                <a:solidFill>
                  <a:srgbClr val="D4D4D4"/>
                </a:solidFill>
                <a:latin typeface="Consolas" panose="020B0609020204030204" pitchFamily="49" charset="0"/>
              </a:rPr>
              <a:t>测试</a:t>
            </a:r>
            <a:r>
              <a:rPr lang="en-US" altLang="zh-CN" dirty="0">
                <a:solidFill>
                  <a:srgbClr val="808080"/>
                </a:solidFill>
                <a:latin typeface="Consolas" panose="020B0609020204030204" pitchFamily="49" charset="0"/>
              </a:rPr>
              <a:t>&lt;/</a:t>
            </a:r>
            <a:r>
              <a:rPr lang="en-US" altLang="zh-CN" dirty="0">
                <a:solidFill>
                  <a:srgbClr val="569CD6"/>
                </a:solidFill>
                <a:latin typeface="Consolas" panose="020B0609020204030204" pitchFamily="49" charset="0"/>
              </a:rPr>
              <a:t>li</a:t>
            </a:r>
            <a:r>
              <a:rPr lang="en-US" altLang="zh-CN" dirty="0">
                <a:solidFill>
                  <a:srgbClr val="808080"/>
                </a:solidFill>
                <a:latin typeface="Consolas" panose="020B0609020204030204" pitchFamily="49" charset="0"/>
              </a:rPr>
              <a:t>&gt;</a:t>
            </a:r>
            <a:endParaRPr lang="en-US" altLang="zh-CN" dirty="0">
              <a:solidFill>
                <a:srgbClr val="D4D4D4"/>
              </a:solidFill>
              <a:latin typeface="Consolas" panose="020B0609020204030204" pitchFamily="49" charset="0"/>
            </a:endParaRPr>
          </a:p>
          <a:p>
            <a:r>
              <a:rPr lang="en-US" altLang="zh-CN" dirty="0">
                <a:solidFill>
                  <a:srgbClr val="808080"/>
                </a:solidFill>
                <a:latin typeface="Consolas" panose="020B0609020204030204" pitchFamily="49" charset="0"/>
              </a:rPr>
              <a:t>&lt;/</a:t>
            </a:r>
            <a:r>
              <a:rPr lang="en-US" altLang="zh-CN" dirty="0" err="1">
                <a:solidFill>
                  <a:srgbClr val="569CD6"/>
                </a:solidFill>
                <a:latin typeface="Consolas" panose="020B0609020204030204" pitchFamily="49" charset="0"/>
              </a:rPr>
              <a:t>ul</a:t>
            </a:r>
            <a:r>
              <a:rPr lang="en-US" altLang="zh-CN" dirty="0">
                <a:solidFill>
                  <a:srgbClr val="808080"/>
                </a:solidFill>
                <a:latin typeface="Consolas" panose="020B0609020204030204" pitchFamily="49" charset="0"/>
              </a:rPr>
              <a:t>&gt;</a:t>
            </a:r>
            <a:endParaRPr lang="en-US" altLang="zh-CN" b="0" dirty="0">
              <a:solidFill>
                <a:srgbClr val="D4D4D4"/>
              </a:solidFill>
              <a:effectLst/>
              <a:latin typeface="Consolas" panose="020B0609020204030204" pitchFamily="49" charset="0"/>
            </a:endParaRPr>
          </a:p>
        </p:txBody>
      </p:sp>
      <p:sp>
        <p:nvSpPr>
          <p:cNvPr id="7" name="文本框 6"/>
          <p:cNvSpPr txBox="1"/>
          <p:nvPr/>
        </p:nvSpPr>
        <p:spPr>
          <a:xfrm>
            <a:off x="7477327" y="488537"/>
            <a:ext cx="3623108" cy="646331"/>
          </a:xfrm>
          <a:prstGeom prst="rect">
            <a:avLst/>
          </a:prstGeom>
          <a:noFill/>
        </p:spPr>
        <p:txBody>
          <a:bodyPr wrap="none" rtlCol="0">
            <a:spAutoFit/>
          </a:bodyPr>
          <a:lstStyle/>
          <a:p>
            <a:r>
              <a:rPr lang="en-US" altLang="zh-CN" sz="3600" b="1" dirty="0">
                <a:solidFill>
                  <a:srgbClr val="FF0000"/>
                </a:solidFill>
              </a:rPr>
              <a:t> ul.html</a:t>
            </a:r>
            <a:r>
              <a:rPr lang="zh-CN" altLang="en-US" sz="3600" b="1" dirty="0">
                <a:solidFill>
                  <a:srgbClr val="FF0000"/>
                </a:solidFill>
              </a:rPr>
              <a:t>模板文件</a:t>
            </a:r>
          </a:p>
        </p:txBody>
      </p:sp>
      <p:sp>
        <p:nvSpPr>
          <p:cNvPr id="9" name="左箭头 8"/>
          <p:cNvSpPr/>
          <p:nvPr/>
        </p:nvSpPr>
        <p:spPr>
          <a:xfrm>
            <a:off x="6867728" y="4732507"/>
            <a:ext cx="4503907" cy="1031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使用</a:t>
            </a:r>
            <a:r>
              <a:rPr lang="en-US" altLang="zh-CN" dirty="0"/>
              <a:t>Action</a:t>
            </a:r>
            <a:r>
              <a:rPr lang="zh-CN" altLang="en-US" dirty="0"/>
              <a:t>定义一个</a:t>
            </a:r>
            <a:r>
              <a:rPr lang="en-US" altLang="zh-CN" dirty="0"/>
              <a:t>ol.html</a:t>
            </a:r>
            <a:r>
              <a:rPr lang="zh-CN" altLang="en-US" dirty="0"/>
              <a:t>模板文件</a:t>
            </a:r>
          </a:p>
        </p:txBody>
      </p:sp>
      <p:sp>
        <p:nvSpPr>
          <p:cNvPr id="10" name="右大括号 9"/>
          <p:cNvSpPr/>
          <p:nvPr/>
        </p:nvSpPr>
        <p:spPr>
          <a:xfrm>
            <a:off x="6072979" y="4591456"/>
            <a:ext cx="658561" cy="1313234"/>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圆角矩形标注 10"/>
          <p:cNvSpPr/>
          <p:nvPr/>
        </p:nvSpPr>
        <p:spPr>
          <a:xfrm>
            <a:off x="6556443" y="3103124"/>
            <a:ext cx="3336588" cy="612648"/>
          </a:xfrm>
          <a:prstGeom prst="wedgeRoundRectCallout">
            <a:avLst>
              <a:gd name="adj1" fmla="val -188180"/>
              <a:gd name="adj2" fmla="val 1641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执行下面的模板文件</a:t>
            </a:r>
          </a:p>
        </p:txBody>
      </p:sp>
      <p:sp>
        <p:nvSpPr>
          <p:cNvPr id="12" name="左箭头 11"/>
          <p:cNvSpPr/>
          <p:nvPr/>
        </p:nvSpPr>
        <p:spPr>
          <a:xfrm rot="19985696">
            <a:off x="2596943" y="2128075"/>
            <a:ext cx="5491869" cy="946933"/>
          </a:xfrm>
          <a:prstGeom prst="leftArrow">
            <a:avLst/>
          </a:prstGeom>
          <a:solidFill>
            <a:srgbClr val="0070C0">
              <a:alpha val="35000"/>
            </a:srgbClr>
          </a:solidFill>
          <a:ln>
            <a:solidFill>
              <a:srgbClr val="FF00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b="1" dirty="0">
                <a:solidFill>
                  <a:srgbClr val="00B050"/>
                </a:solidFill>
              </a:rPr>
              <a:t>执行此模板文件</a:t>
            </a:r>
          </a:p>
        </p:txBody>
      </p:sp>
    </p:spTree>
    <p:extLst>
      <p:ext uri="{BB962C8B-B14F-4D97-AF65-F5344CB8AC3E}">
        <p14:creationId xmlns:p14="http://schemas.microsoft.com/office/powerpoint/2010/main" val="3857684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矩形 3"/>
          <p:cNvSpPr/>
          <p:nvPr/>
        </p:nvSpPr>
        <p:spPr>
          <a:xfrm>
            <a:off x="188068" y="320223"/>
            <a:ext cx="3469532" cy="3970318"/>
          </a:xfrm>
          <a:prstGeom prst="rect">
            <a:avLst/>
          </a:prstGeom>
        </p:spPr>
        <p:txBody>
          <a:bodyPr wrap="square">
            <a:spAutoFit/>
          </a:bodyPr>
          <a:lstStyle/>
          <a:p>
            <a:r>
              <a:rPr lang="en-US" altLang="zh-CN" dirty="0">
                <a:solidFill>
                  <a:srgbClr val="569CD6"/>
                </a:solidFill>
                <a:latin typeface="Consolas" panose="020B0609020204030204" pitchFamily="49" charset="0"/>
              </a:rPr>
              <a:t>package</a:t>
            </a:r>
            <a:r>
              <a:rPr lang="en-US" altLang="zh-CN" dirty="0">
                <a:solidFill>
                  <a:srgbClr val="D4D4D4"/>
                </a:solidFill>
                <a:latin typeface="Consolas" panose="020B0609020204030204" pitchFamily="49" charset="0"/>
              </a:rPr>
              <a:t> main</a:t>
            </a:r>
          </a:p>
          <a:p>
            <a:br>
              <a:rPr lang="en-US" altLang="zh-CN" dirty="0">
                <a:solidFill>
                  <a:srgbClr val="D4D4D4"/>
                </a:solidFill>
                <a:latin typeface="Consolas" panose="020B0609020204030204" pitchFamily="49" charset="0"/>
              </a:rPr>
            </a:br>
            <a:r>
              <a:rPr lang="en-US" altLang="zh-CN" dirty="0">
                <a:solidFill>
                  <a:srgbClr val="569CD6"/>
                </a:solidFill>
                <a:latin typeface="Consolas" panose="020B0609020204030204" pitchFamily="49" charset="0"/>
              </a:rPr>
              <a:t>import</a:t>
            </a:r>
            <a:r>
              <a:rPr lang="en-US" altLang="zh-CN" dirty="0">
                <a:solidFill>
                  <a:srgbClr val="D4D4D4"/>
                </a:solidFill>
                <a:latin typeface="Consolas" panose="020B0609020204030204" pitchFamily="49" charset="0"/>
              </a:rPr>
              <a:t> (</a:t>
            </a:r>
          </a:p>
          <a:p>
            <a:r>
              <a:rPr lang="en-US" altLang="zh-CN" dirty="0">
                <a:solidFill>
                  <a:srgbClr val="D4D4D4"/>
                </a:solidFill>
                <a:latin typeface="Consolas" panose="020B0609020204030204" pitchFamily="49" charset="0"/>
              </a:rPr>
              <a:t>    </a:t>
            </a:r>
            <a:r>
              <a:rPr lang="en-US" altLang="zh-CN" dirty="0">
                <a:solidFill>
                  <a:srgbClr val="CE9178"/>
                </a:solidFill>
                <a:latin typeface="Consolas" panose="020B0609020204030204" pitchFamily="49" charset="0"/>
              </a:rPr>
              <a:t>"</a:t>
            </a:r>
            <a:r>
              <a:rPr lang="en-US" altLang="zh-CN" dirty="0" err="1">
                <a:solidFill>
                  <a:srgbClr val="CE9178"/>
                </a:solidFill>
                <a:latin typeface="Consolas" panose="020B0609020204030204" pitchFamily="49" charset="0"/>
              </a:rPr>
              <a:t>fmt</a:t>
            </a:r>
            <a:r>
              <a:rPr lang="en-US" altLang="zh-CN" dirty="0">
                <a:solidFill>
                  <a:srgbClr val="CE9178"/>
                </a:solidFill>
                <a:latin typeface="Consolas" panose="020B0609020204030204" pitchFamily="49" charset="0"/>
              </a:rPr>
              <a:t>"</a:t>
            </a:r>
            <a:endParaRPr lang="en-US" altLang="zh-CN" dirty="0">
              <a:solidFill>
                <a:srgbClr val="D4D4D4"/>
              </a:solidFill>
              <a:latin typeface="Consolas" panose="020B0609020204030204" pitchFamily="49" charset="0"/>
            </a:endParaRPr>
          </a:p>
          <a:p>
            <a:r>
              <a:rPr lang="en-US" altLang="zh-CN" dirty="0">
                <a:solidFill>
                  <a:srgbClr val="D4D4D4"/>
                </a:solidFill>
                <a:latin typeface="Consolas" panose="020B0609020204030204" pitchFamily="49" charset="0"/>
              </a:rPr>
              <a:t>    </a:t>
            </a:r>
            <a:r>
              <a:rPr lang="en-US" altLang="zh-CN" dirty="0">
                <a:solidFill>
                  <a:srgbClr val="CE9178"/>
                </a:solidFill>
                <a:latin typeface="Consolas" panose="020B0609020204030204" pitchFamily="49" charset="0"/>
              </a:rPr>
              <a:t>"html/template"</a:t>
            </a:r>
            <a:endParaRPr lang="en-US" altLang="zh-CN" dirty="0">
              <a:solidFill>
                <a:srgbClr val="D4D4D4"/>
              </a:solidFill>
              <a:latin typeface="Consolas" panose="020B0609020204030204" pitchFamily="49" charset="0"/>
            </a:endParaRPr>
          </a:p>
          <a:p>
            <a:r>
              <a:rPr lang="en-US" altLang="zh-CN" dirty="0">
                <a:solidFill>
                  <a:srgbClr val="D4D4D4"/>
                </a:solidFill>
                <a:latin typeface="Consolas" panose="020B0609020204030204" pitchFamily="49" charset="0"/>
              </a:rPr>
              <a:t>    </a:t>
            </a:r>
            <a:r>
              <a:rPr lang="en-US" altLang="zh-CN" dirty="0">
                <a:solidFill>
                  <a:srgbClr val="CE9178"/>
                </a:solidFill>
                <a:latin typeface="Consolas" panose="020B0609020204030204" pitchFamily="49" charset="0"/>
              </a:rPr>
              <a:t>"net/http"</a:t>
            </a:r>
            <a:endParaRPr lang="en-US" altLang="zh-CN" dirty="0">
              <a:solidFill>
                <a:srgbClr val="D4D4D4"/>
              </a:solidFill>
              <a:latin typeface="Consolas" panose="020B0609020204030204" pitchFamily="49" charset="0"/>
            </a:endParaRPr>
          </a:p>
          <a:p>
            <a:r>
              <a:rPr lang="en-US" altLang="zh-CN" dirty="0">
                <a:solidFill>
                  <a:srgbClr val="D4D4D4"/>
                </a:solidFill>
                <a:latin typeface="Consolas" panose="020B0609020204030204" pitchFamily="49" charset="0"/>
              </a:rPr>
              <a:t>)</a:t>
            </a:r>
          </a:p>
          <a:p>
            <a:br>
              <a:rPr lang="en-US" altLang="zh-CN" dirty="0">
                <a:solidFill>
                  <a:srgbClr val="D4D4D4"/>
                </a:solidFill>
                <a:latin typeface="Consolas" panose="020B0609020204030204" pitchFamily="49" charset="0"/>
              </a:rPr>
            </a:br>
            <a:r>
              <a:rPr lang="en-US" altLang="zh-CN" dirty="0">
                <a:solidFill>
                  <a:srgbClr val="6A9955"/>
                </a:solidFill>
                <a:latin typeface="Consolas" panose="020B0609020204030204" pitchFamily="49" charset="0"/>
              </a:rPr>
              <a:t>//</a:t>
            </a:r>
            <a:r>
              <a:rPr lang="zh-CN" altLang="en-US" dirty="0">
                <a:solidFill>
                  <a:srgbClr val="6A9955"/>
                </a:solidFill>
                <a:latin typeface="Consolas" panose="020B0609020204030204" pitchFamily="49" charset="0"/>
              </a:rPr>
              <a:t>定义一个</a:t>
            </a:r>
            <a:r>
              <a:rPr lang="en-US" altLang="zh-CN" dirty="0" err="1">
                <a:solidFill>
                  <a:srgbClr val="6A9955"/>
                </a:solidFill>
                <a:latin typeface="Consolas" panose="020B0609020204030204" pitchFamily="49" charset="0"/>
              </a:rPr>
              <a:t>UserInfo</a:t>
            </a:r>
            <a:r>
              <a:rPr lang="zh-CN" altLang="en-US" dirty="0">
                <a:solidFill>
                  <a:srgbClr val="6A9955"/>
                </a:solidFill>
                <a:latin typeface="Consolas" panose="020B0609020204030204" pitchFamily="49" charset="0"/>
              </a:rPr>
              <a:t>结构体</a:t>
            </a:r>
            <a:endParaRPr lang="zh-CN" altLang="en-US" dirty="0">
              <a:solidFill>
                <a:srgbClr val="D4D4D4"/>
              </a:solidFill>
              <a:latin typeface="Consolas" panose="020B0609020204030204" pitchFamily="49" charset="0"/>
            </a:endParaRPr>
          </a:p>
          <a:p>
            <a:r>
              <a:rPr lang="en-US" altLang="zh-CN" dirty="0">
                <a:solidFill>
                  <a:srgbClr val="569CD6"/>
                </a:solidFill>
                <a:latin typeface="Consolas" panose="020B0609020204030204" pitchFamily="49" charset="0"/>
              </a:rPr>
              <a:t>type</a:t>
            </a:r>
            <a:r>
              <a:rPr lang="en-US" altLang="zh-CN" dirty="0">
                <a:solidFill>
                  <a:srgbClr val="D4D4D4"/>
                </a:solidFill>
                <a:latin typeface="Consolas" panose="020B0609020204030204" pitchFamily="49" charset="0"/>
              </a:rPr>
              <a:t> </a:t>
            </a:r>
            <a:r>
              <a:rPr lang="en-US" altLang="zh-CN" dirty="0" err="1">
                <a:solidFill>
                  <a:srgbClr val="4EC9B0"/>
                </a:solidFill>
                <a:latin typeface="Consolas" panose="020B0609020204030204" pitchFamily="49" charset="0"/>
              </a:rPr>
              <a:t>UserInfo</a:t>
            </a:r>
            <a:r>
              <a:rPr lang="en-US" altLang="zh-CN" dirty="0">
                <a:solidFill>
                  <a:srgbClr val="D4D4D4"/>
                </a:solidFill>
                <a:latin typeface="Consolas" panose="020B0609020204030204" pitchFamily="49" charset="0"/>
              </a:rPr>
              <a:t> </a:t>
            </a:r>
            <a:r>
              <a:rPr lang="en-US" altLang="zh-CN" dirty="0" err="1">
                <a:solidFill>
                  <a:srgbClr val="569CD6"/>
                </a:solidFill>
                <a:latin typeface="Consolas" panose="020B0609020204030204" pitchFamily="49" charset="0"/>
              </a:rPr>
              <a:t>struct</a:t>
            </a:r>
            <a:r>
              <a:rPr lang="en-US" altLang="zh-CN" dirty="0">
                <a:solidFill>
                  <a:srgbClr val="D4D4D4"/>
                </a:solidFill>
                <a:latin typeface="Consolas" panose="020B0609020204030204" pitchFamily="49" charset="0"/>
              </a:rPr>
              <a:t> {</a:t>
            </a:r>
          </a:p>
          <a:p>
            <a:r>
              <a:rPr lang="en-US" altLang="zh-CN" dirty="0">
                <a:solidFill>
                  <a:srgbClr val="D4D4D4"/>
                </a:solidFill>
                <a:latin typeface="Consolas" panose="020B0609020204030204" pitchFamily="49" charset="0"/>
              </a:rPr>
              <a:t>    Name </a:t>
            </a:r>
            <a:r>
              <a:rPr lang="en-US" altLang="zh-CN" dirty="0">
                <a:solidFill>
                  <a:srgbClr val="4EC9B0"/>
                </a:solidFill>
                <a:latin typeface="Consolas" panose="020B0609020204030204" pitchFamily="49" charset="0"/>
              </a:rPr>
              <a:t>string</a:t>
            </a:r>
            <a:endParaRPr lang="en-US" altLang="zh-CN" dirty="0">
              <a:solidFill>
                <a:srgbClr val="D4D4D4"/>
              </a:solidFill>
              <a:latin typeface="Consolas" panose="020B0609020204030204" pitchFamily="49" charset="0"/>
            </a:endParaRPr>
          </a:p>
          <a:p>
            <a:r>
              <a:rPr lang="en-US" altLang="zh-CN" dirty="0">
                <a:solidFill>
                  <a:srgbClr val="D4D4D4"/>
                </a:solidFill>
                <a:latin typeface="Consolas" panose="020B0609020204030204" pitchFamily="49" charset="0"/>
              </a:rPr>
              <a:t>    Gender </a:t>
            </a:r>
            <a:r>
              <a:rPr lang="en-US" altLang="zh-CN" dirty="0">
                <a:solidFill>
                  <a:srgbClr val="4EC9B0"/>
                </a:solidFill>
                <a:latin typeface="Consolas" panose="020B0609020204030204" pitchFamily="49" charset="0"/>
              </a:rPr>
              <a:t>string</a:t>
            </a:r>
            <a:endParaRPr lang="en-US" altLang="zh-CN" dirty="0">
              <a:solidFill>
                <a:srgbClr val="D4D4D4"/>
              </a:solidFill>
              <a:latin typeface="Consolas" panose="020B0609020204030204" pitchFamily="49" charset="0"/>
            </a:endParaRPr>
          </a:p>
          <a:p>
            <a:r>
              <a:rPr lang="en-US" altLang="zh-CN" dirty="0">
                <a:solidFill>
                  <a:srgbClr val="D4D4D4"/>
                </a:solidFill>
                <a:latin typeface="Consolas" panose="020B0609020204030204" pitchFamily="49" charset="0"/>
              </a:rPr>
              <a:t>    Age </a:t>
            </a:r>
            <a:r>
              <a:rPr lang="en-US" altLang="zh-CN" dirty="0" err="1">
                <a:solidFill>
                  <a:srgbClr val="4EC9B0"/>
                </a:solidFill>
                <a:latin typeface="Consolas" panose="020B0609020204030204" pitchFamily="49" charset="0"/>
              </a:rPr>
              <a:t>int</a:t>
            </a:r>
            <a:endParaRPr lang="en-US" altLang="zh-CN" dirty="0">
              <a:solidFill>
                <a:srgbClr val="D4D4D4"/>
              </a:solidFill>
              <a:latin typeface="Consolas" panose="020B0609020204030204" pitchFamily="49" charset="0"/>
            </a:endParaRPr>
          </a:p>
          <a:p>
            <a:r>
              <a:rPr lang="en-US" altLang="zh-CN" dirty="0">
                <a:solidFill>
                  <a:srgbClr val="D4D4D4"/>
                </a:solidFill>
                <a:latin typeface="Consolas" panose="020B0609020204030204" pitchFamily="49" charset="0"/>
              </a:rPr>
              <a:t>}</a:t>
            </a:r>
            <a:endParaRPr lang="en-US" altLang="zh-CN" b="0" dirty="0">
              <a:solidFill>
                <a:srgbClr val="D4D4D4"/>
              </a:solidFill>
              <a:effectLst/>
              <a:latin typeface="Consolas" panose="020B0609020204030204" pitchFamily="49" charset="0"/>
            </a:endParaRPr>
          </a:p>
        </p:txBody>
      </p:sp>
      <p:sp>
        <p:nvSpPr>
          <p:cNvPr id="5" name="矩形 4"/>
          <p:cNvSpPr/>
          <p:nvPr/>
        </p:nvSpPr>
        <p:spPr>
          <a:xfrm>
            <a:off x="3709480" y="8938"/>
            <a:ext cx="8148536" cy="5355312"/>
          </a:xfrm>
          <a:prstGeom prst="rect">
            <a:avLst/>
          </a:prstGeom>
        </p:spPr>
        <p:txBody>
          <a:bodyPr wrap="square">
            <a:spAutoFit/>
          </a:bodyPr>
          <a:lstStyle/>
          <a:p>
            <a:r>
              <a:rPr lang="en-US" altLang="zh-CN" dirty="0" err="1">
                <a:solidFill>
                  <a:srgbClr val="569CD6"/>
                </a:solidFill>
                <a:latin typeface="Consolas" panose="020B0609020204030204" pitchFamily="49" charset="0"/>
              </a:rPr>
              <a:t>func</a:t>
            </a:r>
            <a:r>
              <a:rPr lang="en-US" altLang="zh-CN" dirty="0">
                <a:solidFill>
                  <a:srgbClr val="D4D4D4"/>
                </a:solidFill>
                <a:latin typeface="Consolas" panose="020B0609020204030204" pitchFamily="49" charset="0"/>
              </a:rPr>
              <a:t> </a:t>
            </a:r>
            <a:r>
              <a:rPr lang="en-US" altLang="zh-CN" dirty="0" err="1">
                <a:solidFill>
                  <a:srgbClr val="DCDCAA"/>
                </a:solidFill>
                <a:latin typeface="Consolas" panose="020B0609020204030204" pitchFamily="49" charset="0"/>
              </a:rPr>
              <a:t>tmplSample</a:t>
            </a:r>
            <a:r>
              <a:rPr lang="en-US" altLang="zh-CN" dirty="0">
                <a:solidFill>
                  <a:srgbClr val="D4D4D4"/>
                </a:solidFill>
                <a:latin typeface="Consolas" panose="020B0609020204030204" pitchFamily="49" charset="0"/>
              </a:rPr>
              <a:t>(w </a:t>
            </a:r>
            <a:r>
              <a:rPr lang="en-US" altLang="zh-CN" dirty="0" err="1">
                <a:solidFill>
                  <a:srgbClr val="D4D4D4"/>
                </a:solidFill>
                <a:latin typeface="Consolas" panose="020B0609020204030204" pitchFamily="49" charset="0"/>
              </a:rPr>
              <a:t>http.ResponseWriter</a:t>
            </a:r>
            <a:r>
              <a:rPr lang="en-US" altLang="zh-CN" dirty="0">
                <a:solidFill>
                  <a:srgbClr val="D4D4D4"/>
                </a:solidFill>
                <a:latin typeface="Consolas" panose="020B0609020204030204" pitchFamily="49" charset="0"/>
              </a:rPr>
              <a:t>, r *</a:t>
            </a:r>
            <a:r>
              <a:rPr lang="en-US" altLang="zh-CN" dirty="0" err="1">
                <a:solidFill>
                  <a:srgbClr val="D4D4D4"/>
                </a:solidFill>
                <a:latin typeface="Consolas" panose="020B0609020204030204" pitchFamily="49" charset="0"/>
              </a:rPr>
              <a:t>http.Request</a:t>
            </a:r>
            <a:r>
              <a:rPr lang="en-US" altLang="zh-CN" dirty="0">
                <a:solidFill>
                  <a:srgbClr val="D4D4D4"/>
                </a:solidFill>
                <a:latin typeface="Consolas" panose="020B0609020204030204" pitchFamily="49" charset="0"/>
              </a:rPr>
              <a:t>) {</a:t>
            </a:r>
          </a:p>
          <a:p>
            <a:r>
              <a:rPr lang="en-US" altLang="zh-CN" dirty="0">
                <a:solidFill>
                  <a:srgbClr val="D4D4D4"/>
                </a:solidFill>
                <a:latin typeface="Consolas" panose="020B0609020204030204" pitchFamily="49" charset="0"/>
              </a:rPr>
              <a:t>    </a:t>
            </a:r>
            <a:r>
              <a:rPr lang="en-US" altLang="zh-CN" dirty="0" err="1">
                <a:solidFill>
                  <a:srgbClr val="9CDCFE"/>
                </a:solidFill>
                <a:latin typeface="Consolas" panose="020B0609020204030204" pitchFamily="49" charset="0"/>
              </a:rPr>
              <a:t>tmpl</a:t>
            </a:r>
            <a:r>
              <a:rPr lang="en-US" altLang="zh-CN" dirty="0">
                <a:solidFill>
                  <a:srgbClr val="D4D4D4"/>
                </a:solidFill>
                <a:latin typeface="Consolas" panose="020B0609020204030204" pitchFamily="49" charset="0"/>
              </a:rPr>
              <a:t>, </a:t>
            </a:r>
            <a:r>
              <a:rPr lang="en-US" altLang="zh-CN" dirty="0">
                <a:solidFill>
                  <a:srgbClr val="9CDCFE"/>
                </a:solidFill>
                <a:latin typeface="Consolas" panose="020B0609020204030204" pitchFamily="49" charset="0"/>
              </a:rPr>
              <a:t>err</a:t>
            </a:r>
            <a:r>
              <a:rPr lang="en-US" altLang="zh-CN" dirty="0">
                <a:solidFill>
                  <a:srgbClr val="D4D4D4"/>
                </a:solidFill>
                <a:latin typeface="Consolas" panose="020B0609020204030204" pitchFamily="49" charset="0"/>
              </a:rPr>
              <a:t> := </a:t>
            </a:r>
            <a:r>
              <a:rPr lang="en-US" altLang="zh-CN" dirty="0" err="1">
                <a:solidFill>
                  <a:srgbClr val="D4D4D4"/>
                </a:solidFill>
                <a:latin typeface="Consolas" panose="020B0609020204030204" pitchFamily="49" charset="0"/>
              </a:rPr>
              <a:t>template.</a:t>
            </a:r>
            <a:r>
              <a:rPr lang="en-US" altLang="zh-CN" dirty="0" err="1">
                <a:solidFill>
                  <a:srgbClr val="DCDCAA"/>
                </a:solidFill>
                <a:latin typeface="Consolas" panose="020B0609020204030204" pitchFamily="49" charset="0"/>
              </a:rPr>
              <a:t>ParseFiles</a:t>
            </a:r>
            <a:r>
              <a:rPr lang="en-US" altLang="zh-CN" dirty="0">
                <a:solidFill>
                  <a:srgbClr val="D4D4D4"/>
                </a:solidFill>
                <a:latin typeface="Consolas" panose="020B0609020204030204" pitchFamily="49" charset="0"/>
              </a:rPr>
              <a:t>(</a:t>
            </a:r>
            <a:r>
              <a:rPr lang="en-US" altLang="zh-CN" dirty="0">
                <a:solidFill>
                  <a:srgbClr val="CE9178"/>
                </a:solidFill>
                <a:latin typeface="Consolas" panose="020B0609020204030204" pitchFamily="49" charset="0"/>
              </a:rPr>
              <a:t>"./t.html"</a:t>
            </a:r>
            <a:r>
              <a:rPr lang="en-US" altLang="zh-CN" dirty="0">
                <a:solidFill>
                  <a:srgbClr val="D4D4D4"/>
                </a:solidFill>
                <a:latin typeface="Consolas" panose="020B0609020204030204" pitchFamily="49" charset="0"/>
              </a:rPr>
              <a:t>, </a:t>
            </a:r>
            <a:r>
              <a:rPr lang="en-US" altLang="zh-CN" dirty="0">
                <a:solidFill>
                  <a:srgbClr val="CE9178"/>
                </a:solidFill>
                <a:latin typeface="Consolas" panose="020B0609020204030204" pitchFamily="49" charset="0"/>
              </a:rPr>
              <a:t>"./ul.html"</a:t>
            </a:r>
            <a:r>
              <a:rPr lang="en-US" altLang="zh-CN" dirty="0">
                <a:solidFill>
                  <a:srgbClr val="D4D4D4"/>
                </a:solidFill>
                <a:latin typeface="Consolas" panose="020B0609020204030204" pitchFamily="49" charset="0"/>
              </a:rPr>
              <a:t>)</a:t>
            </a:r>
          </a:p>
          <a:p>
            <a:r>
              <a:rPr lang="en-US" altLang="zh-CN" dirty="0">
                <a:solidFill>
                  <a:srgbClr val="D4D4D4"/>
                </a:solidFill>
                <a:latin typeface="Consolas" panose="020B0609020204030204" pitchFamily="49" charset="0"/>
              </a:rPr>
              <a:t>    </a:t>
            </a:r>
            <a:r>
              <a:rPr lang="en-US" altLang="zh-CN" dirty="0">
                <a:solidFill>
                  <a:srgbClr val="C586C0"/>
                </a:solidFill>
                <a:latin typeface="Consolas" panose="020B0609020204030204" pitchFamily="49" charset="0"/>
              </a:rPr>
              <a:t>if</a:t>
            </a:r>
            <a:r>
              <a:rPr lang="en-US" altLang="zh-CN" dirty="0">
                <a:solidFill>
                  <a:srgbClr val="D4D4D4"/>
                </a:solidFill>
                <a:latin typeface="Consolas" panose="020B0609020204030204" pitchFamily="49" charset="0"/>
              </a:rPr>
              <a:t> err != </a:t>
            </a:r>
            <a:r>
              <a:rPr lang="en-US" altLang="zh-CN" dirty="0">
                <a:solidFill>
                  <a:srgbClr val="569CD6"/>
                </a:solidFill>
                <a:latin typeface="Consolas" panose="020B0609020204030204" pitchFamily="49" charset="0"/>
              </a:rPr>
              <a:t>nil</a:t>
            </a:r>
            <a:r>
              <a:rPr lang="en-US" altLang="zh-CN" dirty="0">
                <a:solidFill>
                  <a:srgbClr val="D4D4D4"/>
                </a:solidFill>
                <a:latin typeface="Consolas" panose="020B0609020204030204" pitchFamily="49" charset="0"/>
              </a:rPr>
              <a:t> {</a:t>
            </a:r>
          </a:p>
          <a:p>
            <a:r>
              <a:rPr lang="en-US" altLang="zh-CN" dirty="0">
                <a:solidFill>
                  <a:srgbClr val="D4D4D4"/>
                </a:solidFill>
                <a:latin typeface="Consolas" panose="020B0609020204030204" pitchFamily="49" charset="0"/>
              </a:rPr>
              <a:t>        </a:t>
            </a:r>
            <a:r>
              <a:rPr lang="en-US" altLang="zh-CN" dirty="0" err="1">
                <a:solidFill>
                  <a:srgbClr val="D4D4D4"/>
                </a:solidFill>
                <a:latin typeface="Consolas" panose="020B0609020204030204" pitchFamily="49" charset="0"/>
              </a:rPr>
              <a:t>fmt.</a:t>
            </a:r>
            <a:r>
              <a:rPr lang="en-US" altLang="zh-CN" dirty="0" err="1">
                <a:solidFill>
                  <a:srgbClr val="DCDCAA"/>
                </a:solidFill>
                <a:latin typeface="Consolas" panose="020B0609020204030204" pitchFamily="49" charset="0"/>
              </a:rPr>
              <a:t>Println</a:t>
            </a:r>
            <a:r>
              <a:rPr lang="en-US" altLang="zh-CN" dirty="0">
                <a:solidFill>
                  <a:srgbClr val="D4D4D4"/>
                </a:solidFill>
                <a:latin typeface="Consolas" panose="020B0609020204030204" pitchFamily="49" charset="0"/>
              </a:rPr>
              <a:t>(</a:t>
            </a:r>
            <a:r>
              <a:rPr lang="en-US" altLang="zh-CN" dirty="0">
                <a:solidFill>
                  <a:srgbClr val="CE9178"/>
                </a:solidFill>
                <a:latin typeface="Consolas" panose="020B0609020204030204" pitchFamily="49" charset="0"/>
              </a:rPr>
              <a:t>"create template failed, err:"</a:t>
            </a:r>
            <a:r>
              <a:rPr lang="en-US" altLang="zh-CN" dirty="0">
                <a:solidFill>
                  <a:srgbClr val="D4D4D4"/>
                </a:solidFill>
                <a:latin typeface="Consolas" panose="020B0609020204030204" pitchFamily="49" charset="0"/>
              </a:rPr>
              <a:t>, err)</a:t>
            </a:r>
          </a:p>
          <a:p>
            <a:r>
              <a:rPr lang="en-US" altLang="zh-CN" dirty="0">
                <a:solidFill>
                  <a:srgbClr val="D4D4D4"/>
                </a:solidFill>
                <a:latin typeface="Consolas" panose="020B0609020204030204" pitchFamily="49" charset="0"/>
              </a:rPr>
              <a:t>        </a:t>
            </a:r>
            <a:r>
              <a:rPr lang="en-US" altLang="zh-CN" dirty="0">
                <a:solidFill>
                  <a:srgbClr val="C586C0"/>
                </a:solidFill>
                <a:latin typeface="Consolas" panose="020B0609020204030204" pitchFamily="49" charset="0"/>
              </a:rPr>
              <a:t>return</a:t>
            </a:r>
            <a:endParaRPr lang="en-US" altLang="zh-CN" dirty="0">
              <a:solidFill>
                <a:srgbClr val="D4D4D4"/>
              </a:solidFill>
              <a:latin typeface="Consolas" panose="020B0609020204030204" pitchFamily="49" charset="0"/>
            </a:endParaRPr>
          </a:p>
          <a:p>
            <a:r>
              <a:rPr lang="en-US" altLang="zh-CN" dirty="0">
                <a:solidFill>
                  <a:srgbClr val="D4D4D4"/>
                </a:solidFill>
                <a:latin typeface="Consolas" panose="020B0609020204030204" pitchFamily="49" charset="0"/>
              </a:rPr>
              <a:t>    }</a:t>
            </a:r>
          </a:p>
          <a:p>
            <a:r>
              <a:rPr lang="en-US" altLang="zh-CN" dirty="0">
                <a:solidFill>
                  <a:srgbClr val="D4D4D4"/>
                </a:solidFill>
                <a:latin typeface="Consolas" panose="020B0609020204030204" pitchFamily="49" charset="0"/>
              </a:rPr>
              <a:t>    </a:t>
            </a:r>
            <a:r>
              <a:rPr lang="en-US" altLang="zh-CN" dirty="0">
                <a:solidFill>
                  <a:srgbClr val="9CDCFE"/>
                </a:solidFill>
                <a:latin typeface="Consolas" panose="020B0609020204030204" pitchFamily="49" charset="0"/>
              </a:rPr>
              <a:t>user</a:t>
            </a:r>
            <a:r>
              <a:rPr lang="en-US" altLang="zh-CN" dirty="0">
                <a:solidFill>
                  <a:srgbClr val="D4D4D4"/>
                </a:solidFill>
                <a:latin typeface="Consolas" panose="020B0609020204030204" pitchFamily="49" charset="0"/>
              </a:rPr>
              <a:t> := </a:t>
            </a:r>
            <a:r>
              <a:rPr lang="en-US" altLang="zh-CN" dirty="0" err="1">
                <a:solidFill>
                  <a:srgbClr val="D4D4D4"/>
                </a:solidFill>
                <a:latin typeface="Consolas" panose="020B0609020204030204" pitchFamily="49" charset="0"/>
              </a:rPr>
              <a:t>UserInfo</a:t>
            </a:r>
            <a:r>
              <a:rPr lang="en-US" altLang="zh-CN" dirty="0">
                <a:solidFill>
                  <a:srgbClr val="D4D4D4"/>
                </a:solidFill>
                <a:latin typeface="Consolas" panose="020B0609020204030204" pitchFamily="49" charset="0"/>
              </a:rPr>
              <a:t>{</a:t>
            </a:r>
          </a:p>
          <a:p>
            <a:r>
              <a:rPr lang="en-US" altLang="zh-CN" dirty="0">
                <a:solidFill>
                  <a:srgbClr val="D4D4D4"/>
                </a:solidFill>
                <a:latin typeface="Consolas" panose="020B0609020204030204" pitchFamily="49" charset="0"/>
              </a:rPr>
              <a:t>        Name:   </a:t>
            </a:r>
            <a:r>
              <a:rPr lang="en-US" altLang="zh-CN" dirty="0">
                <a:solidFill>
                  <a:srgbClr val="CE9178"/>
                </a:solidFill>
                <a:latin typeface="Consolas" panose="020B0609020204030204" pitchFamily="49" charset="0"/>
              </a:rPr>
              <a:t>"</a:t>
            </a:r>
            <a:r>
              <a:rPr lang="zh-CN" altLang="en-US" dirty="0">
                <a:solidFill>
                  <a:srgbClr val="CE9178"/>
                </a:solidFill>
                <a:latin typeface="Consolas" panose="020B0609020204030204" pitchFamily="49" charset="0"/>
              </a:rPr>
              <a:t>张三</a:t>
            </a:r>
            <a:r>
              <a:rPr lang="en-US" altLang="zh-CN" dirty="0">
                <a:solidFill>
                  <a:srgbClr val="CE9178"/>
                </a:solidFill>
                <a:latin typeface="Consolas" panose="020B0609020204030204" pitchFamily="49" charset="0"/>
              </a:rPr>
              <a:t>"</a:t>
            </a:r>
            <a:r>
              <a:rPr lang="en-US" altLang="zh-CN" dirty="0">
                <a:solidFill>
                  <a:srgbClr val="D4D4D4"/>
                </a:solidFill>
                <a:latin typeface="Consolas" panose="020B0609020204030204" pitchFamily="49" charset="0"/>
              </a:rPr>
              <a:t>,</a:t>
            </a:r>
          </a:p>
          <a:p>
            <a:r>
              <a:rPr lang="en-US" altLang="zh-CN" dirty="0">
                <a:solidFill>
                  <a:srgbClr val="D4D4D4"/>
                </a:solidFill>
                <a:latin typeface="Consolas" panose="020B0609020204030204" pitchFamily="49" charset="0"/>
              </a:rPr>
              <a:t>        Gender: </a:t>
            </a:r>
            <a:r>
              <a:rPr lang="en-US" altLang="zh-CN" dirty="0">
                <a:solidFill>
                  <a:srgbClr val="CE9178"/>
                </a:solidFill>
                <a:latin typeface="Consolas" panose="020B0609020204030204" pitchFamily="49" charset="0"/>
              </a:rPr>
              <a:t>"</a:t>
            </a:r>
            <a:r>
              <a:rPr lang="zh-CN" altLang="en-US" dirty="0">
                <a:solidFill>
                  <a:srgbClr val="CE9178"/>
                </a:solidFill>
                <a:latin typeface="Consolas" panose="020B0609020204030204" pitchFamily="49" charset="0"/>
              </a:rPr>
              <a:t>男</a:t>
            </a:r>
            <a:r>
              <a:rPr lang="en-US" altLang="zh-CN" dirty="0">
                <a:solidFill>
                  <a:srgbClr val="CE9178"/>
                </a:solidFill>
                <a:latin typeface="Consolas" panose="020B0609020204030204" pitchFamily="49" charset="0"/>
              </a:rPr>
              <a:t>"</a:t>
            </a:r>
            <a:r>
              <a:rPr lang="en-US" altLang="zh-CN" dirty="0">
                <a:solidFill>
                  <a:srgbClr val="D4D4D4"/>
                </a:solidFill>
                <a:latin typeface="Consolas" panose="020B0609020204030204" pitchFamily="49" charset="0"/>
              </a:rPr>
              <a:t>,</a:t>
            </a:r>
          </a:p>
          <a:p>
            <a:r>
              <a:rPr lang="en-US" altLang="zh-CN" dirty="0">
                <a:solidFill>
                  <a:srgbClr val="D4D4D4"/>
                </a:solidFill>
                <a:latin typeface="Consolas" panose="020B0609020204030204" pitchFamily="49" charset="0"/>
              </a:rPr>
              <a:t>        Age:    </a:t>
            </a:r>
            <a:r>
              <a:rPr lang="en-US" altLang="zh-CN" dirty="0">
                <a:solidFill>
                  <a:srgbClr val="B5CEA8"/>
                </a:solidFill>
                <a:latin typeface="Consolas" panose="020B0609020204030204" pitchFamily="49" charset="0"/>
              </a:rPr>
              <a:t>28</a:t>
            </a:r>
            <a:r>
              <a:rPr lang="en-US" altLang="zh-CN" dirty="0">
                <a:solidFill>
                  <a:srgbClr val="D4D4D4"/>
                </a:solidFill>
                <a:latin typeface="Consolas" panose="020B0609020204030204" pitchFamily="49" charset="0"/>
              </a:rPr>
              <a:t>,</a:t>
            </a:r>
          </a:p>
          <a:p>
            <a:r>
              <a:rPr lang="en-US" altLang="zh-CN" dirty="0">
                <a:solidFill>
                  <a:srgbClr val="D4D4D4"/>
                </a:solidFill>
                <a:latin typeface="Consolas" panose="020B0609020204030204" pitchFamily="49" charset="0"/>
              </a:rPr>
              <a:t>    }</a:t>
            </a:r>
          </a:p>
          <a:p>
            <a:r>
              <a:rPr lang="en-US" altLang="zh-CN" dirty="0">
                <a:solidFill>
                  <a:srgbClr val="D4D4D4"/>
                </a:solidFill>
                <a:latin typeface="Consolas" panose="020B0609020204030204" pitchFamily="49" charset="0"/>
              </a:rPr>
              <a:t>    </a:t>
            </a:r>
            <a:r>
              <a:rPr lang="en-US" altLang="zh-CN" dirty="0" err="1">
                <a:solidFill>
                  <a:srgbClr val="D4D4D4"/>
                </a:solidFill>
                <a:latin typeface="Consolas" panose="020B0609020204030204" pitchFamily="49" charset="0"/>
              </a:rPr>
              <a:t>tmpl.</a:t>
            </a:r>
            <a:r>
              <a:rPr lang="en-US" altLang="zh-CN" dirty="0" err="1">
                <a:solidFill>
                  <a:srgbClr val="DCDCAA"/>
                </a:solidFill>
                <a:latin typeface="Consolas" panose="020B0609020204030204" pitchFamily="49" charset="0"/>
              </a:rPr>
              <a:t>Execute</a:t>
            </a:r>
            <a:r>
              <a:rPr lang="en-US" altLang="zh-CN" dirty="0">
                <a:solidFill>
                  <a:srgbClr val="D4D4D4"/>
                </a:solidFill>
                <a:latin typeface="Consolas" panose="020B0609020204030204" pitchFamily="49" charset="0"/>
              </a:rPr>
              <a:t>(w, user)</a:t>
            </a:r>
          </a:p>
          <a:p>
            <a:r>
              <a:rPr lang="en-US" altLang="zh-CN" dirty="0">
                <a:solidFill>
                  <a:srgbClr val="D4D4D4"/>
                </a:solidFill>
                <a:latin typeface="Consolas" panose="020B0609020204030204" pitchFamily="49" charset="0"/>
              </a:rPr>
              <a:t>    </a:t>
            </a:r>
            <a:r>
              <a:rPr lang="en-US" altLang="zh-CN" dirty="0" err="1">
                <a:solidFill>
                  <a:srgbClr val="D4D4D4"/>
                </a:solidFill>
                <a:latin typeface="Consolas" panose="020B0609020204030204" pitchFamily="49" charset="0"/>
              </a:rPr>
              <a:t>fmt.</a:t>
            </a:r>
            <a:r>
              <a:rPr lang="en-US" altLang="zh-CN" dirty="0" err="1">
                <a:solidFill>
                  <a:srgbClr val="DCDCAA"/>
                </a:solidFill>
                <a:latin typeface="Consolas" panose="020B0609020204030204" pitchFamily="49" charset="0"/>
              </a:rPr>
              <a:t>Println</a:t>
            </a:r>
            <a:r>
              <a:rPr lang="en-US" altLang="zh-CN" dirty="0">
                <a:solidFill>
                  <a:srgbClr val="D4D4D4"/>
                </a:solidFill>
                <a:latin typeface="Consolas" panose="020B0609020204030204" pitchFamily="49" charset="0"/>
              </a:rPr>
              <a:t>(</a:t>
            </a:r>
            <a:r>
              <a:rPr lang="en-US" altLang="zh-CN" dirty="0" err="1">
                <a:solidFill>
                  <a:srgbClr val="D4D4D4"/>
                </a:solidFill>
                <a:latin typeface="Consolas" panose="020B0609020204030204" pitchFamily="49" charset="0"/>
              </a:rPr>
              <a:t>tmpl</a:t>
            </a:r>
            <a:r>
              <a:rPr lang="en-US" altLang="zh-CN" dirty="0">
                <a:solidFill>
                  <a:srgbClr val="D4D4D4"/>
                </a:solidFill>
                <a:latin typeface="Consolas" panose="020B0609020204030204" pitchFamily="49" charset="0"/>
              </a:rPr>
              <a:t>)</a:t>
            </a:r>
          </a:p>
          <a:p>
            <a:r>
              <a:rPr lang="en-US" altLang="zh-CN" dirty="0">
                <a:solidFill>
                  <a:srgbClr val="D4D4D4"/>
                </a:solidFill>
                <a:latin typeface="Consolas" panose="020B0609020204030204" pitchFamily="49" charset="0"/>
              </a:rPr>
              <a:t>}</a:t>
            </a:r>
          </a:p>
          <a:p>
            <a:br>
              <a:rPr lang="en-US" altLang="zh-CN" dirty="0">
                <a:solidFill>
                  <a:srgbClr val="D4D4D4"/>
                </a:solidFill>
                <a:latin typeface="Consolas" panose="020B0609020204030204" pitchFamily="49" charset="0"/>
              </a:rPr>
            </a:br>
            <a:r>
              <a:rPr lang="en-US" altLang="zh-CN" dirty="0" err="1">
                <a:solidFill>
                  <a:srgbClr val="569CD6"/>
                </a:solidFill>
                <a:latin typeface="Consolas" panose="020B0609020204030204" pitchFamily="49" charset="0"/>
              </a:rPr>
              <a:t>func</a:t>
            </a:r>
            <a:r>
              <a:rPr lang="en-US" altLang="zh-CN" dirty="0">
                <a:solidFill>
                  <a:srgbClr val="D4D4D4"/>
                </a:solidFill>
                <a:latin typeface="Consolas" panose="020B0609020204030204" pitchFamily="49" charset="0"/>
              </a:rPr>
              <a:t> </a:t>
            </a:r>
            <a:r>
              <a:rPr lang="en-US" altLang="zh-CN" dirty="0">
                <a:solidFill>
                  <a:srgbClr val="DCDCAA"/>
                </a:solidFill>
                <a:latin typeface="Consolas" panose="020B0609020204030204" pitchFamily="49" charset="0"/>
              </a:rPr>
              <a:t>main</a:t>
            </a:r>
            <a:r>
              <a:rPr lang="en-US" altLang="zh-CN" dirty="0">
                <a:solidFill>
                  <a:srgbClr val="D4D4D4"/>
                </a:solidFill>
                <a:latin typeface="Consolas" panose="020B0609020204030204" pitchFamily="49" charset="0"/>
              </a:rPr>
              <a:t>() {</a:t>
            </a:r>
          </a:p>
          <a:p>
            <a:r>
              <a:rPr lang="en-US" altLang="zh-CN" dirty="0">
                <a:solidFill>
                  <a:srgbClr val="D4D4D4"/>
                </a:solidFill>
                <a:latin typeface="Consolas" panose="020B0609020204030204" pitchFamily="49" charset="0"/>
              </a:rPr>
              <a:t>    </a:t>
            </a:r>
            <a:r>
              <a:rPr lang="en-US" altLang="zh-CN" dirty="0" err="1">
                <a:solidFill>
                  <a:srgbClr val="D4D4D4"/>
                </a:solidFill>
                <a:latin typeface="Consolas" panose="020B0609020204030204" pitchFamily="49" charset="0"/>
              </a:rPr>
              <a:t>http.</a:t>
            </a:r>
            <a:r>
              <a:rPr lang="en-US" altLang="zh-CN" dirty="0" err="1">
                <a:solidFill>
                  <a:srgbClr val="DCDCAA"/>
                </a:solidFill>
                <a:latin typeface="Consolas" panose="020B0609020204030204" pitchFamily="49" charset="0"/>
              </a:rPr>
              <a:t>HandleFunc</a:t>
            </a:r>
            <a:r>
              <a:rPr lang="en-US" altLang="zh-CN" dirty="0">
                <a:solidFill>
                  <a:srgbClr val="D4D4D4"/>
                </a:solidFill>
                <a:latin typeface="Consolas" panose="020B0609020204030204" pitchFamily="49" charset="0"/>
              </a:rPr>
              <a:t>(</a:t>
            </a:r>
            <a:r>
              <a:rPr lang="en-US" altLang="zh-CN" dirty="0">
                <a:solidFill>
                  <a:srgbClr val="CE9178"/>
                </a:solidFill>
                <a:latin typeface="Consolas" panose="020B0609020204030204" pitchFamily="49" charset="0"/>
              </a:rPr>
              <a:t>"/"</a:t>
            </a:r>
            <a:r>
              <a:rPr lang="en-US" altLang="zh-CN" dirty="0">
                <a:solidFill>
                  <a:srgbClr val="D4D4D4"/>
                </a:solidFill>
                <a:latin typeface="Consolas" panose="020B0609020204030204" pitchFamily="49" charset="0"/>
              </a:rPr>
              <a:t>, </a:t>
            </a:r>
            <a:r>
              <a:rPr lang="en-US" altLang="zh-CN" dirty="0" err="1">
                <a:solidFill>
                  <a:srgbClr val="D4D4D4"/>
                </a:solidFill>
                <a:latin typeface="Consolas" panose="020B0609020204030204" pitchFamily="49" charset="0"/>
              </a:rPr>
              <a:t>tmplSample</a:t>
            </a:r>
            <a:r>
              <a:rPr lang="en-US" altLang="zh-CN" dirty="0">
                <a:solidFill>
                  <a:srgbClr val="D4D4D4"/>
                </a:solidFill>
                <a:latin typeface="Consolas" panose="020B0609020204030204" pitchFamily="49" charset="0"/>
              </a:rPr>
              <a:t>)</a:t>
            </a:r>
          </a:p>
          <a:p>
            <a:r>
              <a:rPr lang="en-US" altLang="zh-CN" dirty="0">
                <a:solidFill>
                  <a:srgbClr val="D4D4D4"/>
                </a:solidFill>
                <a:latin typeface="Consolas" panose="020B0609020204030204" pitchFamily="49" charset="0"/>
              </a:rPr>
              <a:t>    </a:t>
            </a:r>
            <a:r>
              <a:rPr lang="en-US" altLang="zh-CN" dirty="0" err="1">
                <a:solidFill>
                  <a:srgbClr val="D4D4D4"/>
                </a:solidFill>
                <a:latin typeface="Consolas" panose="020B0609020204030204" pitchFamily="49" charset="0"/>
              </a:rPr>
              <a:t>http.</a:t>
            </a:r>
            <a:r>
              <a:rPr lang="en-US" altLang="zh-CN" dirty="0" err="1">
                <a:solidFill>
                  <a:srgbClr val="DCDCAA"/>
                </a:solidFill>
                <a:latin typeface="Consolas" panose="020B0609020204030204" pitchFamily="49" charset="0"/>
              </a:rPr>
              <a:t>ListenAndServe</a:t>
            </a:r>
            <a:r>
              <a:rPr lang="en-US" altLang="zh-CN" dirty="0">
                <a:solidFill>
                  <a:srgbClr val="D4D4D4"/>
                </a:solidFill>
                <a:latin typeface="Consolas" panose="020B0609020204030204" pitchFamily="49" charset="0"/>
              </a:rPr>
              <a:t>(</a:t>
            </a:r>
            <a:r>
              <a:rPr lang="en-US" altLang="zh-CN" dirty="0">
                <a:solidFill>
                  <a:srgbClr val="CE9178"/>
                </a:solidFill>
                <a:latin typeface="Consolas" panose="020B0609020204030204" pitchFamily="49" charset="0"/>
              </a:rPr>
              <a:t>":8087"</a:t>
            </a:r>
            <a:r>
              <a:rPr lang="en-US" altLang="zh-CN" dirty="0">
                <a:solidFill>
                  <a:srgbClr val="D4D4D4"/>
                </a:solidFill>
                <a:latin typeface="Consolas" panose="020B0609020204030204" pitchFamily="49" charset="0"/>
              </a:rPr>
              <a:t>, </a:t>
            </a:r>
            <a:r>
              <a:rPr lang="en-US" altLang="zh-CN" dirty="0">
                <a:solidFill>
                  <a:srgbClr val="569CD6"/>
                </a:solidFill>
                <a:latin typeface="Consolas" panose="020B0609020204030204" pitchFamily="49" charset="0"/>
              </a:rPr>
              <a:t>nil</a:t>
            </a:r>
            <a:r>
              <a:rPr lang="en-US" altLang="zh-CN" dirty="0">
                <a:solidFill>
                  <a:srgbClr val="D4D4D4"/>
                </a:solidFill>
                <a:latin typeface="Consolas" panose="020B0609020204030204" pitchFamily="49" charset="0"/>
              </a:rPr>
              <a:t>)</a:t>
            </a:r>
          </a:p>
          <a:p>
            <a:r>
              <a:rPr lang="en-US" altLang="zh-CN" dirty="0">
                <a:solidFill>
                  <a:srgbClr val="D4D4D4"/>
                </a:solidFill>
                <a:latin typeface="Consolas" panose="020B0609020204030204" pitchFamily="49" charset="0"/>
              </a:rPr>
              <a:t>}</a:t>
            </a:r>
          </a:p>
        </p:txBody>
      </p:sp>
      <p:pic>
        <p:nvPicPr>
          <p:cNvPr id="6" name="图片 5"/>
          <p:cNvPicPr>
            <a:picLocks noChangeAspect="1"/>
          </p:cNvPicPr>
          <p:nvPr/>
        </p:nvPicPr>
        <p:blipFill>
          <a:blip r:embed="rId2"/>
          <a:stretch>
            <a:fillRect/>
          </a:stretch>
        </p:blipFill>
        <p:spPr>
          <a:xfrm>
            <a:off x="8990104" y="3814452"/>
            <a:ext cx="3178513" cy="2967353"/>
          </a:xfrm>
          <a:prstGeom prst="rect">
            <a:avLst/>
          </a:prstGeom>
        </p:spPr>
      </p:pic>
      <p:pic>
        <p:nvPicPr>
          <p:cNvPr id="7" name="图片 6"/>
          <p:cNvPicPr>
            <a:picLocks noChangeAspect="1"/>
          </p:cNvPicPr>
          <p:nvPr/>
        </p:nvPicPr>
        <p:blipFill>
          <a:blip r:embed="rId3"/>
          <a:stretch>
            <a:fillRect/>
          </a:stretch>
        </p:blipFill>
        <p:spPr>
          <a:xfrm>
            <a:off x="188068" y="5581650"/>
            <a:ext cx="4276725" cy="1276350"/>
          </a:xfrm>
          <a:prstGeom prst="rect">
            <a:avLst/>
          </a:prstGeom>
          <a:ln>
            <a:solidFill>
              <a:srgbClr val="FF0000"/>
            </a:solidFill>
          </a:ln>
        </p:spPr>
      </p:pic>
      <p:cxnSp>
        <p:nvCxnSpPr>
          <p:cNvPr id="9" name="直接箭头连接符 8"/>
          <p:cNvCxnSpPr/>
          <p:nvPr/>
        </p:nvCxnSpPr>
        <p:spPr>
          <a:xfrm flipV="1">
            <a:off x="4281916" y="4258742"/>
            <a:ext cx="6052632" cy="2211016"/>
          </a:xfrm>
          <a:prstGeom prst="straightConnector1">
            <a:avLst/>
          </a:prstGeom>
          <a:ln w="666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089109" y="5416410"/>
            <a:ext cx="3276679" cy="656617"/>
          </a:xfrm>
          <a:prstGeom prst="rect">
            <a:avLst/>
          </a:prstGeom>
          <a:noFill/>
        </p:spPr>
        <p:txBody>
          <a:bodyPr wrap="square" rtlCol="0">
            <a:spAutoFit/>
          </a:bodyPr>
          <a:lstStyle/>
          <a:p>
            <a:r>
              <a:rPr lang="zh-CN" altLang="en-US" dirty="0">
                <a:solidFill>
                  <a:schemeClr val="accent1"/>
                </a:solidFill>
              </a:rPr>
              <a:t>服务器启动，客户机请求，服务器向客户机发回响应</a:t>
            </a:r>
          </a:p>
        </p:txBody>
      </p:sp>
    </p:spTree>
    <p:extLst>
      <p:ext uri="{BB962C8B-B14F-4D97-AF65-F5344CB8AC3E}">
        <p14:creationId xmlns:p14="http://schemas.microsoft.com/office/powerpoint/2010/main" val="1890254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2.2 Web</a:t>
            </a:r>
            <a:r>
              <a:rPr lang="zh-CN" altLang="en-US" dirty="0"/>
              <a:t>运行基本知识</a:t>
            </a:r>
          </a:p>
        </p:txBody>
      </p:sp>
      <p:sp>
        <p:nvSpPr>
          <p:cNvPr id="3" name="内容占位符 2"/>
          <p:cNvSpPr>
            <a:spLocks noGrp="1"/>
          </p:cNvSpPr>
          <p:nvPr>
            <p:ph idx="1"/>
          </p:nvPr>
        </p:nvSpPr>
        <p:spPr>
          <a:xfrm>
            <a:off x="838200" y="2312008"/>
            <a:ext cx="10515600" cy="3826145"/>
          </a:xfrm>
        </p:spPr>
        <p:txBody>
          <a:bodyPr>
            <a:normAutofit/>
          </a:bodyPr>
          <a:lstStyle/>
          <a:p>
            <a:r>
              <a:rPr lang="en-US" altLang="zh-CN" dirty="0"/>
              <a:t>DNS</a:t>
            </a:r>
            <a:r>
              <a:rPr lang="zh-CN" altLang="en-US" dirty="0"/>
              <a:t>服务</a:t>
            </a:r>
            <a:r>
              <a:rPr lang="en-US" altLang="zh-CN" dirty="0"/>
              <a:t>:</a:t>
            </a:r>
          </a:p>
          <a:p>
            <a:pPr lvl="1"/>
            <a:r>
              <a:rPr lang="zh-CN" altLang="en-US" dirty="0"/>
              <a:t>用户在浏览器地址栏中输入</a:t>
            </a:r>
            <a:r>
              <a:rPr lang="en-US" altLang="zh-CN" dirty="0"/>
              <a:t>URL</a:t>
            </a:r>
            <a:r>
              <a:rPr lang="zh-CN" altLang="en-US" dirty="0"/>
              <a:t>地址：</a:t>
            </a:r>
            <a:r>
              <a:rPr lang="en-US" altLang="zh-CN" dirty="0"/>
              <a:t>www.sanyau.edu.cn</a:t>
            </a:r>
            <a:r>
              <a:rPr lang="zh-CN" altLang="en-US" dirty="0"/>
              <a:t>对应的</a:t>
            </a:r>
            <a:r>
              <a:rPr lang="en-US" altLang="zh-CN" dirty="0" err="1"/>
              <a:t>ip</a:t>
            </a:r>
            <a:r>
              <a:rPr lang="zh-CN" altLang="en-US" dirty="0"/>
              <a:t>地址为</a:t>
            </a:r>
            <a:r>
              <a:rPr lang="en-US" altLang="zh-CN" dirty="0"/>
              <a:t>121.40.31.101</a:t>
            </a:r>
            <a:r>
              <a:rPr lang="zh-CN" altLang="en-US" dirty="0"/>
              <a:t>，这个对应关系是由一个叫做域名服务器的计算机所提供的转换服务。</a:t>
            </a:r>
            <a:r>
              <a:rPr lang="en-US" altLang="zh-CN" dirty="0"/>
              <a:t>http</a:t>
            </a:r>
            <a:r>
              <a:rPr lang="zh-CN" altLang="en-US" dirty="0"/>
              <a:t>协议根据</a:t>
            </a:r>
            <a:r>
              <a:rPr lang="en-US" altLang="zh-CN" dirty="0" err="1"/>
              <a:t>ip</a:t>
            </a:r>
            <a:r>
              <a:rPr lang="zh-CN" altLang="en-US" dirty="0"/>
              <a:t>地址才能在互联网上定位目标机器，从而获得其所提供的服务。</a:t>
            </a:r>
            <a:endParaRPr lang="en-US" altLang="zh-CN" dirty="0"/>
          </a:p>
          <a:p>
            <a:pPr lvl="1"/>
            <a:r>
              <a:rPr lang="zh-CN" altLang="en-US" dirty="0"/>
              <a:t>一个安装了</a:t>
            </a:r>
            <a:r>
              <a:rPr lang="en-US" altLang="zh-CN" dirty="0"/>
              <a:t>DNS</a:t>
            </a:r>
            <a:r>
              <a:rPr lang="zh-CN" altLang="en-US" dirty="0"/>
              <a:t>服务软件的机器就可以承担域名服务，而该</a:t>
            </a:r>
            <a:r>
              <a:rPr lang="en-US" altLang="zh-CN" dirty="0"/>
              <a:t>DNS</a:t>
            </a:r>
            <a:r>
              <a:rPr lang="zh-CN" altLang="en-US" dirty="0"/>
              <a:t>软件会到网络中复制已经注册的域名对照表。</a:t>
            </a:r>
            <a:endParaRPr lang="en-US" altLang="zh-CN" dirty="0"/>
          </a:p>
          <a:p>
            <a:pPr lvl="1"/>
            <a:r>
              <a:rPr lang="zh-CN" altLang="en-US" dirty="0"/>
              <a:t>如果知道提供服务的目标服务器的</a:t>
            </a:r>
            <a:r>
              <a:rPr lang="en-US" altLang="zh-CN" dirty="0" err="1"/>
              <a:t>ip</a:t>
            </a:r>
            <a:r>
              <a:rPr lang="zh-CN" altLang="en-US" dirty="0"/>
              <a:t>地址，可以通过</a:t>
            </a:r>
            <a:r>
              <a:rPr lang="en-US" altLang="zh-CN" dirty="0" err="1"/>
              <a:t>ip</a:t>
            </a:r>
            <a:r>
              <a:rPr lang="zh-CN" altLang="en-US" dirty="0"/>
              <a:t>地址直接访问该服务器，不需要经过域名服务器的转换。</a:t>
            </a:r>
          </a:p>
        </p:txBody>
      </p:sp>
    </p:spTree>
    <p:extLst>
      <p:ext uri="{BB962C8B-B14F-4D97-AF65-F5344CB8AC3E}">
        <p14:creationId xmlns:p14="http://schemas.microsoft.com/office/powerpoint/2010/main" val="291503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4803843" cy="1325563"/>
          </a:xfrm>
        </p:spPr>
        <p:txBody>
          <a:bodyPr/>
          <a:lstStyle/>
          <a:p>
            <a:r>
              <a:rPr lang="en-US" altLang="zh-CN" dirty="0"/>
              <a:t>HTTP</a:t>
            </a:r>
            <a:r>
              <a:rPr lang="zh-CN" altLang="en-US" dirty="0"/>
              <a:t>简介</a:t>
            </a:r>
          </a:p>
        </p:txBody>
      </p:sp>
      <p:sp>
        <p:nvSpPr>
          <p:cNvPr id="3" name="内容占位符 2"/>
          <p:cNvSpPr>
            <a:spLocks noGrp="1"/>
          </p:cNvSpPr>
          <p:nvPr>
            <p:ph idx="1"/>
          </p:nvPr>
        </p:nvSpPr>
        <p:spPr/>
        <p:txBody>
          <a:bodyPr/>
          <a:lstStyle/>
          <a:p>
            <a:r>
              <a:rPr lang="en-US" altLang="zh-CN" dirty="0"/>
              <a:t>Hyper Text Transfer Protocol</a:t>
            </a:r>
            <a:r>
              <a:rPr lang="zh-CN" altLang="en-US" dirty="0"/>
              <a:t>，超文本传输协议，是一个简单的在服务器和客户机之间发送请求和回复响应的通讯协议。</a:t>
            </a:r>
            <a:endParaRPr lang="en-US" altLang="zh-CN" dirty="0"/>
          </a:p>
          <a:p>
            <a:r>
              <a:rPr lang="en-US" altLang="zh-CN" dirty="0"/>
              <a:t>http</a:t>
            </a:r>
            <a:r>
              <a:rPr lang="zh-CN" altLang="en-US" dirty="0"/>
              <a:t>协议通常运行在</a:t>
            </a:r>
            <a:r>
              <a:rPr lang="en-US" altLang="zh-CN" dirty="0"/>
              <a:t>TCP</a:t>
            </a:r>
            <a:r>
              <a:rPr lang="zh-CN" altLang="en-US" dirty="0"/>
              <a:t>协议之上。</a:t>
            </a:r>
            <a:r>
              <a:rPr lang="en-US" altLang="zh-CN" dirty="0"/>
              <a:t>TCP</a:t>
            </a:r>
            <a:r>
              <a:rPr lang="zh-CN" altLang="en-US" dirty="0"/>
              <a:t>协议，</a:t>
            </a:r>
            <a:r>
              <a:rPr lang="en-US" altLang="zh-CN" dirty="0"/>
              <a:t>Transmission Control Protocol</a:t>
            </a:r>
            <a:r>
              <a:rPr lang="zh-CN" altLang="en-US" dirty="0"/>
              <a:t>，是一种面向连接的、可靠的、基于字节流的传输层通信协议</a:t>
            </a:r>
            <a:endParaRPr lang="en-US" altLang="zh-CN" dirty="0"/>
          </a:p>
          <a:p>
            <a:r>
              <a:rPr lang="en-US" altLang="zh-CN" dirty="0"/>
              <a:t>IP</a:t>
            </a:r>
            <a:r>
              <a:rPr lang="zh-CN" altLang="en-US" dirty="0"/>
              <a:t>指网际互连协议，</a:t>
            </a:r>
            <a:r>
              <a:rPr lang="en-US" altLang="zh-CN" dirty="0"/>
              <a:t>Internet Protocol</a:t>
            </a:r>
            <a:r>
              <a:rPr lang="zh-CN" altLang="en-US" dirty="0"/>
              <a:t>的缩写，是</a:t>
            </a:r>
            <a:r>
              <a:rPr lang="en-US" altLang="zh-CN" dirty="0">
                <a:hlinkClick r:id="rId2"/>
              </a:rPr>
              <a:t>TCP/IP</a:t>
            </a:r>
            <a:r>
              <a:rPr lang="zh-CN" altLang="en-US" dirty="0"/>
              <a:t>体系中的网络层协议。 </a:t>
            </a:r>
            <a:r>
              <a:rPr lang="en-US" altLang="zh-CN" dirty="0"/>
              <a:t>IP</a:t>
            </a:r>
            <a:r>
              <a:rPr lang="zh-CN" altLang="en-US" dirty="0"/>
              <a:t>主要包含三方面内容：</a:t>
            </a:r>
            <a:r>
              <a:rPr lang="en-US" altLang="zh-CN" dirty="0"/>
              <a:t>IP</a:t>
            </a:r>
            <a:r>
              <a:rPr lang="zh-CN" altLang="en-US" dirty="0"/>
              <a:t>编址方案、分组封装格式及分组转发规则。 </a:t>
            </a:r>
            <a:r>
              <a:rPr lang="en-US" altLang="zh-CN" dirty="0"/>
              <a:t>IP</a:t>
            </a:r>
            <a:r>
              <a:rPr lang="zh-CN" altLang="en-US" dirty="0"/>
              <a:t>只为主机提供一种无连接、不可靠的、尽力而为的数据包传输服务。</a:t>
            </a:r>
          </a:p>
        </p:txBody>
      </p:sp>
      <p:pic>
        <p:nvPicPr>
          <p:cNvPr id="4" name="图片 3"/>
          <p:cNvPicPr>
            <a:picLocks noChangeAspect="1"/>
          </p:cNvPicPr>
          <p:nvPr/>
        </p:nvPicPr>
        <p:blipFill>
          <a:blip r:embed="rId3"/>
          <a:stretch>
            <a:fillRect/>
          </a:stretch>
        </p:blipFill>
        <p:spPr>
          <a:xfrm>
            <a:off x="9630383" y="166791"/>
            <a:ext cx="2042810" cy="1523897"/>
          </a:xfrm>
          <a:prstGeom prst="rect">
            <a:avLst/>
          </a:prstGeom>
        </p:spPr>
      </p:pic>
    </p:spTree>
    <p:extLst>
      <p:ext uri="{BB962C8B-B14F-4D97-AF65-F5344CB8AC3E}">
        <p14:creationId xmlns:p14="http://schemas.microsoft.com/office/powerpoint/2010/main" val="39046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HTTP</a:t>
            </a:r>
            <a:r>
              <a:rPr lang="zh-CN" altLang="en-US" dirty="0"/>
              <a:t>协议</a:t>
            </a:r>
          </a:p>
        </p:txBody>
      </p:sp>
      <p:sp>
        <p:nvSpPr>
          <p:cNvPr id="3" name="内容占位符 2"/>
          <p:cNvSpPr>
            <a:spLocks noGrp="1"/>
          </p:cNvSpPr>
          <p:nvPr>
            <p:ph idx="1"/>
          </p:nvPr>
        </p:nvSpPr>
        <p:spPr/>
        <p:txBody>
          <a:bodyPr/>
          <a:lstStyle/>
          <a:p>
            <a:r>
              <a:rPr lang="en-US" altLang="zh-CN" dirty="0"/>
              <a:t>HTTP</a:t>
            </a:r>
            <a:r>
              <a:rPr lang="zh-CN" altLang="en-US" dirty="0"/>
              <a:t>协议传输数据时，首先由客户端主动与服务器端建立一个连接，并由客户端发送一个</a:t>
            </a:r>
            <a:r>
              <a:rPr lang="en-US" altLang="zh-CN" dirty="0"/>
              <a:t>http</a:t>
            </a:r>
            <a:r>
              <a:rPr lang="zh-CN" altLang="en-US" dirty="0"/>
              <a:t>请求，从而启动一个事务。服务器端不能主动联系客户端，双方都可以提前中断一个连接。</a:t>
            </a:r>
            <a:endParaRPr lang="en-US" altLang="zh-CN" dirty="0"/>
          </a:p>
          <a:p>
            <a:r>
              <a:rPr lang="zh-CN" altLang="en-US" dirty="0"/>
              <a:t>服务器端会针对客户端的请求发回响应消息，请求和响应消息的头以</a:t>
            </a:r>
            <a:r>
              <a:rPr lang="en-US" altLang="zh-CN" dirty="0"/>
              <a:t>ASCII</a:t>
            </a:r>
            <a:r>
              <a:rPr lang="zh-CN" altLang="en-US" dirty="0"/>
              <a:t>码形式组织；而消息内容则以类似</a:t>
            </a:r>
            <a:r>
              <a:rPr lang="en-US" altLang="zh-CN" dirty="0"/>
              <a:t>MIME</a:t>
            </a:r>
            <a:r>
              <a:rPr lang="zh-CN" altLang="en-US" dirty="0"/>
              <a:t>格式给出。</a:t>
            </a:r>
            <a:endParaRPr lang="en-US" altLang="zh-CN" dirty="0"/>
          </a:p>
          <a:p>
            <a:r>
              <a:rPr lang="en-US" altLang="zh-CN" dirty="0"/>
              <a:t>HTTP</a:t>
            </a:r>
            <a:r>
              <a:rPr lang="zh-CN" altLang="en-US" dirty="0"/>
              <a:t>协议是无状态的，同一客户端的两次请求之间没有必然的关系，</a:t>
            </a:r>
            <a:r>
              <a:rPr lang="en-US" altLang="zh-CN" dirty="0"/>
              <a:t>Web</a:t>
            </a:r>
            <a:r>
              <a:rPr lang="zh-CN" altLang="en-US" dirty="0"/>
              <a:t>程序通过引入</a:t>
            </a:r>
            <a:r>
              <a:rPr lang="en-US" altLang="zh-CN" dirty="0"/>
              <a:t>cookie</a:t>
            </a:r>
            <a:r>
              <a:rPr lang="zh-CN" altLang="en-US" dirty="0"/>
              <a:t>机制来维护连接的可持续状态。</a:t>
            </a:r>
          </a:p>
        </p:txBody>
      </p:sp>
    </p:spTree>
    <p:extLst>
      <p:ext uri="{BB962C8B-B14F-4D97-AF65-F5344CB8AC3E}">
        <p14:creationId xmlns:p14="http://schemas.microsoft.com/office/powerpoint/2010/main" val="4226240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3751555" cy="1325563"/>
          </a:xfrm>
        </p:spPr>
        <p:txBody>
          <a:bodyPr/>
          <a:lstStyle/>
          <a:p>
            <a:r>
              <a:rPr lang="en-US" altLang="zh-CN" dirty="0"/>
              <a:t>HTTP</a:t>
            </a:r>
            <a:r>
              <a:rPr lang="zh-CN" altLang="en-US" dirty="0"/>
              <a:t>请求</a:t>
            </a:r>
          </a:p>
        </p:txBody>
      </p:sp>
      <p:sp>
        <p:nvSpPr>
          <p:cNvPr id="3" name="内容占位符 2"/>
          <p:cNvSpPr>
            <a:spLocks noGrp="1"/>
          </p:cNvSpPr>
          <p:nvPr>
            <p:ph idx="1"/>
          </p:nvPr>
        </p:nvSpPr>
        <p:spPr>
          <a:xfrm>
            <a:off x="838200" y="1825624"/>
            <a:ext cx="10515600" cy="4733794"/>
          </a:xfrm>
        </p:spPr>
        <p:txBody>
          <a:bodyPr>
            <a:normAutofit fontScale="62500" lnSpcReduction="20000"/>
          </a:bodyPr>
          <a:lstStyle/>
          <a:p>
            <a:r>
              <a:rPr lang="zh-CN" altLang="en-US" dirty="0"/>
              <a:t>客户端发送到服务器端的请求消息由请求行（</a:t>
            </a:r>
            <a:r>
              <a:rPr lang="en-US" altLang="zh-CN" dirty="0"/>
              <a:t>Request Line</a:t>
            </a:r>
            <a:r>
              <a:rPr lang="zh-CN" altLang="en-US" dirty="0"/>
              <a:t>）、请求头（</a:t>
            </a:r>
            <a:r>
              <a:rPr lang="en-US" altLang="zh-CN" dirty="0"/>
              <a:t>Request Header</a:t>
            </a:r>
            <a:r>
              <a:rPr lang="zh-CN" altLang="en-US" dirty="0"/>
              <a:t>）、请求体（</a:t>
            </a:r>
            <a:r>
              <a:rPr lang="en-US" altLang="zh-CN" dirty="0"/>
              <a:t>Request Body</a:t>
            </a:r>
            <a:r>
              <a:rPr lang="zh-CN" altLang="en-US" dirty="0"/>
              <a:t>）组成。</a:t>
            </a:r>
            <a:endParaRPr lang="en-US" altLang="zh-CN" dirty="0"/>
          </a:p>
          <a:p>
            <a:r>
              <a:rPr lang="zh-CN" altLang="en-US" dirty="0"/>
              <a:t>请求行（</a:t>
            </a:r>
            <a:r>
              <a:rPr lang="en-US" altLang="zh-CN" dirty="0"/>
              <a:t>Request Line</a:t>
            </a:r>
            <a:r>
              <a:rPr lang="zh-CN" altLang="en-US" dirty="0"/>
              <a:t>）由请求方法、</a:t>
            </a:r>
            <a:r>
              <a:rPr lang="en-US" altLang="zh-CN" dirty="0"/>
              <a:t>URI</a:t>
            </a:r>
            <a:r>
              <a:rPr lang="zh-CN" altLang="en-US" dirty="0"/>
              <a:t>、</a:t>
            </a:r>
            <a:r>
              <a:rPr lang="en-US" altLang="zh-CN" dirty="0"/>
              <a:t>HTTP</a:t>
            </a:r>
            <a:r>
              <a:rPr lang="zh-CN" altLang="en-US" dirty="0"/>
              <a:t>协议版本</a:t>
            </a:r>
            <a:r>
              <a:rPr lang="en-US" altLang="zh-CN" dirty="0"/>
              <a:t>3</a:t>
            </a:r>
            <a:r>
              <a:rPr lang="zh-CN" altLang="en-US" dirty="0"/>
              <a:t>部分组成。</a:t>
            </a:r>
            <a:endParaRPr lang="en-US" altLang="zh-CN" dirty="0"/>
          </a:p>
          <a:p>
            <a:pPr marL="457200" lvl="1" indent="0">
              <a:buNone/>
            </a:pPr>
            <a:r>
              <a:rPr lang="zh-CN" altLang="en-US" sz="2900" b="1" dirty="0">
                <a:solidFill>
                  <a:srgbClr val="FF0000"/>
                </a:solidFill>
              </a:rPr>
              <a:t>例如：</a:t>
            </a:r>
            <a:r>
              <a:rPr lang="en-US" altLang="zh-CN" sz="2900" b="1" dirty="0">
                <a:solidFill>
                  <a:srgbClr val="FF0000"/>
                </a:solidFill>
              </a:rPr>
              <a:t>GET /index.html HTTP/1.1</a:t>
            </a:r>
          </a:p>
          <a:p>
            <a:pPr marL="457200" lvl="1" indent="0">
              <a:buNone/>
            </a:pPr>
            <a:endParaRPr lang="en-US" altLang="zh-CN" sz="2900" b="1" dirty="0">
              <a:solidFill>
                <a:srgbClr val="FF0000"/>
              </a:solidFill>
            </a:endParaRPr>
          </a:p>
          <a:p>
            <a:r>
              <a:rPr lang="zh-CN" altLang="en-US" dirty="0"/>
              <a:t>请求方法：</a:t>
            </a:r>
            <a:r>
              <a:rPr lang="en-US" altLang="zh-CN" dirty="0"/>
              <a:t>HTTP/1.1 </a:t>
            </a:r>
            <a:r>
              <a:rPr lang="zh-CN" altLang="en-US" dirty="0"/>
              <a:t>定义的请求方法有</a:t>
            </a:r>
            <a:r>
              <a:rPr lang="en-US" altLang="zh-CN" dirty="0"/>
              <a:t>8</a:t>
            </a:r>
            <a:r>
              <a:rPr lang="zh-CN" altLang="en-US" dirty="0"/>
              <a:t>种：</a:t>
            </a:r>
            <a:r>
              <a:rPr lang="en-US" altLang="zh-CN" dirty="0"/>
              <a:t>GET</a:t>
            </a:r>
            <a:r>
              <a:rPr lang="zh-CN" altLang="en-US" dirty="0"/>
              <a:t>、</a:t>
            </a:r>
            <a:r>
              <a:rPr lang="en-US" altLang="zh-CN" dirty="0"/>
              <a:t>POST</a:t>
            </a:r>
            <a:r>
              <a:rPr lang="zh-CN" altLang="en-US" dirty="0"/>
              <a:t>、</a:t>
            </a:r>
            <a:r>
              <a:rPr lang="en-US" altLang="zh-CN" dirty="0"/>
              <a:t>HEAD</a:t>
            </a:r>
            <a:r>
              <a:rPr lang="zh-CN" altLang="en-US" dirty="0"/>
              <a:t>、</a:t>
            </a:r>
            <a:r>
              <a:rPr lang="en-US" altLang="zh-CN" dirty="0"/>
              <a:t>PUT</a:t>
            </a:r>
            <a:r>
              <a:rPr lang="zh-CN" altLang="en-US" dirty="0"/>
              <a:t>、</a:t>
            </a:r>
            <a:r>
              <a:rPr lang="en-US" altLang="zh-CN" dirty="0"/>
              <a:t>DELETE</a:t>
            </a:r>
            <a:r>
              <a:rPr lang="zh-CN" altLang="en-US" dirty="0"/>
              <a:t>、</a:t>
            </a:r>
            <a:r>
              <a:rPr lang="en-US" altLang="zh-CN" dirty="0"/>
              <a:t>OPTIONS</a:t>
            </a:r>
            <a:r>
              <a:rPr lang="zh-CN" altLang="en-US" dirty="0"/>
              <a:t>、</a:t>
            </a:r>
            <a:r>
              <a:rPr lang="en-US" altLang="zh-CN" dirty="0"/>
              <a:t>CONNECT</a:t>
            </a:r>
            <a:r>
              <a:rPr lang="zh-CN" altLang="en-US" dirty="0"/>
              <a:t>、</a:t>
            </a:r>
            <a:r>
              <a:rPr lang="en-US" altLang="zh-CN" dirty="0"/>
              <a:t>TRACE</a:t>
            </a:r>
            <a:r>
              <a:rPr lang="zh-CN" altLang="en-US" dirty="0"/>
              <a:t>。常用的有两种：</a:t>
            </a:r>
            <a:r>
              <a:rPr lang="en-US" altLang="zh-CN" dirty="0"/>
              <a:t>GET</a:t>
            </a:r>
            <a:r>
              <a:rPr lang="zh-CN" altLang="en-US" dirty="0"/>
              <a:t>、</a:t>
            </a:r>
            <a:r>
              <a:rPr lang="en-US" altLang="zh-CN" dirty="0"/>
              <a:t>POST</a:t>
            </a:r>
            <a:r>
              <a:rPr lang="zh-CN" altLang="en-US" dirty="0"/>
              <a:t>。</a:t>
            </a:r>
            <a:endParaRPr lang="en-US" altLang="zh-CN" dirty="0"/>
          </a:p>
          <a:p>
            <a:r>
              <a:rPr lang="en-US" altLang="zh-CN" dirty="0"/>
              <a:t>GET</a:t>
            </a:r>
            <a:r>
              <a:rPr lang="zh-CN" altLang="en-US" dirty="0"/>
              <a:t>方法：请求的参数直接包含在</a:t>
            </a:r>
            <a:r>
              <a:rPr lang="en-US" altLang="zh-CN" dirty="0"/>
              <a:t>URL</a:t>
            </a:r>
            <a:r>
              <a:rPr lang="zh-CN" altLang="en-US" dirty="0"/>
              <a:t>里，如将</a:t>
            </a:r>
            <a:r>
              <a:rPr lang="en-US" altLang="zh-CN" dirty="0">
                <a:hlinkClick r:id="rId2"/>
              </a:rPr>
              <a:t>https://www.baidu.com/s?wd=golang</a:t>
            </a:r>
            <a:r>
              <a:rPr lang="en-US" altLang="zh-CN" dirty="0"/>
              <a:t> </a:t>
            </a:r>
            <a:r>
              <a:rPr lang="zh-CN" altLang="en-US" dirty="0"/>
              <a:t>输入到浏览器地址栏中并回车，就向相应的服务器发送了一个</a:t>
            </a:r>
            <a:r>
              <a:rPr lang="en-US" altLang="zh-CN" dirty="0"/>
              <a:t>get</a:t>
            </a:r>
            <a:r>
              <a:rPr lang="zh-CN" altLang="en-US" dirty="0"/>
              <a:t>方式的请求。其中，请求参数</a:t>
            </a:r>
            <a:r>
              <a:rPr lang="en-US" altLang="zh-CN" dirty="0" err="1"/>
              <a:t>wd</a:t>
            </a:r>
            <a:r>
              <a:rPr lang="zh-CN" altLang="en-US" dirty="0"/>
              <a:t>表示要搜索的关键字。</a:t>
            </a:r>
            <a:endParaRPr lang="en-US" altLang="zh-CN" dirty="0"/>
          </a:p>
          <a:p>
            <a:r>
              <a:rPr lang="en-US" altLang="zh-CN" dirty="0"/>
              <a:t>POST</a:t>
            </a:r>
            <a:r>
              <a:rPr lang="zh-CN" altLang="en-US" dirty="0"/>
              <a:t>方法：请求内容大部分在表单中提交发送，在地址栏</a:t>
            </a:r>
            <a:r>
              <a:rPr lang="en-US" altLang="zh-CN" dirty="0"/>
              <a:t>URL</a:t>
            </a:r>
            <a:r>
              <a:rPr lang="zh-CN" altLang="en-US" dirty="0"/>
              <a:t>中不会显示表单中的各变量及其值。</a:t>
            </a:r>
            <a:endParaRPr lang="en-US" altLang="zh-CN" dirty="0"/>
          </a:p>
          <a:p>
            <a:endParaRPr lang="en-US" altLang="zh-CN" dirty="0"/>
          </a:p>
          <a:p>
            <a:r>
              <a:rPr lang="zh-CN" altLang="en-US" dirty="0"/>
              <a:t>特定的浏览器和服务器对一个</a:t>
            </a:r>
            <a:r>
              <a:rPr lang="en-US" altLang="zh-CN" dirty="0"/>
              <a:t>GET</a:t>
            </a:r>
            <a:r>
              <a:rPr lang="zh-CN" altLang="en-US" dirty="0"/>
              <a:t>请求提交的</a:t>
            </a:r>
            <a:r>
              <a:rPr lang="en-US" altLang="zh-CN" dirty="0"/>
              <a:t>URL</a:t>
            </a:r>
            <a:r>
              <a:rPr lang="zh-CN" altLang="en-US" dirty="0"/>
              <a:t>数据长度是有限制的，比如</a:t>
            </a:r>
            <a:r>
              <a:rPr lang="en-US" altLang="zh-CN" dirty="0"/>
              <a:t>IE</a:t>
            </a:r>
            <a:r>
              <a:rPr lang="zh-CN" altLang="en-US" dirty="0"/>
              <a:t>最多</a:t>
            </a:r>
            <a:r>
              <a:rPr lang="en-US" altLang="zh-CN" dirty="0"/>
              <a:t>2083byte</a:t>
            </a:r>
            <a:r>
              <a:rPr lang="zh-CN" altLang="en-US" dirty="0"/>
              <a:t>，</a:t>
            </a:r>
            <a:r>
              <a:rPr lang="en-US" altLang="zh-CN" dirty="0"/>
              <a:t>Firefox</a:t>
            </a:r>
            <a:r>
              <a:rPr lang="zh-CN" altLang="en-US" dirty="0"/>
              <a:t>的</a:t>
            </a:r>
            <a:r>
              <a:rPr lang="en-US" altLang="zh-CN" dirty="0"/>
              <a:t>URL</a:t>
            </a:r>
            <a:r>
              <a:rPr lang="zh-CN" altLang="en-US" dirty="0"/>
              <a:t>最长</a:t>
            </a:r>
            <a:r>
              <a:rPr lang="en-US" altLang="zh-CN" dirty="0"/>
              <a:t>65535byte</a:t>
            </a:r>
            <a:r>
              <a:rPr lang="zh-CN" altLang="en-US" dirty="0"/>
              <a:t>，</a:t>
            </a:r>
            <a:r>
              <a:rPr lang="en-US" altLang="zh-CN" dirty="0"/>
              <a:t>chrome</a:t>
            </a:r>
            <a:r>
              <a:rPr lang="zh-CN" altLang="en-US" dirty="0"/>
              <a:t>最长</a:t>
            </a:r>
            <a:r>
              <a:rPr lang="en-US" altLang="zh-CN" dirty="0"/>
              <a:t>8182byte</a:t>
            </a:r>
            <a:r>
              <a:rPr lang="zh-CN" altLang="en-US" dirty="0"/>
              <a:t>。</a:t>
            </a:r>
            <a:r>
              <a:rPr lang="en-US" altLang="zh-CN" dirty="0"/>
              <a:t>Apache(Server)</a:t>
            </a:r>
            <a:r>
              <a:rPr lang="zh-CN" altLang="en-US" dirty="0"/>
              <a:t>最长接受</a:t>
            </a:r>
            <a:r>
              <a:rPr lang="en-US" altLang="zh-CN" dirty="0"/>
              <a:t>8192byte</a:t>
            </a:r>
            <a:r>
              <a:rPr lang="zh-CN" altLang="en-US" dirty="0"/>
              <a:t>，</a:t>
            </a:r>
            <a:r>
              <a:rPr lang="en-US" altLang="zh-CN" dirty="0"/>
              <a:t>MS IIS</a:t>
            </a:r>
            <a:r>
              <a:rPr lang="zh-CN" altLang="en-US" dirty="0"/>
              <a:t>能接受的最长</a:t>
            </a:r>
            <a:r>
              <a:rPr lang="en-US" altLang="zh-CN" dirty="0"/>
              <a:t>URL16384</a:t>
            </a:r>
            <a:r>
              <a:rPr lang="zh-CN" altLang="en-US" dirty="0"/>
              <a:t>字符。</a:t>
            </a:r>
            <a:endParaRPr lang="en-US" altLang="zh-CN" dirty="0"/>
          </a:p>
          <a:p>
            <a:r>
              <a:rPr lang="en-US" altLang="zh-CN" dirty="0"/>
              <a:t>POST</a:t>
            </a:r>
            <a:r>
              <a:rPr lang="zh-CN" altLang="en-US" dirty="0"/>
              <a:t>请求理论上其发送的请求长度是不受限制的，但是，不同的服务器和处理程序对所处理的数据是有长度限制的，比如：</a:t>
            </a:r>
            <a:r>
              <a:rPr lang="en-US" altLang="zh-CN" dirty="0"/>
              <a:t>Tomcat</a:t>
            </a:r>
            <a:r>
              <a:rPr lang="zh-CN" altLang="en-US" dirty="0"/>
              <a:t>默认是</a:t>
            </a:r>
            <a:r>
              <a:rPr lang="en-US" altLang="zh-CN" dirty="0"/>
              <a:t>2M</a:t>
            </a:r>
            <a:r>
              <a:rPr lang="zh-CN" altLang="en-US" dirty="0"/>
              <a:t>，如果在</a:t>
            </a:r>
            <a:r>
              <a:rPr lang="en-US" altLang="zh-CN" dirty="0" err="1"/>
              <a:t>conf</a:t>
            </a:r>
            <a:r>
              <a:rPr lang="zh-CN" altLang="en-US" dirty="0"/>
              <a:t>目录下将</a:t>
            </a:r>
            <a:r>
              <a:rPr lang="en-US" altLang="zh-CN" dirty="0"/>
              <a:t>server.xml</a:t>
            </a:r>
            <a:r>
              <a:rPr lang="zh-CN" altLang="en-US" dirty="0"/>
              <a:t>文件中的</a:t>
            </a:r>
            <a:r>
              <a:rPr lang="en-US" altLang="zh-CN" dirty="0" err="1"/>
              <a:t>maxPostSize</a:t>
            </a:r>
            <a:r>
              <a:rPr lang="en-US" altLang="zh-CN" dirty="0"/>
              <a:t>=“0”</a:t>
            </a:r>
            <a:r>
              <a:rPr lang="zh-CN" altLang="en-US" dirty="0"/>
              <a:t>，则取消了其上限。</a:t>
            </a:r>
            <a:endParaRPr lang="en-US" altLang="zh-CN" dirty="0"/>
          </a:p>
        </p:txBody>
      </p:sp>
      <p:pic>
        <p:nvPicPr>
          <p:cNvPr id="1026" name="Picture 2" descr="在这里插入图片描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4290" y="469301"/>
            <a:ext cx="952069" cy="1288856"/>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4"/>
          <a:stretch>
            <a:fillRect/>
          </a:stretch>
        </p:blipFill>
        <p:spPr>
          <a:xfrm>
            <a:off x="10306975" y="420887"/>
            <a:ext cx="1046825" cy="1385683"/>
          </a:xfrm>
          <a:prstGeom prst="rect">
            <a:avLst/>
          </a:prstGeom>
        </p:spPr>
      </p:pic>
      <p:cxnSp>
        <p:nvCxnSpPr>
          <p:cNvPr id="6" name="直接箭头连接符 5"/>
          <p:cNvCxnSpPr/>
          <p:nvPr/>
        </p:nvCxnSpPr>
        <p:spPr>
          <a:xfrm>
            <a:off x="8986359" y="870012"/>
            <a:ext cx="12495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8986359" y="1358283"/>
            <a:ext cx="1249594" cy="8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692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2"/>
          <a:stretch>
            <a:fillRect/>
          </a:stretch>
        </p:blipFill>
        <p:spPr>
          <a:xfrm>
            <a:off x="115046" y="363984"/>
            <a:ext cx="11897330" cy="6143348"/>
          </a:xfrm>
          <a:prstGeom prst="rect">
            <a:avLst/>
          </a:prstGeom>
        </p:spPr>
      </p:pic>
    </p:spTree>
    <p:extLst>
      <p:ext uri="{BB962C8B-B14F-4D97-AF65-F5344CB8AC3E}">
        <p14:creationId xmlns:p14="http://schemas.microsoft.com/office/powerpoint/2010/main" val="108295457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4627</TotalTime>
  <Words>7735</Words>
  <Application>Microsoft Office PowerPoint</Application>
  <PresentationFormat>宽屏</PresentationFormat>
  <Paragraphs>806</Paragraphs>
  <Slides>47</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47</vt:i4>
      </vt:variant>
    </vt:vector>
  </HeadingPairs>
  <TitlesOfParts>
    <vt:vector size="57" baseType="lpstr">
      <vt:lpstr>-apple-system</vt:lpstr>
      <vt:lpstr>Arial Unicode MS</vt:lpstr>
      <vt:lpstr>Helvetica Neue</vt:lpstr>
      <vt:lpstr>等线</vt:lpstr>
      <vt:lpstr>等线 Light</vt:lpstr>
      <vt:lpstr>Arial</vt:lpstr>
      <vt:lpstr>Arial</vt:lpstr>
      <vt:lpstr>Consolas</vt:lpstr>
      <vt:lpstr>Tahoma</vt:lpstr>
      <vt:lpstr>Office 主题​​</vt:lpstr>
      <vt:lpstr>第2篇 Go Web基础入门</vt:lpstr>
      <vt:lpstr>2.1 Go Web第一个程序</vt:lpstr>
      <vt:lpstr>PowerPoint 演示文稿</vt:lpstr>
      <vt:lpstr>Go Web程序执行机制：</vt:lpstr>
      <vt:lpstr>2.2 Web运行基本知识</vt:lpstr>
      <vt:lpstr>HTTP简介</vt:lpstr>
      <vt:lpstr>HTTP协议</vt:lpstr>
      <vt:lpstr>HTTP请求</vt:lpstr>
      <vt:lpstr>PowerPoint 演示文稿</vt:lpstr>
      <vt:lpstr>PowerPoint 演示文稿</vt:lpstr>
      <vt:lpstr>PowerPoint 演示文稿</vt:lpstr>
      <vt:lpstr>请求头</vt:lpstr>
      <vt:lpstr>请求体</vt:lpstr>
      <vt:lpstr>HTTP响应</vt:lpstr>
      <vt:lpstr>HTTP响应头</vt:lpstr>
      <vt:lpstr>HTTP响应头示例：</vt:lpstr>
      <vt:lpstr>HTTP响应体</vt:lpstr>
      <vt:lpstr>URI、URL</vt:lpstr>
      <vt:lpstr>HTTPS简介</vt:lpstr>
      <vt:lpstr>Web应用程序的组成</vt:lpstr>
      <vt:lpstr>2.3 Go语言的net/http包</vt:lpstr>
      <vt:lpstr>PowerPoint 演示文稿</vt:lpstr>
      <vt:lpstr>创建一个简单的客户端</vt:lpstr>
      <vt:lpstr>创建POST请求</vt:lpstr>
      <vt:lpstr>创建PUT请求</vt:lpstr>
      <vt:lpstr>创建DELETE请求</vt:lpstr>
      <vt:lpstr>请求头设置</vt:lpstr>
      <vt:lpstr>2.4 使用Go语言的html/template包</vt:lpstr>
      <vt:lpstr>Go语言的模板引擎</vt:lpstr>
      <vt:lpstr>创建模板对象的方法</vt:lpstr>
      <vt:lpstr>用一段字符串构建模板，其中用{{ }}来标识Action</vt:lpstr>
      <vt:lpstr>PowerPoint 演示文稿</vt:lpstr>
      <vt:lpstr>用反(单)引号中的多行字符串来构建模板：使用tempate中的Must()函数来构建模板：</vt:lpstr>
      <vt:lpstr> html/template包的使用</vt:lpstr>
      <vt:lpstr>PowerPoint 演示文稿</vt:lpstr>
      <vt:lpstr>Go语言模板语法</vt:lpstr>
      <vt:lpstr>Go语言模板语法</vt:lpstr>
      <vt:lpstr>Action中的运算</vt:lpstr>
      <vt:lpstr>PowerPoint 演示文稿</vt:lpstr>
      <vt:lpstr>Go模板中的with关键字语法</vt:lpstr>
      <vt:lpstr>Go语言模板语法中的比较函数</vt:lpstr>
      <vt:lpstr>Go语言模板语法中的预定义函数，可以在{{ . }}中直接使用：</vt:lpstr>
      <vt:lpstr>自定义函数</vt:lpstr>
      <vt:lpstr>PowerPoint 演示文稿</vt:lpstr>
      <vt:lpstr>使用嵌套模板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第2篇 Go Web基础入门</dc:title>
  <dc:creator>user</dc:creator>
  <cp:lastModifiedBy>li ly</cp:lastModifiedBy>
  <cp:revision>146</cp:revision>
  <dcterms:created xsi:type="dcterms:W3CDTF">2022-09-07T01:36:32Z</dcterms:created>
  <dcterms:modified xsi:type="dcterms:W3CDTF">2022-10-11T01:05:33Z</dcterms:modified>
</cp:coreProperties>
</file>