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326" r:id="rId3"/>
    <p:sldId id="257" r:id="rId4"/>
    <p:sldId id="329" r:id="rId5"/>
    <p:sldId id="267" r:id="rId6"/>
    <p:sldId id="330" r:id="rId7"/>
    <p:sldId id="331" r:id="rId8"/>
    <p:sldId id="258" r:id="rId9"/>
    <p:sldId id="327" r:id="rId10"/>
    <p:sldId id="328" r:id="rId11"/>
    <p:sldId id="268" r:id="rId12"/>
    <p:sldId id="259"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60" r:id="rId32"/>
    <p:sldId id="287" r:id="rId33"/>
    <p:sldId id="289" r:id="rId34"/>
    <p:sldId id="288" r:id="rId35"/>
    <p:sldId id="290" r:id="rId36"/>
    <p:sldId id="294" r:id="rId37"/>
    <p:sldId id="291" r:id="rId38"/>
    <p:sldId id="292" r:id="rId39"/>
    <p:sldId id="297" r:id="rId40"/>
    <p:sldId id="295" r:id="rId41"/>
    <p:sldId id="296" r:id="rId42"/>
    <p:sldId id="298" r:id="rId43"/>
    <p:sldId id="299" r:id="rId44"/>
    <p:sldId id="300" r:id="rId45"/>
    <p:sldId id="301" r:id="rId46"/>
    <p:sldId id="302" r:id="rId47"/>
    <p:sldId id="303" r:id="rId48"/>
    <p:sldId id="261" r:id="rId49"/>
    <p:sldId id="304" r:id="rId50"/>
    <p:sldId id="305" r:id="rId51"/>
    <p:sldId id="306" r:id="rId52"/>
    <p:sldId id="307" r:id="rId53"/>
    <p:sldId id="308" r:id="rId54"/>
    <p:sldId id="262" r:id="rId55"/>
    <p:sldId id="309" r:id="rId56"/>
    <p:sldId id="310" r:id="rId57"/>
    <p:sldId id="311" r:id="rId58"/>
    <p:sldId id="312" r:id="rId59"/>
    <p:sldId id="263" r:id="rId60"/>
    <p:sldId id="314" r:id="rId61"/>
    <p:sldId id="313" r:id="rId62"/>
    <p:sldId id="315" r:id="rId63"/>
    <p:sldId id="316" r:id="rId64"/>
    <p:sldId id="317" r:id="rId65"/>
    <p:sldId id="318" r:id="rId66"/>
    <p:sldId id="319" r:id="rId67"/>
    <p:sldId id="320" r:id="rId68"/>
    <p:sldId id="264" r:id="rId69"/>
    <p:sldId id="321" r:id="rId70"/>
    <p:sldId id="322" r:id="rId71"/>
    <p:sldId id="323" r:id="rId72"/>
    <p:sldId id="324" r:id="rId73"/>
    <p:sldId id="325" r:id="rId74"/>
    <p:sldId id="265" r:id="rId75"/>
    <p:sldId id="266" r:id="rId7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6379" autoAdjust="0"/>
  </p:normalViewPr>
  <p:slideViewPr>
    <p:cSldViewPr snapToGrid="0">
      <p:cViewPr varScale="1">
        <p:scale>
          <a:sx n="87" d="100"/>
          <a:sy n="87"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40E4F-9CED-4A97-A018-F2E4C733C30B}" type="datetimeFigureOut">
              <a:rPr lang="zh-CN" altLang="en-US" smtClean="0"/>
              <a:t>2023/9/12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DF597-9C42-48D3-A0E8-228DBB8D9A78}" type="slidenum">
              <a:rPr lang="zh-CN" altLang="en-US" smtClean="0"/>
              <a:t>‹#›</a:t>
            </a:fld>
            <a:endParaRPr lang="zh-CN" altLang="en-US"/>
          </a:p>
        </p:txBody>
      </p:sp>
    </p:spTree>
    <p:extLst>
      <p:ext uri="{BB962C8B-B14F-4D97-AF65-F5344CB8AC3E}">
        <p14:creationId xmlns:p14="http://schemas.microsoft.com/office/powerpoint/2010/main" val="303504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1DF597-9C42-48D3-A0E8-228DBB8D9A78}" type="slidenum">
              <a:rPr lang="zh-CN" altLang="en-US" smtClean="0"/>
              <a:t>21</a:t>
            </a:fld>
            <a:endParaRPr lang="zh-CN" altLang="en-US"/>
          </a:p>
        </p:txBody>
      </p:sp>
    </p:spTree>
    <p:extLst>
      <p:ext uri="{BB962C8B-B14F-4D97-AF65-F5344CB8AC3E}">
        <p14:creationId xmlns:p14="http://schemas.microsoft.com/office/powerpoint/2010/main" val="3739127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1DF597-9C42-48D3-A0E8-228DBB8D9A78}" type="slidenum">
              <a:rPr lang="zh-CN" altLang="en-US" smtClean="0"/>
              <a:t>70</a:t>
            </a:fld>
            <a:endParaRPr lang="zh-CN" altLang="en-US"/>
          </a:p>
        </p:txBody>
      </p:sp>
    </p:spTree>
    <p:extLst>
      <p:ext uri="{BB962C8B-B14F-4D97-AF65-F5344CB8AC3E}">
        <p14:creationId xmlns:p14="http://schemas.microsoft.com/office/powerpoint/2010/main" val="221495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A2E10-2106-F700-7E09-9526D9E0F36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6646DA0-FCF1-3ECC-F7DD-0FD082A0F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B9036AE-EDC9-E91F-5339-99D98F268E5D}"/>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5" name="页脚占位符 4">
            <a:extLst>
              <a:ext uri="{FF2B5EF4-FFF2-40B4-BE49-F238E27FC236}">
                <a16:creationId xmlns:a16="http://schemas.microsoft.com/office/drawing/2014/main" id="{C8C6A239-A455-4C47-EEEB-F23AC69F2D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2509A4-8E40-383A-9682-5F88DCE63D1F}"/>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417984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07A73B-ED8D-CA6E-A425-D55AFE0E405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2635AE0-BF08-FB0A-CF28-96F6FCEE9B3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0129DF-FB77-3826-91F6-C3B2057F70B1}"/>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5" name="页脚占位符 4">
            <a:extLst>
              <a:ext uri="{FF2B5EF4-FFF2-40B4-BE49-F238E27FC236}">
                <a16:creationId xmlns:a16="http://schemas.microsoft.com/office/drawing/2014/main" id="{C035FE7B-1D82-7BD6-A8F1-EC70236012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23D40F-4A70-1003-53C6-62664FA15BB6}"/>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293680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F0F8460-013B-8497-6A47-DC70F97CF5A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0CBE8E6-917B-2214-489C-0AF2DFD33E5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AEE6C7-3A5F-476F-BB7C-CDF89E6EA182}"/>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5" name="页脚占位符 4">
            <a:extLst>
              <a:ext uri="{FF2B5EF4-FFF2-40B4-BE49-F238E27FC236}">
                <a16:creationId xmlns:a16="http://schemas.microsoft.com/office/drawing/2014/main" id="{7B0222AE-524A-5B8B-BD31-3263EC26BF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64C7ED1-BD9D-3F50-63B5-B7499578DD52}"/>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239603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4A4AC6-6EB1-ED17-BD03-A2301800400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4F5CF4-F05E-8557-BF0A-C9A74D14890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22ED5E8-0A4B-14D9-9936-A8FA6006DB5E}"/>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5" name="页脚占位符 4">
            <a:extLst>
              <a:ext uri="{FF2B5EF4-FFF2-40B4-BE49-F238E27FC236}">
                <a16:creationId xmlns:a16="http://schemas.microsoft.com/office/drawing/2014/main" id="{B29D972D-FF6C-FA83-D900-A519C025A9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25BA5F-7E73-051C-9E0D-C9556D76C8D1}"/>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40231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5CDF3B-7929-C865-3901-8A92A0F397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C3F16B-9B3D-F231-B8D0-465898B0B8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4DEED97-501D-CD79-5E5D-D4514ADE49A0}"/>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5" name="页脚占位符 4">
            <a:extLst>
              <a:ext uri="{FF2B5EF4-FFF2-40B4-BE49-F238E27FC236}">
                <a16:creationId xmlns:a16="http://schemas.microsoft.com/office/drawing/2014/main" id="{1932E3DE-9854-5C6F-2698-00632FAC3C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DC6114-6F0C-BF06-E959-38895447EF76}"/>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54329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DAD948-91EE-F94C-A208-5E1EEAA5F86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8E2FB21-20B0-3A25-1C7D-F8EAC42C84C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3D5B8BA-6872-2101-2B69-02C83A2471B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976A829-52A8-82AE-8DD4-A7BAD6FDE8BB}"/>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6" name="页脚占位符 5">
            <a:extLst>
              <a:ext uri="{FF2B5EF4-FFF2-40B4-BE49-F238E27FC236}">
                <a16:creationId xmlns:a16="http://schemas.microsoft.com/office/drawing/2014/main" id="{FFE85982-39D8-DF6C-DE20-49CDDBB97E3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0ECBAA-CE8B-DFE9-DF3F-C82D202F5A01}"/>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321929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AC57C4-8FEB-2418-B2C5-B331A591E47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35142C4-E839-2553-6832-64544D245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50E738E-29EA-AC4C-BC81-87439CB2E11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4E5F186-831F-9BA4-E434-E481B42625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408AB15-A54E-7476-846D-DDC73D2296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CFB2581-7B38-C6FF-DD5F-F02058104F17}"/>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8" name="页脚占位符 7">
            <a:extLst>
              <a:ext uri="{FF2B5EF4-FFF2-40B4-BE49-F238E27FC236}">
                <a16:creationId xmlns:a16="http://schemas.microsoft.com/office/drawing/2014/main" id="{A9D68EAC-FE89-3342-B942-1B8254E0906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FA11C9B-3D84-4036-56EE-4DB6EA3A2491}"/>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319153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20508F-B4B2-CDE2-45E8-14925E9B370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6075CF4-F602-4663-0310-50209A88D08A}"/>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4" name="页脚占位符 3">
            <a:extLst>
              <a:ext uri="{FF2B5EF4-FFF2-40B4-BE49-F238E27FC236}">
                <a16:creationId xmlns:a16="http://schemas.microsoft.com/office/drawing/2014/main" id="{3CA6A1B5-64A3-A531-50CC-1843781230A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5A82C4D-AF1D-5689-8B12-1DABBDDC38FC}"/>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376817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D42C3BC-A9F4-A71E-EC95-E87ADE14B647}"/>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3" name="页脚占位符 2">
            <a:extLst>
              <a:ext uri="{FF2B5EF4-FFF2-40B4-BE49-F238E27FC236}">
                <a16:creationId xmlns:a16="http://schemas.microsoft.com/office/drawing/2014/main" id="{87CFCD01-011D-BBE0-AC01-C306A442D8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01DF9E6-EBBF-BAAC-CE45-3401CAA8DFAA}"/>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92523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67854E-902E-8ADC-08E0-F367EC9907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0AEC195-204F-9571-4E30-4B48A425B5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705EAD-066C-9490-C1EA-0B4C6F18E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9646161-74B3-50D2-9B5F-ED6179BEE780}"/>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6" name="页脚占位符 5">
            <a:extLst>
              <a:ext uri="{FF2B5EF4-FFF2-40B4-BE49-F238E27FC236}">
                <a16:creationId xmlns:a16="http://schemas.microsoft.com/office/drawing/2014/main" id="{E2B64750-D905-43AC-E3CD-D0D9E6B43CF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CB8104-4A80-D68F-EF15-5799EE5437C4}"/>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3862787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E33D6B-7081-0425-07F3-B0E4542B36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77AB72E-DFB7-6E20-34EF-F986BEA49A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B080CB1-ED85-AA23-97BC-A512B7F06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3B73542-9402-8F4C-38F5-83233095E22B}"/>
              </a:ext>
            </a:extLst>
          </p:cNvPr>
          <p:cNvSpPr>
            <a:spLocks noGrp="1"/>
          </p:cNvSpPr>
          <p:nvPr>
            <p:ph type="dt" sz="half" idx="10"/>
          </p:nvPr>
        </p:nvSpPr>
        <p:spPr/>
        <p:txBody>
          <a:bodyPr/>
          <a:lstStyle/>
          <a:p>
            <a:fld id="{8EB6E398-3651-4B51-80EB-486FA50CFAE8}" type="datetimeFigureOut">
              <a:rPr lang="zh-CN" altLang="en-US" smtClean="0"/>
              <a:t>2023/9/12</a:t>
            </a:fld>
            <a:endParaRPr lang="zh-CN" altLang="en-US"/>
          </a:p>
        </p:txBody>
      </p:sp>
      <p:sp>
        <p:nvSpPr>
          <p:cNvPr id="6" name="页脚占位符 5">
            <a:extLst>
              <a:ext uri="{FF2B5EF4-FFF2-40B4-BE49-F238E27FC236}">
                <a16:creationId xmlns:a16="http://schemas.microsoft.com/office/drawing/2014/main" id="{9C270546-8929-F439-8151-3D210A2CBB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C062954-FB39-3E45-0DEF-71CC631C8A96}"/>
              </a:ext>
            </a:extLst>
          </p:cNvPr>
          <p:cNvSpPr>
            <a:spLocks noGrp="1"/>
          </p:cNvSpPr>
          <p:nvPr>
            <p:ph type="sldNum" sz="quarter" idx="12"/>
          </p:nvPr>
        </p:nvSpPr>
        <p:spPr/>
        <p:txBody>
          <a:body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292602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5BD6BCF-EFDA-2D2B-B580-6DDED56AB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39B01A1-1B76-1321-74E9-4059069E6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2AE554-7234-7134-A409-635DA4DEA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6E398-3651-4B51-80EB-486FA50CFAE8}" type="datetimeFigureOut">
              <a:rPr lang="zh-CN" altLang="en-US" smtClean="0"/>
              <a:t>2023/9/12</a:t>
            </a:fld>
            <a:endParaRPr lang="zh-CN" altLang="en-US"/>
          </a:p>
        </p:txBody>
      </p:sp>
      <p:sp>
        <p:nvSpPr>
          <p:cNvPr id="5" name="页脚占位符 4">
            <a:extLst>
              <a:ext uri="{FF2B5EF4-FFF2-40B4-BE49-F238E27FC236}">
                <a16:creationId xmlns:a16="http://schemas.microsoft.com/office/drawing/2014/main" id="{3004991E-1090-C978-90C8-2D6DA643F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56B575A-084E-225C-5E59-ED2942D249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74A78-3EFE-4E49-A3EA-AFBFC0132FB2}" type="slidenum">
              <a:rPr lang="zh-CN" altLang="en-US" smtClean="0"/>
              <a:t>‹#›</a:t>
            </a:fld>
            <a:endParaRPr lang="zh-CN" altLang="en-US"/>
          </a:p>
        </p:txBody>
      </p:sp>
    </p:spTree>
    <p:extLst>
      <p:ext uri="{BB962C8B-B14F-4D97-AF65-F5344CB8AC3E}">
        <p14:creationId xmlns:p14="http://schemas.microsoft.com/office/powerpoint/2010/main" val="105638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ourceforge.net/projects/liteide/&#19979;&#36733;liteidex38.0.win64-qt5.15.2.zip" TargetMode="External"/><Relationship Id="rId2" Type="http://schemas.openxmlformats.org/officeDocument/2006/relationships/hyperlink" Target="https://golang.google.cn/dl/" TargetMode="External"/><Relationship Id="rId1" Type="http://schemas.openxmlformats.org/officeDocument/2006/relationships/slideLayout" Target="../slideLayouts/slideLayout2.xml"/><Relationship Id="rId5" Type="http://schemas.openxmlformats.org/officeDocument/2006/relationships/hyperlink" Target="https://www.w3cschool.cn/go/" TargetMode="External"/><Relationship Id="rId4" Type="http://schemas.openxmlformats.org/officeDocument/2006/relationships/hyperlink" Target="https://code.visualstudio.com/Downloa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C78B31-A422-F7EA-C926-1C081C364CE8}"/>
              </a:ext>
            </a:extLst>
          </p:cNvPr>
          <p:cNvSpPr>
            <a:spLocks noGrp="1"/>
          </p:cNvSpPr>
          <p:nvPr>
            <p:ph type="ctrTitle"/>
          </p:nvPr>
        </p:nvSpPr>
        <p:spPr>
          <a:xfrm>
            <a:off x="1524000" y="1122363"/>
            <a:ext cx="9144000" cy="1102091"/>
          </a:xfrm>
        </p:spPr>
        <p:txBody>
          <a:bodyPr/>
          <a:lstStyle/>
          <a:p>
            <a:r>
              <a:rPr lang="en-US" altLang="zh-CN" dirty="0" err="1"/>
              <a:t>GoWeb</a:t>
            </a:r>
            <a:r>
              <a:rPr lang="zh-CN" altLang="en-US" dirty="0"/>
              <a:t>编程</a:t>
            </a:r>
          </a:p>
        </p:txBody>
      </p:sp>
      <p:sp>
        <p:nvSpPr>
          <p:cNvPr id="3" name="副标题 2">
            <a:extLst>
              <a:ext uri="{FF2B5EF4-FFF2-40B4-BE49-F238E27FC236}">
                <a16:creationId xmlns:a16="http://schemas.microsoft.com/office/drawing/2014/main" id="{39975820-53D7-C040-683B-3D47899E1863}"/>
              </a:ext>
            </a:extLst>
          </p:cNvPr>
          <p:cNvSpPr>
            <a:spLocks noGrp="1"/>
          </p:cNvSpPr>
          <p:nvPr>
            <p:ph type="subTitle" idx="1"/>
          </p:nvPr>
        </p:nvSpPr>
        <p:spPr>
          <a:xfrm>
            <a:off x="4698023" y="3124200"/>
            <a:ext cx="2318238" cy="741362"/>
          </a:xfrm>
        </p:spPr>
        <p:txBody>
          <a:bodyPr/>
          <a:lstStyle/>
          <a:p>
            <a:r>
              <a:rPr lang="zh-CN" altLang="en-US" dirty="0"/>
              <a:t>李海军</a:t>
            </a:r>
          </a:p>
        </p:txBody>
      </p:sp>
      <p:sp>
        <p:nvSpPr>
          <p:cNvPr id="4" name="文本框 3">
            <a:extLst>
              <a:ext uri="{FF2B5EF4-FFF2-40B4-BE49-F238E27FC236}">
                <a16:creationId xmlns:a16="http://schemas.microsoft.com/office/drawing/2014/main" id="{B656BD38-F732-4B74-8E83-EBBE53224809}"/>
              </a:ext>
            </a:extLst>
          </p:cNvPr>
          <p:cNvSpPr txBox="1"/>
          <p:nvPr/>
        </p:nvSpPr>
        <p:spPr>
          <a:xfrm>
            <a:off x="3685442" y="4475042"/>
            <a:ext cx="4343400" cy="923330"/>
          </a:xfrm>
          <a:prstGeom prst="rect">
            <a:avLst/>
          </a:prstGeom>
          <a:noFill/>
        </p:spPr>
        <p:txBody>
          <a:bodyPr wrap="square" rtlCol="0">
            <a:spAutoFit/>
          </a:bodyPr>
          <a:lstStyle/>
          <a:p>
            <a:pPr algn="ctr"/>
            <a:r>
              <a:rPr lang="en-US" altLang="zh-CN" dirty="0"/>
              <a:t>1973</a:t>
            </a:r>
            <a:r>
              <a:rPr lang="zh-CN" altLang="en-US" dirty="0"/>
              <a:t>年</a:t>
            </a:r>
            <a:r>
              <a:rPr lang="en-US" altLang="zh-CN" dirty="0"/>
              <a:t>C</a:t>
            </a:r>
            <a:r>
              <a:rPr lang="zh-CN" altLang="en-US" dirty="0"/>
              <a:t>语言诞生</a:t>
            </a:r>
            <a:endParaRPr lang="en-US" altLang="zh-CN" dirty="0"/>
          </a:p>
          <a:p>
            <a:pPr algn="ctr"/>
            <a:r>
              <a:rPr lang="en-US" altLang="zh-CN" dirty="0"/>
              <a:t>1991</a:t>
            </a:r>
            <a:r>
              <a:rPr lang="zh-CN" altLang="en-US" dirty="0"/>
              <a:t>年</a:t>
            </a:r>
            <a:r>
              <a:rPr lang="en-US" altLang="zh-CN" dirty="0"/>
              <a:t>Java</a:t>
            </a:r>
            <a:r>
              <a:rPr lang="zh-CN" altLang="en-US" dirty="0"/>
              <a:t>、</a:t>
            </a:r>
            <a:r>
              <a:rPr lang="en-US" altLang="zh-CN" dirty="0"/>
              <a:t>python</a:t>
            </a:r>
            <a:r>
              <a:rPr lang="zh-CN" altLang="en-US" dirty="0"/>
              <a:t>语言诞生</a:t>
            </a:r>
            <a:endParaRPr lang="en-US" altLang="zh-CN" dirty="0"/>
          </a:p>
          <a:p>
            <a:pPr algn="ctr"/>
            <a:r>
              <a:rPr lang="en-US" altLang="zh-CN" dirty="0"/>
              <a:t>2009</a:t>
            </a:r>
            <a:r>
              <a:rPr lang="zh-CN" altLang="en-US" dirty="0"/>
              <a:t>年</a:t>
            </a:r>
            <a:r>
              <a:rPr lang="en-US" altLang="zh-CN" dirty="0"/>
              <a:t>Go</a:t>
            </a:r>
            <a:r>
              <a:rPr lang="zh-CN" altLang="en-US" dirty="0"/>
              <a:t>语言诞生</a:t>
            </a:r>
          </a:p>
        </p:txBody>
      </p:sp>
    </p:spTree>
    <p:extLst>
      <p:ext uri="{BB962C8B-B14F-4D97-AF65-F5344CB8AC3E}">
        <p14:creationId xmlns:p14="http://schemas.microsoft.com/office/powerpoint/2010/main" val="120905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2FE4C2-465F-45AC-A70B-A9664980DA7C}"/>
              </a:ext>
            </a:extLst>
          </p:cNvPr>
          <p:cNvSpPr>
            <a:spLocks noGrp="1"/>
          </p:cNvSpPr>
          <p:nvPr>
            <p:ph type="title"/>
          </p:nvPr>
        </p:nvSpPr>
        <p:spPr>
          <a:xfrm>
            <a:off x="121078" y="1390445"/>
            <a:ext cx="1285691" cy="5338520"/>
          </a:xfrm>
        </p:spPr>
        <p:txBody>
          <a:bodyPr vert="eaVert"/>
          <a:lstStyle/>
          <a:p>
            <a:r>
              <a:rPr lang="en-US" altLang="zh-CN" dirty="0"/>
              <a:t>Go</a:t>
            </a:r>
            <a:r>
              <a:rPr lang="zh-CN" altLang="en-US" dirty="0"/>
              <a:t>语言帮助文档查看</a:t>
            </a:r>
          </a:p>
        </p:txBody>
      </p:sp>
      <p:pic>
        <p:nvPicPr>
          <p:cNvPr id="5" name="内容占位符 4">
            <a:extLst>
              <a:ext uri="{FF2B5EF4-FFF2-40B4-BE49-F238E27FC236}">
                <a16:creationId xmlns:a16="http://schemas.microsoft.com/office/drawing/2014/main" id="{BDCB9CAC-2026-4DE2-962C-9462A3172602}"/>
              </a:ext>
            </a:extLst>
          </p:cNvPr>
          <p:cNvPicPr>
            <a:picLocks noGrp="1" noChangeAspect="1"/>
          </p:cNvPicPr>
          <p:nvPr>
            <p:ph idx="1"/>
          </p:nvPr>
        </p:nvPicPr>
        <p:blipFill>
          <a:blip r:embed="rId2"/>
          <a:stretch>
            <a:fillRect/>
          </a:stretch>
        </p:blipFill>
        <p:spPr>
          <a:xfrm>
            <a:off x="0" y="28362"/>
            <a:ext cx="7500935" cy="1201056"/>
          </a:xfrm>
        </p:spPr>
      </p:pic>
      <p:pic>
        <p:nvPicPr>
          <p:cNvPr id="11" name="图片 10">
            <a:extLst>
              <a:ext uri="{FF2B5EF4-FFF2-40B4-BE49-F238E27FC236}">
                <a16:creationId xmlns:a16="http://schemas.microsoft.com/office/drawing/2014/main" id="{507F45C1-B301-465A-B657-A692DE1A35E7}"/>
              </a:ext>
            </a:extLst>
          </p:cNvPr>
          <p:cNvPicPr>
            <a:picLocks noChangeAspect="1"/>
          </p:cNvPicPr>
          <p:nvPr/>
        </p:nvPicPr>
        <p:blipFill>
          <a:blip r:embed="rId3"/>
          <a:stretch>
            <a:fillRect/>
          </a:stretch>
        </p:blipFill>
        <p:spPr>
          <a:xfrm>
            <a:off x="2085974" y="1344142"/>
            <a:ext cx="9299331" cy="5185790"/>
          </a:xfrm>
          <a:prstGeom prst="rect">
            <a:avLst/>
          </a:prstGeom>
        </p:spPr>
      </p:pic>
      <p:pic>
        <p:nvPicPr>
          <p:cNvPr id="13" name="图片 12">
            <a:extLst>
              <a:ext uri="{FF2B5EF4-FFF2-40B4-BE49-F238E27FC236}">
                <a16:creationId xmlns:a16="http://schemas.microsoft.com/office/drawing/2014/main" id="{375578F0-801C-410F-A740-8E669688E563}"/>
              </a:ext>
            </a:extLst>
          </p:cNvPr>
          <p:cNvPicPr>
            <a:picLocks noChangeAspect="1"/>
          </p:cNvPicPr>
          <p:nvPr/>
        </p:nvPicPr>
        <p:blipFill>
          <a:blip r:embed="rId4"/>
          <a:stretch>
            <a:fillRect/>
          </a:stretch>
        </p:blipFill>
        <p:spPr>
          <a:xfrm>
            <a:off x="7587762" y="20224"/>
            <a:ext cx="4604238" cy="1209194"/>
          </a:xfrm>
          <a:prstGeom prst="rect">
            <a:avLst/>
          </a:prstGeom>
        </p:spPr>
      </p:pic>
    </p:spTree>
    <p:extLst>
      <p:ext uri="{BB962C8B-B14F-4D97-AF65-F5344CB8AC3E}">
        <p14:creationId xmlns:p14="http://schemas.microsoft.com/office/powerpoint/2010/main" val="100902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9E6BB6-5B88-C51D-D0F5-17392D18D709}"/>
              </a:ext>
            </a:extLst>
          </p:cNvPr>
          <p:cNvSpPr>
            <a:spLocks noGrp="1"/>
          </p:cNvSpPr>
          <p:nvPr>
            <p:ph type="title"/>
          </p:nvPr>
        </p:nvSpPr>
        <p:spPr/>
        <p:txBody>
          <a:bodyPr/>
          <a:lstStyle/>
          <a:p>
            <a:pPr algn="ctr"/>
            <a:r>
              <a:rPr lang="en-US" altLang="zh-CN" dirty="0"/>
              <a:t>main()</a:t>
            </a:r>
            <a:r>
              <a:rPr lang="zh-CN" altLang="en-US" dirty="0"/>
              <a:t>函数</a:t>
            </a:r>
          </a:p>
        </p:txBody>
      </p:sp>
      <p:sp>
        <p:nvSpPr>
          <p:cNvPr id="3" name="内容占位符 2">
            <a:extLst>
              <a:ext uri="{FF2B5EF4-FFF2-40B4-BE49-F238E27FC236}">
                <a16:creationId xmlns:a16="http://schemas.microsoft.com/office/drawing/2014/main" id="{92998B58-355E-83D4-1784-CC7A04024328}"/>
              </a:ext>
            </a:extLst>
          </p:cNvPr>
          <p:cNvSpPr>
            <a:spLocks noGrp="1"/>
          </p:cNvSpPr>
          <p:nvPr>
            <p:ph idx="1"/>
          </p:nvPr>
        </p:nvSpPr>
        <p:spPr/>
        <p:txBody>
          <a:bodyPr>
            <a:normAutofit fontScale="70000" lnSpcReduction="20000"/>
          </a:bodyPr>
          <a:lstStyle/>
          <a:p>
            <a:r>
              <a:rPr lang="zh-CN" altLang="en-US" dirty="0"/>
              <a:t>在</a:t>
            </a:r>
            <a:r>
              <a:rPr lang="en-US" altLang="zh-CN" dirty="0"/>
              <a:t>go</a:t>
            </a:r>
            <a:r>
              <a:rPr lang="zh-CN" altLang="en-US" dirty="0"/>
              <a:t>语言中，所有函数都以</a:t>
            </a:r>
            <a:r>
              <a:rPr lang="en-US" altLang="zh-CN" dirty="0" err="1"/>
              <a:t>func</a:t>
            </a:r>
            <a:r>
              <a:rPr lang="zh-CN" altLang="en-US" dirty="0"/>
              <a:t>关键字开头</a:t>
            </a:r>
          </a:p>
          <a:p>
            <a:r>
              <a:rPr lang="en-US" altLang="zh-CN" dirty="0" err="1"/>
              <a:t>func</a:t>
            </a:r>
            <a:r>
              <a:rPr lang="en-US" altLang="zh-CN" dirty="0"/>
              <a:t> main()</a:t>
            </a:r>
            <a:r>
              <a:rPr lang="zh-CN" altLang="en-US" dirty="0"/>
              <a:t>就是一个</a:t>
            </a:r>
            <a:r>
              <a:rPr lang="en-US" altLang="zh-CN" dirty="0"/>
              <a:t>main</a:t>
            </a:r>
            <a:r>
              <a:rPr lang="zh-CN" altLang="en-US" dirty="0"/>
              <a:t>函数。这个程序是</a:t>
            </a:r>
            <a:r>
              <a:rPr lang="en-US" altLang="zh-CN" dirty="0"/>
              <a:t>go</a:t>
            </a:r>
            <a:r>
              <a:rPr lang="zh-CN" altLang="en-US" dirty="0"/>
              <a:t>语言程序入口函数。</a:t>
            </a:r>
            <a:endParaRPr lang="en-US" altLang="zh-CN" dirty="0"/>
          </a:p>
          <a:p>
            <a:r>
              <a:rPr lang="zh-CN" altLang="en-US" dirty="0"/>
              <a:t>此函数只能在</a:t>
            </a:r>
            <a:r>
              <a:rPr lang="en-US" altLang="zh-CN" dirty="0"/>
              <a:t>main</a:t>
            </a:r>
            <a:r>
              <a:rPr lang="zh-CN" altLang="en-US" dirty="0"/>
              <a:t>包中声明。</a:t>
            </a:r>
            <a:endParaRPr lang="en-US" altLang="zh-CN" dirty="0"/>
          </a:p>
          <a:p>
            <a:r>
              <a:rPr lang="zh-CN" altLang="en-US" dirty="0"/>
              <a:t>一个</a:t>
            </a:r>
            <a:r>
              <a:rPr lang="en-US" altLang="zh-CN" dirty="0"/>
              <a:t>main</a:t>
            </a:r>
            <a:r>
              <a:rPr lang="zh-CN" altLang="en-US" dirty="0"/>
              <a:t>包中有且仅有一个</a:t>
            </a:r>
            <a:r>
              <a:rPr lang="en-US" altLang="zh-CN" dirty="0"/>
              <a:t>main()</a:t>
            </a:r>
            <a:r>
              <a:rPr lang="zh-CN" altLang="en-US" dirty="0"/>
              <a:t>函数。</a:t>
            </a:r>
            <a:endParaRPr lang="en-US" altLang="zh-CN" dirty="0"/>
          </a:p>
          <a:p>
            <a:r>
              <a:rPr lang="zh-CN" altLang="en-US" dirty="0"/>
              <a:t>函数定义基本格式：</a:t>
            </a:r>
            <a:endParaRPr lang="en-US" altLang="zh-CN" dirty="0"/>
          </a:p>
          <a:p>
            <a:pPr marL="457200" lvl="1" indent="0">
              <a:buNone/>
            </a:pPr>
            <a:r>
              <a:rPr lang="en-US" altLang="zh-CN" dirty="0" err="1"/>
              <a:t>func</a:t>
            </a:r>
            <a:r>
              <a:rPr lang="en-US" altLang="zh-CN" dirty="0"/>
              <a:t> </a:t>
            </a:r>
            <a:r>
              <a:rPr lang="zh-CN" altLang="en-US" dirty="0"/>
              <a:t>函数名 </a:t>
            </a:r>
            <a:r>
              <a:rPr lang="en-US" altLang="zh-CN" dirty="0"/>
              <a:t>(</a:t>
            </a:r>
            <a:r>
              <a:rPr lang="zh-CN" altLang="en-US" dirty="0"/>
              <a:t>参数列表</a:t>
            </a:r>
            <a:r>
              <a:rPr lang="en-US" altLang="zh-CN" dirty="0"/>
              <a:t>) (</a:t>
            </a:r>
            <a:r>
              <a:rPr lang="zh-CN" altLang="en-US" dirty="0"/>
              <a:t>返回值列表</a:t>
            </a:r>
            <a:r>
              <a:rPr lang="en-US" altLang="zh-CN" dirty="0"/>
              <a:t>){</a:t>
            </a:r>
          </a:p>
          <a:p>
            <a:pPr marL="914400" lvl="2" indent="0">
              <a:buNone/>
            </a:pPr>
            <a:r>
              <a:rPr lang="zh-CN" altLang="en-US" dirty="0"/>
              <a:t>函数体</a:t>
            </a:r>
            <a:endParaRPr lang="en-US" altLang="zh-CN" dirty="0"/>
          </a:p>
          <a:p>
            <a:pPr marL="457200" lvl="1" indent="0">
              <a:buNone/>
            </a:pPr>
            <a:r>
              <a:rPr lang="en-US" altLang="zh-CN" dirty="0"/>
              <a:t>}</a:t>
            </a:r>
          </a:p>
          <a:p>
            <a:r>
              <a:rPr lang="zh-CN" altLang="en-US" dirty="0"/>
              <a:t>函数名：由字母、数字、下划线组成，第一个字母不能为数字。同一包内函数名不能重名。</a:t>
            </a:r>
            <a:endParaRPr lang="en-US" altLang="zh-CN" dirty="0"/>
          </a:p>
          <a:p>
            <a:r>
              <a:rPr lang="zh-CN" altLang="en-US" dirty="0"/>
              <a:t>参数列表：由 参数变量名</a:t>
            </a:r>
            <a:r>
              <a:rPr lang="en-US" altLang="zh-CN" dirty="0"/>
              <a:t>+</a:t>
            </a:r>
            <a:r>
              <a:rPr lang="zh-CN" altLang="en-US" dirty="0"/>
              <a:t>空格</a:t>
            </a:r>
            <a:r>
              <a:rPr lang="en-US" altLang="zh-CN" dirty="0"/>
              <a:t>+</a:t>
            </a:r>
            <a:r>
              <a:rPr lang="zh-CN" altLang="en-US" dirty="0"/>
              <a:t>参数类型组成，各参数之间用逗号分隔。例如：</a:t>
            </a:r>
            <a:r>
              <a:rPr lang="en-US" altLang="zh-CN" dirty="0" err="1"/>
              <a:t>func</a:t>
            </a:r>
            <a:r>
              <a:rPr lang="en-US" altLang="zh-CN" dirty="0"/>
              <a:t> foo(arg1 string,arg2 int)</a:t>
            </a:r>
          </a:p>
          <a:p>
            <a:r>
              <a:rPr lang="zh-CN" altLang="en-US" dirty="0"/>
              <a:t>返回值列表：可以是返回值类型列表，或者参数列表。函数返回值必须用</a:t>
            </a:r>
            <a:r>
              <a:rPr lang="en-US" altLang="zh-CN" dirty="0"/>
              <a:t>return</a:t>
            </a:r>
            <a:r>
              <a:rPr lang="zh-CN" altLang="en-US" dirty="0"/>
              <a:t>语句返回。</a:t>
            </a:r>
            <a:endParaRPr lang="en-US" altLang="zh-CN" dirty="0"/>
          </a:p>
          <a:p>
            <a:r>
              <a:rPr lang="zh-CN" altLang="en-US" dirty="0"/>
              <a:t>函数体：用大括号</a:t>
            </a:r>
            <a:r>
              <a:rPr lang="en-US" altLang="zh-CN" dirty="0"/>
              <a:t>{}</a:t>
            </a:r>
            <a:r>
              <a:rPr lang="zh-CN" altLang="en-US" dirty="0"/>
              <a:t>括起来的若干语句。左大括号</a:t>
            </a:r>
            <a:r>
              <a:rPr lang="en-US" altLang="zh-CN" dirty="0"/>
              <a:t>{</a:t>
            </a:r>
            <a:r>
              <a:rPr lang="zh-CN" altLang="en-US" dirty="0"/>
              <a:t>必须和函数名称在同一行，否则会报错。每行语句结尾处不必用英文分号</a:t>
            </a:r>
            <a:r>
              <a:rPr lang="en-US" altLang="zh-CN" dirty="0"/>
              <a:t>;</a:t>
            </a:r>
            <a:r>
              <a:rPr lang="zh-CN" altLang="en-US" dirty="0"/>
              <a:t>作为结束符。但是加上分号也是可以的。</a:t>
            </a:r>
            <a:endParaRPr lang="en-US" altLang="zh-CN" dirty="0"/>
          </a:p>
        </p:txBody>
      </p:sp>
    </p:spTree>
    <p:extLst>
      <p:ext uri="{BB962C8B-B14F-4D97-AF65-F5344CB8AC3E}">
        <p14:creationId xmlns:p14="http://schemas.microsoft.com/office/powerpoint/2010/main" val="396963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B882F3-AA65-2A15-E012-2D727D5A7EE8}"/>
              </a:ext>
            </a:extLst>
          </p:cNvPr>
          <p:cNvSpPr>
            <a:spLocks noGrp="1"/>
          </p:cNvSpPr>
          <p:nvPr>
            <p:ph type="title"/>
          </p:nvPr>
        </p:nvSpPr>
        <p:spPr/>
        <p:txBody>
          <a:bodyPr/>
          <a:lstStyle/>
          <a:p>
            <a:r>
              <a:rPr lang="en-US" altLang="zh-CN" dirty="0"/>
              <a:t>1.3 Go</a:t>
            </a:r>
            <a:r>
              <a:rPr lang="zh-CN" altLang="en-US" dirty="0"/>
              <a:t>基础语法</a:t>
            </a:r>
          </a:p>
        </p:txBody>
      </p:sp>
      <p:sp>
        <p:nvSpPr>
          <p:cNvPr id="3" name="内容占位符 2">
            <a:extLst>
              <a:ext uri="{FF2B5EF4-FFF2-40B4-BE49-F238E27FC236}">
                <a16:creationId xmlns:a16="http://schemas.microsoft.com/office/drawing/2014/main" id="{C0E20584-2083-F282-EBB9-5F2D1BC7A05A}"/>
              </a:ext>
            </a:extLst>
          </p:cNvPr>
          <p:cNvSpPr>
            <a:spLocks noGrp="1"/>
          </p:cNvSpPr>
          <p:nvPr>
            <p:ph idx="1"/>
          </p:nvPr>
        </p:nvSpPr>
        <p:spPr/>
        <p:txBody>
          <a:bodyPr/>
          <a:lstStyle/>
          <a:p>
            <a:pPr marL="514350" indent="-514350">
              <a:buFont typeface="+mj-ea"/>
              <a:buAutoNum type="circleNumDbPlain"/>
            </a:pPr>
            <a:r>
              <a:rPr lang="zh-CN" altLang="en-US" dirty="0"/>
              <a:t>基础语法</a:t>
            </a:r>
            <a:endParaRPr lang="en-US" altLang="zh-CN" dirty="0"/>
          </a:p>
          <a:p>
            <a:pPr marL="514350" indent="-514350">
              <a:buFont typeface="+mj-ea"/>
              <a:buAutoNum type="circleNumDbPlain"/>
            </a:pPr>
            <a:r>
              <a:rPr lang="zh-CN" altLang="en-US" dirty="0"/>
              <a:t>变量</a:t>
            </a:r>
            <a:endParaRPr lang="en-US" altLang="zh-CN" dirty="0"/>
          </a:p>
          <a:p>
            <a:pPr marL="514350" indent="-514350">
              <a:buFont typeface="+mj-ea"/>
              <a:buAutoNum type="circleNumDbPlain"/>
            </a:pPr>
            <a:r>
              <a:rPr lang="zh-CN" altLang="en-US" dirty="0"/>
              <a:t>常量</a:t>
            </a:r>
            <a:endParaRPr lang="en-US" altLang="zh-CN" dirty="0"/>
          </a:p>
          <a:p>
            <a:pPr marL="514350" indent="-514350">
              <a:buFont typeface="+mj-ea"/>
              <a:buAutoNum type="circleNumDbPlain"/>
            </a:pPr>
            <a:r>
              <a:rPr lang="zh-CN" altLang="en-US" dirty="0"/>
              <a:t>运算符</a:t>
            </a:r>
            <a:endParaRPr lang="en-US" altLang="zh-CN" dirty="0"/>
          </a:p>
          <a:p>
            <a:pPr marL="514350" indent="-514350">
              <a:buFont typeface="+mj-ea"/>
              <a:buAutoNum type="circleNumDbPlain"/>
            </a:pPr>
            <a:r>
              <a:rPr lang="zh-CN" altLang="en-US" dirty="0"/>
              <a:t>流程控制语句</a:t>
            </a:r>
          </a:p>
        </p:txBody>
      </p:sp>
    </p:spTree>
    <p:extLst>
      <p:ext uri="{BB962C8B-B14F-4D97-AF65-F5344CB8AC3E}">
        <p14:creationId xmlns:p14="http://schemas.microsoft.com/office/powerpoint/2010/main" val="178757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211CB-9654-0BEA-41A1-5B6EA55F4BBA}"/>
              </a:ext>
            </a:extLst>
          </p:cNvPr>
          <p:cNvSpPr>
            <a:spLocks noGrp="1"/>
          </p:cNvSpPr>
          <p:nvPr>
            <p:ph type="title"/>
          </p:nvPr>
        </p:nvSpPr>
        <p:spPr/>
        <p:txBody>
          <a:bodyPr/>
          <a:lstStyle/>
          <a:p>
            <a:pPr marL="742950" indent="-742950" algn="ctr">
              <a:buFont typeface="+mj-ea"/>
              <a:buAutoNum type="circleNumDbPlain"/>
            </a:pPr>
            <a:r>
              <a:rPr lang="zh-CN" altLang="en-US" dirty="0"/>
              <a:t>基础语法</a:t>
            </a:r>
          </a:p>
        </p:txBody>
      </p:sp>
      <p:sp>
        <p:nvSpPr>
          <p:cNvPr id="3" name="内容占位符 2">
            <a:extLst>
              <a:ext uri="{FF2B5EF4-FFF2-40B4-BE49-F238E27FC236}">
                <a16:creationId xmlns:a16="http://schemas.microsoft.com/office/drawing/2014/main" id="{9422E062-D14E-83C1-C776-CDB508D97342}"/>
              </a:ext>
            </a:extLst>
          </p:cNvPr>
          <p:cNvSpPr>
            <a:spLocks noGrp="1"/>
          </p:cNvSpPr>
          <p:nvPr>
            <p:ph idx="1"/>
          </p:nvPr>
        </p:nvSpPr>
        <p:spPr/>
        <p:txBody>
          <a:bodyPr>
            <a:normAutofit fontScale="77500" lnSpcReduction="20000"/>
          </a:bodyPr>
          <a:lstStyle/>
          <a:p>
            <a:r>
              <a:rPr lang="zh-CN" altLang="en-US" dirty="0"/>
              <a:t>标记：包括  关键字、标识符、常量、字符串、符号</a:t>
            </a:r>
            <a:endParaRPr lang="en-US" altLang="zh-CN" dirty="0"/>
          </a:p>
          <a:p>
            <a:r>
              <a:rPr lang="zh-CN" altLang="en-US" dirty="0"/>
              <a:t>行分隔符：多个语句写在同一行，语句间要用分号 </a:t>
            </a:r>
            <a:r>
              <a:rPr lang="en-US" altLang="zh-CN" dirty="0"/>
              <a:t>; </a:t>
            </a:r>
            <a:r>
              <a:rPr lang="zh-CN" altLang="en-US" dirty="0"/>
              <a:t>分隔。</a:t>
            </a:r>
            <a:endParaRPr lang="en-US" altLang="zh-CN" dirty="0"/>
          </a:p>
          <a:p>
            <a:r>
              <a:rPr lang="zh-CN" altLang="en-US" dirty="0"/>
              <a:t>注释：</a:t>
            </a:r>
            <a:r>
              <a:rPr lang="en-US" altLang="zh-CN" dirty="0"/>
              <a:t>//</a:t>
            </a:r>
            <a:r>
              <a:rPr lang="zh-CN" altLang="en-US" dirty="0"/>
              <a:t>单行注释，</a:t>
            </a:r>
            <a:r>
              <a:rPr lang="en-US" altLang="zh-CN" dirty="0"/>
              <a:t>/* </a:t>
            </a:r>
            <a:r>
              <a:rPr lang="zh-CN" altLang="en-US" dirty="0"/>
              <a:t>多行注释 </a:t>
            </a:r>
            <a:r>
              <a:rPr lang="en-US" altLang="zh-CN" dirty="0"/>
              <a:t>*/</a:t>
            </a:r>
          </a:p>
          <a:p>
            <a:r>
              <a:rPr lang="zh-CN" altLang="en-US" dirty="0"/>
              <a:t>标识符：变量、变量类型等的名称，用字母、数字、下划线构成，首字符不能为数字。关键字不能做为标识符（关键字是</a:t>
            </a:r>
            <a:r>
              <a:rPr lang="en-US" altLang="zh-CN" dirty="0"/>
              <a:t>go</a:t>
            </a:r>
            <a:r>
              <a:rPr lang="zh-CN" altLang="en-US" dirty="0"/>
              <a:t>语言中保留使用的固有字符串）</a:t>
            </a:r>
            <a:endParaRPr lang="en-US" altLang="zh-CN" dirty="0"/>
          </a:p>
          <a:p>
            <a:r>
              <a:rPr lang="zh-CN" altLang="en-US" dirty="0"/>
              <a:t>字符串连接：用 </a:t>
            </a:r>
            <a:r>
              <a:rPr lang="en-US" altLang="zh-CN" dirty="0"/>
              <a:t>+ </a:t>
            </a:r>
            <a:r>
              <a:rPr lang="zh-CN" altLang="en-US" dirty="0"/>
              <a:t>号可以把两个字符串连接起来。</a:t>
            </a:r>
            <a:r>
              <a:rPr lang="en-US" altLang="zh-CN" dirty="0"/>
              <a:t>"</a:t>
            </a:r>
            <a:r>
              <a:rPr lang="en-US" altLang="zh-CN" dirty="0" err="1"/>
              <a:t>the"+"world</a:t>
            </a:r>
            <a:r>
              <a:rPr lang="en-US" altLang="zh-CN" dirty="0"/>
              <a:t>"</a:t>
            </a:r>
          </a:p>
          <a:p>
            <a:r>
              <a:rPr lang="zh-CN" altLang="en-US" dirty="0"/>
              <a:t>关键字：</a:t>
            </a:r>
            <a:r>
              <a:rPr lang="en-US" altLang="zh-CN" dirty="0"/>
              <a:t>Go</a:t>
            </a:r>
            <a:r>
              <a:rPr lang="zh-CN" altLang="en-US" dirty="0"/>
              <a:t>语言中保留了</a:t>
            </a:r>
            <a:r>
              <a:rPr lang="en-US" altLang="zh-CN" dirty="0"/>
              <a:t>25</a:t>
            </a:r>
            <a:r>
              <a:rPr lang="zh-CN" altLang="en-US" dirty="0"/>
              <a:t>个关键字：</a:t>
            </a:r>
            <a:r>
              <a:rPr lang="en-US" altLang="zh-CN" dirty="0"/>
              <a:t>continue</a:t>
            </a:r>
            <a:r>
              <a:rPr lang="zh-CN" altLang="en-US" dirty="0"/>
              <a:t>、</a:t>
            </a:r>
            <a:r>
              <a:rPr lang="en-US" altLang="zh-CN" dirty="0"/>
              <a:t>for</a:t>
            </a:r>
            <a:r>
              <a:rPr lang="zh-CN" altLang="en-US" dirty="0"/>
              <a:t>、</a:t>
            </a:r>
            <a:r>
              <a:rPr lang="en-US" altLang="zh-CN" dirty="0"/>
              <a:t>import</a:t>
            </a:r>
            <a:r>
              <a:rPr lang="zh-CN" altLang="en-US" dirty="0"/>
              <a:t>、</a:t>
            </a:r>
            <a:r>
              <a:rPr lang="en-US" altLang="zh-CN" dirty="0"/>
              <a:t>return</a:t>
            </a:r>
            <a:r>
              <a:rPr lang="zh-CN" altLang="en-US" dirty="0"/>
              <a:t>、</a:t>
            </a:r>
            <a:r>
              <a:rPr lang="en-US" altLang="zh-CN" dirty="0"/>
              <a:t>var</a:t>
            </a:r>
            <a:r>
              <a:rPr lang="zh-CN" altLang="en-US" dirty="0"/>
              <a:t>、</a:t>
            </a:r>
            <a:r>
              <a:rPr lang="en-US" altLang="zh-CN" dirty="0"/>
              <a:t>const</a:t>
            </a:r>
            <a:r>
              <a:rPr lang="zh-CN" altLang="en-US" dirty="0"/>
              <a:t>、</a:t>
            </a:r>
            <a:r>
              <a:rPr lang="en-US" altLang="zh-CN" dirty="0" err="1"/>
              <a:t>fallthrough</a:t>
            </a:r>
            <a:r>
              <a:rPr lang="zh-CN" altLang="en-US" dirty="0"/>
              <a:t>、</a:t>
            </a:r>
            <a:r>
              <a:rPr lang="en-US" altLang="zh-CN" dirty="0"/>
              <a:t>if</a:t>
            </a:r>
            <a:r>
              <a:rPr lang="zh-CN" altLang="en-US" dirty="0"/>
              <a:t>、</a:t>
            </a:r>
            <a:r>
              <a:rPr lang="en-US" altLang="zh-CN" dirty="0"/>
              <a:t>range</a:t>
            </a:r>
            <a:r>
              <a:rPr lang="zh-CN" altLang="en-US" dirty="0"/>
              <a:t>、</a:t>
            </a:r>
            <a:r>
              <a:rPr lang="en-US" altLang="zh-CN" dirty="0"/>
              <a:t>type</a:t>
            </a:r>
            <a:r>
              <a:rPr lang="zh-CN" altLang="en-US" dirty="0"/>
              <a:t>、</a:t>
            </a:r>
            <a:r>
              <a:rPr lang="en-US" altLang="zh-CN" dirty="0" err="1"/>
              <a:t>chan</a:t>
            </a:r>
            <a:r>
              <a:rPr lang="zh-CN" altLang="en-US" dirty="0"/>
              <a:t>、</a:t>
            </a:r>
            <a:r>
              <a:rPr lang="en-US" altLang="zh-CN" dirty="0"/>
              <a:t>else</a:t>
            </a:r>
            <a:r>
              <a:rPr lang="zh-CN" altLang="en-US" dirty="0"/>
              <a:t>、</a:t>
            </a:r>
            <a:r>
              <a:rPr lang="en-US" altLang="zh-CN" dirty="0" err="1"/>
              <a:t>goto</a:t>
            </a:r>
            <a:r>
              <a:rPr lang="zh-CN" altLang="en-US" dirty="0"/>
              <a:t>、</a:t>
            </a:r>
            <a:r>
              <a:rPr lang="en-US" altLang="zh-CN" dirty="0"/>
              <a:t>package</a:t>
            </a:r>
            <a:r>
              <a:rPr lang="zh-CN" altLang="en-US" dirty="0"/>
              <a:t>、</a:t>
            </a:r>
            <a:r>
              <a:rPr lang="en-US" altLang="zh-CN" dirty="0"/>
              <a:t>switch</a:t>
            </a:r>
            <a:r>
              <a:rPr lang="zh-CN" altLang="en-US" dirty="0"/>
              <a:t>、</a:t>
            </a:r>
            <a:r>
              <a:rPr lang="en-US" altLang="zh-CN" dirty="0"/>
              <a:t>case</a:t>
            </a:r>
            <a:r>
              <a:rPr lang="zh-CN" altLang="en-US" dirty="0"/>
              <a:t>、</a:t>
            </a:r>
            <a:r>
              <a:rPr lang="en-US" altLang="zh-CN" dirty="0"/>
              <a:t>defer</a:t>
            </a:r>
            <a:r>
              <a:rPr lang="zh-CN" altLang="en-US" dirty="0"/>
              <a:t>、</a:t>
            </a:r>
            <a:r>
              <a:rPr lang="en-US" altLang="zh-CN" dirty="0"/>
              <a:t>go</a:t>
            </a:r>
            <a:r>
              <a:rPr lang="zh-CN" altLang="en-US" dirty="0"/>
              <a:t>、</a:t>
            </a:r>
            <a:r>
              <a:rPr lang="en-US" altLang="zh-CN" dirty="0"/>
              <a:t>map</a:t>
            </a:r>
            <a:r>
              <a:rPr lang="zh-CN" altLang="en-US" dirty="0"/>
              <a:t>、</a:t>
            </a:r>
            <a:r>
              <a:rPr lang="en-US" altLang="zh-CN" dirty="0"/>
              <a:t>struct</a:t>
            </a:r>
            <a:r>
              <a:rPr lang="zh-CN" altLang="en-US" dirty="0"/>
              <a:t>、</a:t>
            </a:r>
            <a:r>
              <a:rPr lang="en-US" altLang="zh-CN" dirty="0"/>
              <a:t>break</a:t>
            </a:r>
            <a:r>
              <a:rPr lang="zh-CN" altLang="en-US" dirty="0"/>
              <a:t>、</a:t>
            </a:r>
            <a:r>
              <a:rPr lang="en-US" altLang="zh-CN" dirty="0"/>
              <a:t>default</a:t>
            </a:r>
            <a:r>
              <a:rPr lang="zh-CN" altLang="en-US" dirty="0"/>
              <a:t>、</a:t>
            </a:r>
            <a:r>
              <a:rPr lang="en-US" altLang="zh-CN" dirty="0" err="1"/>
              <a:t>func</a:t>
            </a:r>
            <a:r>
              <a:rPr lang="zh-CN" altLang="en-US" dirty="0"/>
              <a:t>、</a:t>
            </a:r>
            <a:r>
              <a:rPr lang="en-US" altLang="zh-CN" dirty="0"/>
              <a:t>interface</a:t>
            </a:r>
            <a:r>
              <a:rPr lang="zh-CN" altLang="en-US" dirty="0"/>
              <a:t>、</a:t>
            </a:r>
            <a:r>
              <a:rPr lang="en-US" altLang="zh-CN" dirty="0"/>
              <a:t>select</a:t>
            </a:r>
            <a:r>
              <a:rPr lang="zh-CN" altLang="en-US" dirty="0"/>
              <a:t>。</a:t>
            </a:r>
            <a:endParaRPr lang="en-US" altLang="zh-CN" dirty="0"/>
          </a:p>
          <a:p>
            <a:r>
              <a:rPr lang="zh-CN" altLang="en-US" dirty="0"/>
              <a:t>除此之外，还有</a:t>
            </a:r>
            <a:r>
              <a:rPr lang="en-US" altLang="zh-CN" dirty="0"/>
              <a:t>30</a:t>
            </a:r>
            <a:r>
              <a:rPr lang="zh-CN" altLang="en-US" dirty="0"/>
              <a:t>个关键字：</a:t>
            </a:r>
            <a:r>
              <a:rPr lang="en-US" altLang="zh-CN" dirty="0"/>
              <a:t>true</a:t>
            </a:r>
            <a:r>
              <a:rPr lang="zh-CN" altLang="en-US" dirty="0"/>
              <a:t>、</a:t>
            </a:r>
            <a:r>
              <a:rPr lang="en-US" altLang="zh-CN" dirty="0"/>
              <a:t>false</a:t>
            </a:r>
            <a:r>
              <a:rPr lang="zh-CN" altLang="en-US" dirty="0"/>
              <a:t>、</a:t>
            </a:r>
            <a:r>
              <a:rPr lang="en-US" altLang="zh-CN" dirty="0"/>
              <a:t>iota</a:t>
            </a:r>
            <a:r>
              <a:rPr lang="zh-CN" altLang="en-US" dirty="0"/>
              <a:t>、</a:t>
            </a:r>
            <a:r>
              <a:rPr lang="en-US" altLang="zh-CN" dirty="0"/>
              <a:t>nil</a:t>
            </a:r>
            <a:r>
              <a:rPr lang="zh-CN" altLang="en-US" dirty="0"/>
              <a:t>、</a:t>
            </a:r>
            <a:r>
              <a:rPr lang="en-US" altLang="zh-CN" dirty="0"/>
              <a:t>int</a:t>
            </a:r>
            <a:r>
              <a:rPr lang="zh-CN" altLang="en-US" dirty="0"/>
              <a:t>、</a:t>
            </a:r>
            <a:r>
              <a:rPr lang="en-US" altLang="zh-CN" dirty="0"/>
              <a:t>int8</a:t>
            </a:r>
            <a:r>
              <a:rPr lang="zh-CN" altLang="en-US" dirty="0"/>
              <a:t>、</a:t>
            </a:r>
            <a:r>
              <a:rPr lang="en-US" altLang="zh-CN" dirty="0"/>
              <a:t>int16</a:t>
            </a:r>
            <a:r>
              <a:rPr lang="zh-CN" altLang="en-US" dirty="0"/>
              <a:t>、</a:t>
            </a:r>
            <a:r>
              <a:rPr lang="en-US" altLang="zh-CN" dirty="0"/>
              <a:t>int32</a:t>
            </a:r>
            <a:r>
              <a:rPr lang="zh-CN" altLang="en-US" dirty="0"/>
              <a:t>、</a:t>
            </a:r>
            <a:r>
              <a:rPr lang="en-US" altLang="zh-CN" dirty="0"/>
              <a:t>int64</a:t>
            </a:r>
            <a:r>
              <a:rPr lang="zh-CN" altLang="en-US" dirty="0"/>
              <a:t>、</a:t>
            </a:r>
            <a:r>
              <a:rPr lang="en-US" altLang="zh-CN" dirty="0"/>
              <a:t>unit</a:t>
            </a:r>
            <a:r>
              <a:rPr lang="zh-CN" altLang="en-US" dirty="0"/>
              <a:t>、</a:t>
            </a:r>
            <a:r>
              <a:rPr lang="en-US" altLang="zh-CN" dirty="0"/>
              <a:t>unit8</a:t>
            </a:r>
            <a:r>
              <a:rPr lang="zh-CN" altLang="en-US" dirty="0"/>
              <a:t>、</a:t>
            </a:r>
            <a:r>
              <a:rPr lang="en-US" altLang="zh-CN" dirty="0"/>
              <a:t>unit16</a:t>
            </a:r>
            <a:r>
              <a:rPr lang="zh-CN" altLang="en-US" dirty="0"/>
              <a:t>、</a:t>
            </a:r>
            <a:r>
              <a:rPr lang="en-US" altLang="zh-CN" dirty="0"/>
              <a:t>unit32</a:t>
            </a:r>
            <a:r>
              <a:rPr lang="zh-CN" altLang="en-US" dirty="0"/>
              <a:t>、</a:t>
            </a:r>
            <a:r>
              <a:rPr lang="en-US" altLang="zh-CN" dirty="0"/>
              <a:t>unit64</a:t>
            </a:r>
            <a:r>
              <a:rPr lang="zh-CN" altLang="en-US" dirty="0"/>
              <a:t>、</a:t>
            </a:r>
            <a:r>
              <a:rPr lang="en-US" altLang="zh-CN" dirty="0" err="1"/>
              <a:t>unitptr</a:t>
            </a:r>
            <a:r>
              <a:rPr lang="zh-CN" altLang="en-US" dirty="0"/>
              <a:t>、</a:t>
            </a:r>
            <a:r>
              <a:rPr lang="en-US" altLang="zh-CN" dirty="0"/>
              <a:t>float32</a:t>
            </a:r>
            <a:r>
              <a:rPr lang="zh-CN" altLang="en-US" dirty="0"/>
              <a:t>、</a:t>
            </a:r>
            <a:r>
              <a:rPr lang="en-US" altLang="zh-CN" dirty="0"/>
              <a:t>float64</a:t>
            </a:r>
            <a:r>
              <a:rPr lang="zh-CN" altLang="en-US" dirty="0"/>
              <a:t>、</a:t>
            </a:r>
            <a:r>
              <a:rPr lang="en-US" altLang="zh-CN" dirty="0"/>
              <a:t>complext128</a:t>
            </a:r>
            <a:r>
              <a:rPr lang="zh-CN" altLang="en-US" dirty="0"/>
              <a:t>、</a:t>
            </a:r>
            <a:r>
              <a:rPr lang="en-US" altLang="zh-CN" dirty="0"/>
              <a:t>complex64</a:t>
            </a:r>
            <a:r>
              <a:rPr lang="zh-CN" altLang="en-US" dirty="0"/>
              <a:t>、</a:t>
            </a:r>
            <a:r>
              <a:rPr lang="en-US" altLang="zh-CN" dirty="0"/>
              <a:t>bool</a:t>
            </a:r>
            <a:r>
              <a:rPr lang="zh-CN" altLang="en-US" dirty="0"/>
              <a:t>、</a:t>
            </a:r>
            <a:r>
              <a:rPr lang="en-US" altLang="zh-CN" dirty="0"/>
              <a:t>byte</a:t>
            </a:r>
            <a:r>
              <a:rPr lang="zh-CN" altLang="en-US" dirty="0"/>
              <a:t>、</a:t>
            </a:r>
            <a:r>
              <a:rPr lang="en-US" altLang="zh-CN" dirty="0"/>
              <a:t>rune</a:t>
            </a:r>
            <a:r>
              <a:rPr lang="zh-CN" altLang="en-US" dirty="0"/>
              <a:t>、</a:t>
            </a:r>
            <a:r>
              <a:rPr lang="en-US" altLang="zh-CN" dirty="0"/>
              <a:t>string</a:t>
            </a:r>
            <a:r>
              <a:rPr lang="zh-CN" altLang="en-US" dirty="0"/>
              <a:t>、</a:t>
            </a:r>
            <a:r>
              <a:rPr lang="en-US" altLang="zh-CN" dirty="0"/>
              <a:t>error</a:t>
            </a:r>
            <a:r>
              <a:rPr lang="zh-CN" altLang="en-US" dirty="0"/>
              <a:t>、</a:t>
            </a:r>
            <a:r>
              <a:rPr lang="en-US" altLang="zh-CN" dirty="0"/>
              <a:t>make</a:t>
            </a:r>
            <a:r>
              <a:rPr lang="zh-CN" altLang="en-US" dirty="0"/>
              <a:t>、</a:t>
            </a:r>
            <a:r>
              <a:rPr lang="en-US" altLang="zh-CN" dirty="0" err="1"/>
              <a:t>len</a:t>
            </a:r>
            <a:r>
              <a:rPr lang="zh-CN" altLang="en-US" dirty="0"/>
              <a:t>、</a:t>
            </a:r>
            <a:r>
              <a:rPr lang="en-US" altLang="zh-CN" dirty="0"/>
              <a:t>cap</a:t>
            </a:r>
            <a:r>
              <a:rPr lang="zh-CN" altLang="en-US" dirty="0"/>
              <a:t>、</a:t>
            </a:r>
            <a:r>
              <a:rPr lang="en-US" altLang="zh-CN" dirty="0"/>
              <a:t>new</a:t>
            </a:r>
            <a:r>
              <a:rPr lang="zh-CN" altLang="en-US" dirty="0"/>
              <a:t>、</a:t>
            </a:r>
            <a:r>
              <a:rPr lang="en-US" altLang="zh-CN" dirty="0"/>
              <a:t>append</a:t>
            </a:r>
            <a:r>
              <a:rPr lang="zh-CN" altLang="en-US" dirty="0"/>
              <a:t>、</a:t>
            </a:r>
            <a:r>
              <a:rPr lang="en-US" altLang="zh-CN" dirty="0"/>
              <a:t>copy</a:t>
            </a:r>
            <a:r>
              <a:rPr lang="zh-CN" altLang="en-US" dirty="0"/>
              <a:t>、</a:t>
            </a:r>
            <a:r>
              <a:rPr lang="en-US" altLang="zh-CN" dirty="0"/>
              <a:t>close</a:t>
            </a:r>
            <a:r>
              <a:rPr lang="zh-CN" altLang="en-US" dirty="0"/>
              <a:t>、</a:t>
            </a:r>
            <a:r>
              <a:rPr lang="en-US" altLang="zh-CN" dirty="0"/>
              <a:t>delete</a:t>
            </a:r>
            <a:r>
              <a:rPr lang="zh-CN" altLang="en-US" dirty="0"/>
              <a:t>、</a:t>
            </a:r>
            <a:r>
              <a:rPr lang="en-US" altLang="zh-CN" dirty="0"/>
              <a:t>complex</a:t>
            </a:r>
            <a:r>
              <a:rPr lang="zh-CN" altLang="en-US" dirty="0"/>
              <a:t>、</a:t>
            </a:r>
            <a:r>
              <a:rPr lang="en-US" altLang="zh-CN" dirty="0"/>
              <a:t>real</a:t>
            </a:r>
            <a:r>
              <a:rPr lang="zh-CN" altLang="en-US" dirty="0"/>
              <a:t>、</a:t>
            </a:r>
            <a:r>
              <a:rPr lang="en-US" altLang="zh-CN" dirty="0"/>
              <a:t>image</a:t>
            </a:r>
            <a:r>
              <a:rPr lang="zh-CN" altLang="en-US" dirty="0"/>
              <a:t>、</a:t>
            </a:r>
            <a:r>
              <a:rPr lang="en-US" altLang="zh-CN" dirty="0"/>
              <a:t>panic</a:t>
            </a:r>
            <a:r>
              <a:rPr lang="zh-CN" altLang="en-US" dirty="0"/>
              <a:t>、</a:t>
            </a:r>
            <a:r>
              <a:rPr lang="en-US" altLang="zh-CN" dirty="0"/>
              <a:t>recover</a:t>
            </a:r>
            <a:r>
              <a:rPr lang="zh-CN" altLang="en-US" dirty="0"/>
              <a:t>。</a:t>
            </a:r>
            <a:endParaRPr lang="en-US" altLang="zh-CN" dirty="0"/>
          </a:p>
          <a:p>
            <a:r>
              <a:rPr lang="zh-CN" altLang="en-US" dirty="0"/>
              <a:t>空格：变量和运算符之间一般要加入空格。</a:t>
            </a:r>
            <a:endParaRPr lang="en-US" altLang="zh-CN" dirty="0"/>
          </a:p>
          <a:p>
            <a:endParaRPr lang="zh-CN" altLang="en-US" dirty="0"/>
          </a:p>
        </p:txBody>
      </p:sp>
    </p:spTree>
    <p:extLst>
      <p:ext uri="{BB962C8B-B14F-4D97-AF65-F5344CB8AC3E}">
        <p14:creationId xmlns:p14="http://schemas.microsoft.com/office/powerpoint/2010/main" val="2318416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9BD1B4-B427-20D7-A533-E6E46A26AA92}"/>
              </a:ext>
            </a:extLst>
          </p:cNvPr>
          <p:cNvSpPr>
            <a:spLocks noGrp="1"/>
          </p:cNvSpPr>
          <p:nvPr>
            <p:ph type="title"/>
          </p:nvPr>
        </p:nvSpPr>
        <p:spPr/>
        <p:txBody>
          <a:bodyPr/>
          <a:lstStyle/>
          <a:p>
            <a:pPr marL="742950" indent="-742950" algn="ctr">
              <a:buFont typeface="+mj-ea"/>
              <a:buAutoNum type="circleNumDbPlain" startAt="2"/>
            </a:pPr>
            <a:r>
              <a:rPr lang="zh-CN" altLang="en-US" dirty="0"/>
              <a:t>变量</a:t>
            </a:r>
          </a:p>
        </p:txBody>
      </p:sp>
      <p:sp>
        <p:nvSpPr>
          <p:cNvPr id="3" name="内容占位符 2">
            <a:extLst>
              <a:ext uri="{FF2B5EF4-FFF2-40B4-BE49-F238E27FC236}">
                <a16:creationId xmlns:a16="http://schemas.microsoft.com/office/drawing/2014/main" id="{3C8FF626-F17E-1B00-C64B-84C5F39085D3}"/>
              </a:ext>
            </a:extLst>
          </p:cNvPr>
          <p:cNvSpPr>
            <a:spLocks noGrp="1"/>
          </p:cNvSpPr>
          <p:nvPr>
            <p:ph idx="1"/>
          </p:nvPr>
        </p:nvSpPr>
        <p:spPr/>
        <p:txBody>
          <a:bodyPr>
            <a:normAutofit fontScale="77500" lnSpcReduction="20000"/>
          </a:bodyPr>
          <a:lstStyle/>
          <a:p>
            <a:r>
              <a:rPr lang="zh-CN" altLang="en-US" dirty="0"/>
              <a:t>用</a:t>
            </a:r>
            <a:r>
              <a:rPr lang="en-US" altLang="zh-CN" dirty="0"/>
              <a:t>var</a:t>
            </a:r>
            <a:r>
              <a:rPr lang="zh-CN" altLang="en-US" dirty="0"/>
              <a:t>来声明变量：</a:t>
            </a:r>
            <a:r>
              <a:rPr lang="en-US" altLang="zh-CN" dirty="0"/>
              <a:t>var </a:t>
            </a:r>
            <a:r>
              <a:rPr lang="en-US" altLang="zh-CN" dirty="0" err="1"/>
              <a:t>v_name</a:t>
            </a:r>
            <a:r>
              <a:rPr lang="en-US" altLang="zh-CN" dirty="0"/>
              <a:t> </a:t>
            </a:r>
            <a:r>
              <a:rPr lang="en-US" altLang="zh-CN" dirty="0" err="1"/>
              <a:t>v_type</a:t>
            </a:r>
            <a:r>
              <a:rPr lang="en-US" altLang="zh-CN" dirty="0"/>
              <a:t> </a:t>
            </a:r>
            <a:r>
              <a:rPr lang="zh-CN" altLang="en-US" dirty="0"/>
              <a:t>变量类型放在变量名后面，并用空格隔开。</a:t>
            </a:r>
            <a:endParaRPr lang="en-US" altLang="zh-CN" dirty="0"/>
          </a:p>
          <a:p>
            <a:r>
              <a:rPr lang="en-US" altLang="zh-CN" dirty="0"/>
              <a:t>go</a:t>
            </a:r>
            <a:r>
              <a:rPr lang="zh-CN" altLang="en-US" dirty="0"/>
              <a:t>语言变量具有明确类型</a:t>
            </a:r>
            <a:endParaRPr lang="en-US" altLang="zh-CN" dirty="0"/>
          </a:p>
          <a:p>
            <a:r>
              <a:rPr lang="zh-CN" altLang="en-US" dirty="0"/>
              <a:t>如下声明：</a:t>
            </a:r>
            <a:r>
              <a:rPr lang="en-US" altLang="zh-CN" dirty="0"/>
              <a:t>var </a:t>
            </a:r>
            <a:r>
              <a:rPr lang="en-US" altLang="zh-CN" dirty="0" err="1"/>
              <a:t>c,d</a:t>
            </a:r>
            <a:r>
              <a:rPr lang="en-US" altLang="zh-CN" dirty="0"/>
              <a:t> *int  //</a:t>
            </a:r>
            <a:r>
              <a:rPr lang="zh-CN" altLang="en-US" dirty="0"/>
              <a:t>声明变量</a:t>
            </a:r>
            <a:r>
              <a:rPr lang="en-US" altLang="zh-CN" dirty="0"/>
              <a:t>c</a:t>
            </a:r>
            <a:r>
              <a:rPr lang="zh-CN" altLang="en-US" dirty="0"/>
              <a:t>、</a:t>
            </a:r>
            <a:r>
              <a:rPr lang="en-US" altLang="zh-CN" dirty="0"/>
              <a:t>d</a:t>
            </a:r>
            <a:r>
              <a:rPr lang="zh-CN" altLang="en-US" dirty="0"/>
              <a:t>为整型指针变量</a:t>
            </a:r>
            <a:endParaRPr lang="en-US" altLang="zh-CN" dirty="0"/>
          </a:p>
          <a:p>
            <a:r>
              <a:rPr lang="zh-CN" altLang="en-US" dirty="0"/>
              <a:t>各类型缺省初值： </a:t>
            </a:r>
            <a:r>
              <a:rPr lang="en-US" altLang="zh-CN" dirty="0"/>
              <a:t>int</a:t>
            </a:r>
            <a:r>
              <a:rPr lang="zh-CN" altLang="en-US" dirty="0"/>
              <a:t>为</a:t>
            </a:r>
            <a:r>
              <a:rPr lang="en-US" altLang="zh-CN" dirty="0"/>
              <a:t>0</a:t>
            </a:r>
            <a:r>
              <a:rPr lang="zh-CN" altLang="en-US" dirty="0"/>
              <a:t>；</a:t>
            </a:r>
            <a:r>
              <a:rPr lang="en-US" altLang="zh-CN" dirty="0"/>
              <a:t>float</a:t>
            </a:r>
            <a:r>
              <a:rPr lang="zh-CN" altLang="en-US" dirty="0"/>
              <a:t>为</a:t>
            </a:r>
            <a:r>
              <a:rPr lang="en-US" altLang="zh-CN" dirty="0"/>
              <a:t>0.0</a:t>
            </a:r>
            <a:r>
              <a:rPr lang="zh-CN" altLang="en-US" dirty="0"/>
              <a:t>；</a:t>
            </a:r>
            <a:r>
              <a:rPr lang="en-US" altLang="zh-CN" dirty="0"/>
              <a:t>bool</a:t>
            </a:r>
            <a:r>
              <a:rPr lang="zh-CN" altLang="en-US" dirty="0"/>
              <a:t>为</a:t>
            </a:r>
            <a:r>
              <a:rPr lang="en-US" altLang="zh-CN" dirty="0"/>
              <a:t>false</a:t>
            </a:r>
            <a:r>
              <a:rPr lang="zh-CN" altLang="en-US" dirty="0"/>
              <a:t>；</a:t>
            </a:r>
            <a:r>
              <a:rPr lang="en-US" altLang="zh-CN" dirty="0"/>
              <a:t>string</a:t>
            </a:r>
            <a:r>
              <a:rPr lang="zh-CN" altLang="en-US" dirty="0"/>
              <a:t>为空串；指针类型为</a:t>
            </a:r>
            <a:r>
              <a:rPr lang="en-US" altLang="zh-CN" dirty="0"/>
              <a:t>nil</a:t>
            </a:r>
            <a:r>
              <a:rPr lang="zh-CN" altLang="en-US" dirty="0"/>
              <a:t>；</a:t>
            </a:r>
            <a:endParaRPr lang="en-US" altLang="zh-CN" dirty="0"/>
          </a:p>
          <a:p>
            <a:r>
              <a:rPr lang="zh-CN" altLang="en-US" dirty="0"/>
              <a:t>变量命名规则遵循骆驼命名法（非强制要求）</a:t>
            </a:r>
            <a:endParaRPr lang="en-US" altLang="zh-CN" dirty="0"/>
          </a:p>
          <a:p>
            <a:r>
              <a:rPr lang="zh-CN" altLang="en-US" dirty="0"/>
              <a:t>批量声明变量：</a:t>
            </a:r>
            <a:endParaRPr lang="en-US" altLang="zh-CN" dirty="0"/>
          </a:p>
          <a:p>
            <a:pPr marL="914400" lvl="2" indent="0">
              <a:buNone/>
            </a:pPr>
            <a:r>
              <a:rPr lang="en-US" altLang="zh-CN" dirty="0"/>
              <a:t>var (</a:t>
            </a:r>
          </a:p>
          <a:p>
            <a:pPr marL="914400" lvl="2" indent="0">
              <a:buNone/>
            </a:pPr>
            <a:r>
              <a:rPr lang="en-US" altLang="zh-CN" dirty="0"/>
              <a:t>	age int</a:t>
            </a:r>
          </a:p>
          <a:p>
            <a:pPr marL="914400" lvl="2" indent="0">
              <a:buNone/>
            </a:pPr>
            <a:r>
              <a:rPr lang="en-US" altLang="zh-CN" dirty="0"/>
              <a:t>	name string</a:t>
            </a:r>
          </a:p>
          <a:p>
            <a:pPr marL="914400" lvl="2" indent="0">
              <a:buNone/>
            </a:pPr>
            <a:r>
              <a:rPr lang="en-US" altLang="zh-CN" dirty="0"/>
              <a:t>	balance float32</a:t>
            </a:r>
          </a:p>
          <a:p>
            <a:pPr marL="914400" lvl="2" indent="0">
              <a:buNone/>
            </a:pPr>
            <a:r>
              <a:rPr lang="en-US" altLang="zh-CN" dirty="0"/>
              <a:t>)</a:t>
            </a:r>
          </a:p>
          <a:p>
            <a:r>
              <a:rPr lang="en-US" altLang="zh-CN" dirty="0"/>
              <a:t> </a:t>
            </a:r>
            <a:r>
              <a:rPr lang="zh-CN" altLang="en-US" dirty="0"/>
              <a:t>简短声明变量（只能用在函数内部局部变量声明、只能定义变量且显式初始化）：</a:t>
            </a:r>
            <a:endParaRPr lang="en-US" altLang="zh-CN" dirty="0"/>
          </a:p>
          <a:p>
            <a:pPr marL="457200" lvl="1" indent="0">
              <a:buNone/>
            </a:pPr>
            <a:r>
              <a:rPr lang="en-US" altLang="zh-CN" dirty="0"/>
              <a:t>	</a:t>
            </a:r>
            <a:r>
              <a:rPr lang="en-US" altLang="zh-CN" dirty="0" err="1"/>
              <a:t>name,goodAt</a:t>
            </a:r>
            <a:r>
              <a:rPr lang="en-US" altLang="zh-CN" dirty="0"/>
              <a:t> :="</a:t>
            </a:r>
            <a:r>
              <a:rPr lang="en-US" altLang="zh-CN" dirty="0" err="1"/>
              <a:t>Shirdon","Programming</a:t>
            </a:r>
            <a:r>
              <a:rPr lang="en-US" altLang="zh-CN" dirty="0"/>
              <a:t>"   //</a:t>
            </a:r>
            <a:r>
              <a:rPr lang="zh-CN" altLang="en-US" dirty="0"/>
              <a:t>变量无明确数据类型</a:t>
            </a:r>
            <a:endParaRPr lang="en-US" altLang="zh-CN" dirty="0"/>
          </a:p>
        </p:txBody>
      </p:sp>
    </p:spTree>
    <p:extLst>
      <p:ext uri="{BB962C8B-B14F-4D97-AF65-F5344CB8AC3E}">
        <p14:creationId xmlns:p14="http://schemas.microsoft.com/office/powerpoint/2010/main" val="611634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DD125B-431E-2AA4-B31D-42DDC24293D6}"/>
              </a:ext>
            </a:extLst>
          </p:cNvPr>
          <p:cNvSpPr>
            <a:spLocks noGrp="1"/>
          </p:cNvSpPr>
          <p:nvPr>
            <p:ph type="title"/>
          </p:nvPr>
        </p:nvSpPr>
        <p:spPr/>
        <p:txBody>
          <a:bodyPr/>
          <a:lstStyle/>
          <a:p>
            <a:r>
              <a:rPr lang="zh-CN" altLang="en-US" dirty="0"/>
              <a:t>变量的赋值</a:t>
            </a:r>
          </a:p>
        </p:txBody>
      </p:sp>
      <p:sp>
        <p:nvSpPr>
          <p:cNvPr id="3" name="内容占位符 2">
            <a:extLst>
              <a:ext uri="{FF2B5EF4-FFF2-40B4-BE49-F238E27FC236}">
                <a16:creationId xmlns:a16="http://schemas.microsoft.com/office/drawing/2014/main" id="{7A098213-CC5F-FB1E-C12B-BDE41C154B69}"/>
              </a:ext>
            </a:extLst>
          </p:cNvPr>
          <p:cNvSpPr>
            <a:spLocks noGrp="1"/>
          </p:cNvSpPr>
          <p:nvPr>
            <p:ph idx="1"/>
          </p:nvPr>
        </p:nvSpPr>
        <p:spPr/>
        <p:txBody>
          <a:bodyPr>
            <a:normAutofit fontScale="77500" lnSpcReduction="20000"/>
          </a:bodyPr>
          <a:lstStyle/>
          <a:p>
            <a:r>
              <a:rPr lang="zh-CN" altLang="en-US" dirty="0"/>
              <a:t>单个变量赋值：</a:t>
            </a:r>
            <a:endParaRPr lang="en-US" altLang="zh-CN" dirty="0"/>
          </a:p>
          <a:p>
            <a:pPr marL="457200" lvl="1" indent="0">
              <a:buNone/>
            </a:pPr>
            <a:r>
              <a:rPr lang="en-US" altLang="zh-CN" dirty="0"/>
              <a:t>var language string = "Go" </a:t>
            </a:r>
          </a:p>
          <a:p>
            <a:pPr marL="457200" lvl="1" indent="0">
              <a:buNone/>
            </a:pPr>
            <a:r>
              <a:rPr lang="en-US" altLang="zh-CN" dirty="0"/>
              <a:t>var language = "Go"              </a:t>
            </a:r>
          </a:p>
          <a:p>
            <a:pPr marL="457200" lvl="1" indent="0">
              <a:buNone/>
            </a:pPr>
            <a:r>
              <a:rPr lang="en-US" altLang="zh-CN" dirty="0"/>
              <a:t>language = "Go"</a:t>
            </a:r>
          </a:p>
          <a:p>
            <a:r>
              <a:rPr lang="zh-CN" altLang="en-US" dirty="0"/>
              <a:t>多个变量赋值：</a:t>
            </a:r>
            <a:endParaRPr lang="en-US" altLang="zh-CN" dirty="0"/>
          </a:p>
          <a:p>
            <a:pPr marL="457200" lvl="1" indent="0">
              <a:buNone/>
            </a:pPr>
            <a:r>
              <a:rPr lang="en-US" altLang="zh-CN" dirty="0"/>
              <a:t>var (</a:t>
            </a:r>
          </a:p>
          <a:p>
            <a:pPr marL="914400" lvl="2" indent="0">
              <a:buNone/>
            </a:pPr>
            <a:r>
              <a:rPr lang="en-US" altLang="zh-CN" dirty="0"/>
              <a:t>arg1 int =18</a:t>
            </a:r>
          </a:p>
          <a:p>
            <a:pPr marL="914400" lvl="2" indent="0">
              <a:buNone/>
            </a:pPr>
            <a:r>
              <a:rPr lang="en-US" altLang="zh-CN" dirty="0"/>
              <a:t>arg2 string = "hello"</a:t>
            </a:r>
          </a:p>
          <a:p>
            <a:pPr marL="914400" lvl="2" indent="0">
              <a:buNone/>
            </a:pPr>
            <a:r>
              <a:rPr lang="en-US" altLang="zh-CN" dirty="0"/>
              <a:t>balance float32 = 999999.99</a:t>
            </a:r>
          </a:p>
          <a:p>
            <a:pPr marL="457200" lvl="1" indent="0">
              <a:buNone/>
            </a:pPr>
            <a:r>
              <a:rPr lang="en-US" altLang="zh-CN" dirty="0"/>
              <a:t>)</a:t>
            </a:r>
          </a:p>
          <a:p>
            <a:pPr marL="457200" lvl="1" indent="0">
              <a:buNone/>
            </a:pPr>
            <a:r>
              <a:rPr lang="en-US" altLang="zh-CN" dirty="0"/>
              <a:t>var </a:t>
            </a:r>
            <a:r>
              <a:rPr lang="en-US" altLang="zh-CN" dirty="0" err="1"/>
              <a:t>age,name,balance</a:t>
            </a:r>
            <a:r>
              <a:rPr lang="en-US" altLang="zh-CN" dirty="0"/>
              <a:t> := 18,"hello",999999.99</a:t>
            </a:r>
          </a:p>
          <a:p>
            <a:pPr marL="457200" lvl="1" indent="0">
              <a:buNone/>
            </a:pPr>
            <a:r>
              <a:rPr lang="en-US" altLang="zh-CN" dirty="0" err="1"/>
              <a:t>age,name,balance</a:t>
            </a:r>
            <a:r>
              <a:rPr lang="en-US" altLang="zh-CN" dirty="0"/>
              <a:t> := 18,"hello",999999.99</a:t>
            </a:r>
          </a:p>
          <a:p>
            <a:r>
              <a:rPr lang="zh-CN" altLang="en-US" dirty="0"/>
              <a:t>交换两变量的值：</a:t>
            </a:r>
            <a:endParaRPr lang="en-US" altLang="zh-CN" dirty="0"/>
          </a:p>
          <a:p>
            <a:pPr marL="457200" lvl="1" indent="0">
              <a:buNone/>
            </a:pPr>
            <a:r>
              <a:rPr lang="en-US" altLang="zh-CN" dirty="0" err="1"/>
              <a:t>d,c</a:t>
            </a:r>
            <a:r>
              <a:rPr lang="en-US" altLang="zh-CN" dirty="0"/>
              <a:t> := "D","C"</a:t>
            </a:r>
          </a:p>
          <a:p>
            <a:pPr marL="457200" lvl="1" indent="0">
              <a:buNone/>
            </a:pPr>
            <a:r>
              <a:rPr lang="en-US" altLang="zh-CN" dirty="0" err="1"/>
              <a:t>c,d</a:t>
            </a:r>
            <a:r>
              <a:rPr lang="en-US" altLang="zh-CN" dirty="0"/>
              <a:t> = </a:t>
            </a:r>
            <a:r>
              <a:rPr lang="en-US" altLang="zh-CN" dirty="0" err="1"/>
              <a:t>d,c</a:t>
            </a:r>
            <a:endParaRPr lang="zh-CN" altLang="en-US" dirty="0"/>
          </a:p>
        </p:txBody>
      </p:sp>
    </p:spTree>
    <p:extLst>
      <p:ext uri="{BB962C8B-B14F-4D97-AF65-F5344CB8AC3E}">
        <p14:creationId xmlns:p14="http://schemas.microsoft.com/office/powerpoint/2010/main" val="164254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C06338-609A-5724-A4BC-3D1B6099E856}"/>
              </a:ext>
            </a:extLst>
          </p:cNvPr>
          <p:cNvSpPr>
            <a:spLocks noGrp="1"/>
          </p:cNvSpPr>
          <p:nvPr>
            <p:ph type="title"/>
          </p:nvPr>
        </p:nvSpPr>
        <p:spPr/>
        <p:txBody>
          <a:bodyPr/>
          <a:lstStyle/>
          <a:p>
            <a:r>
              <a:rPr lang="zh-CN" altLang="en-US" dirty="0"/>
              <a:t>变量的作用域</a:t>
            </a:r>
          </a:p>
        </p:txBody>
      </p:sp>
      <p:sp>
        <p:nvSpPr>
          <p:cNvPr id="3" name="内容占位符 2">
            <a:extLst>
              <a:ext uri="{FF2B5EF4-FFF2-40B4-BE49-F238E27FC236}">
                <a16:creationId xmlns:a16="http://schemas.microsoft.com/office/drawing/2014/main" id="{F55EE574-E2A0-E988-CD2D-39EFA7768FD6}"/>
              </a:ext>
            </a:extLst>
          </p:cNvPr>
          <p:cNvSpPr>
            <a:spLocks noGrp="1"/>
          </p:cNvSpPr>
          <p:nvPr>
            <p:ph idx="1"/>
          </p:nvPr>
        </p:nvSpPr>
        <p:spPr/>
        <p:txBody>
          <a:bodyPr/>
          <a:lstStyle/>
          <a:p>
            <a:r>
              <a:rPr lang="zh-CN" altLang="en-US" dirty="0"/>
              <a:t>函数体内声明的变量被称为局部变量，作用域只在函数体内，参数和返回值变量也是局部变量</a:t>
            </a:r>
            <a:endParaRPr lang="en-US" altLang="zh-CN" dirty="0"/>
          </a:p>
          <a:p>
            <a:r>
              <a:rPr lang="zh-CN" altLang="en-US" dirty="0"/>
              <a:t>函数体外声明的变量被称为全局变量。可以在整个包、甚至外部包（被导出后）中使用，也可以在任何函数中使用。</a:t>
            </a:r>
            <a:endParaRPr lang="en-US" altLang="zh-CN" dirty="0"/>
          </a:p>
          <a:p>
            <a:r>
              <a:rPr lang="en-US" altLang="zh-CN" dirty="0"/>
              <a:t>Go</a:t>
            </a:r>
            <a:r>
              <a:rPr lang="zh-CN" altLang="en-US" dirty="0"/>
              <a:t>语言中，全局变量和局部变量可以同名，但在函数内部其局部变量会被优先考虑。</a:t>
            </a:r>
          </a:p>
        </p:txBody>
      </p:sp>
    </p:spTree>
    <p:extLst>
      <p:ext uri="{BB962C8B-B14F-4D97-AF65-F5344CB8AC3E}">
        <p14:creationId xmlns:p14="http://schemas.microsoft.com/office/powerpoint/2010/main" val="1677283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38011A-54EC-CECB-2F8F-523233D7E852}"/>
              </a:ext>
            </a:extLst>
          </p:cNvPr>
          <p:cNvSpPr>
            <a:spLocks noGrp="1"/>
          </p:cNvSpPr>
          <p:nvPr>
            <p:ph type="title"/>
          </p:nvPr>
        </p:nvSpPr>
        <p:spPr/>
        <p:txBody>
          <a:bodyPr/>
          <a:lstStyle/>
          <a:p>
            <a:pPr marL="742950" indent="-742950" algn="ctr">
              <a:buFont typeface="+mj-ea"/>
              <a:buAutoNum type="circleNumDbPlain" startAt="3"/>
            </a:pPr>
            <a:r>
              <a:rPr lang="zh-CN" altLang="en-US" dirty="0"/>
              <a:t>常量</a:t>
            </a:r>
          </a:p>
        </p:txBody>
      </p:sp>
      <p:sp>
        <p:nvSpPr>
          <p:cNvPr id="3" name="内容占位符 2">
            <a:extLst>
              <a:ext uri="{FF2B5EF4-FFF2-40B4-BE49-F238E27FC236}">
                <a16:creationId xmlns:a16="http://schemas.microsoft.com/office/drawing/2014/main" id="{2A2248E8-61DC-509F-464E-B315416A36EF}"/>
              </a:ext>
            </a:extLst>
          </p:cNvPr>
          <p:cNvSpPr>
            <a:spLocks noGrp="1"/>
          </p:cNvSpPr>
          <p:nvPr>
            <p:ph idx="1"/>
          </p:nvPr>
        </p:nvSpPr>
        <p:spPr/>
        <p:txBody>
          <a:bodyPr>
            <a:normAutofit lnSpcReduction="10000"/>
          </a:bodyPr>
          <a:lstStyle/>
          <a:p>
            <a:r>
              <a:rPr lang="zh-CN" altLang="en-US" dirty="0"/>
              <a:t>用关键字</a:t>
            </a:r>
            <a:r>
              <a:rPr lang="en-US" altLang="zh-CN" dirty="0"/>
              <a:t>const</a:t>
            </a:r>
            <a:r>
              <a:rPr lang="zh-CN" altLang="en-US" dirty="0"/>
              <a:t>声明常量，在编译时创建（包括声明在函数内的常量）。</a:t>
            </a:r>
            <a:endParaRPr lang="en-US" altLang="zh-CN" dirty="0"/>
          </a:p>
          <a:p>
            <a:r>
              <a:rPr lang="zh-CN" altLang="en-US" dirty="0"/>
              <a:t>常量只能是布尔型、数字型、字符串型。</a:t>
            </a:r>
            <a:endParaRPr lang="en-US" altLang="zh-CN" dirty="0"/>
          </a:p>
          <a:p>
            <a:pPr marL="457200" lvl="1" indent="0">
              <a:buNone/>
            </a:pPr>
            <a:r>
              <a:rPr lang="en-US" altLang="zh-CN" dirty="0"/>
              <a:t>const pi = 3.14159; const </a:t>
            </a:r>
            <a:r>
              <a:rPr lang="en-US" altLang="zh-CN"/>
              <a:t>e float32 </a:t>
            </a:r>
            <a:r>
              <a:rPr lang="en-US" altLang="zh-CN" dirty="0"/>
              <a:t>= 2.7182818; const c1=5/2</a:t>
            </a:r>
          </a:p>
          <a:p>
            <a:r>
              <a:rPr lang="zh-CN" altLang="en-US" dirty="0"/>
              <a:t>常量声明必须在编译期即可计算得到其明确值</a:t>
            </a:r>
            <a:endParaRPr lang="en-US" altLang="zh-CN" dirty="0"/>
          </a:p>
          <a:p>
            <a:r>
              <a:rPr lang="zh-CN" altLang="en-US" dirty="0"/>
              <a:t>常量也可以批量声明：</a:t>
            </a:r>
            <a:endParaRPr lang="en-US" altLang="zh-CN" dirty="0"/>
          </a:p>
          <a:p>
            <a:pPr marL="457200" lvl="1" indent="0">
              <a:buNone/>
            </a:pPr>
            <a:r>
              <a:rPr lang="en-US" altLang="zh-CN" dirty="0"/>
              <a:t>const (</a:t>
            </a:r>
          </a:p>
          <a:p>
            <a:pPr marL="914400" lvl="2" indent="0">
              <a:buNone/>
            </a:pPr>
            <a:r>
              <a:rPr lang="en-US" altLang="zh-CN" dirty="0"/>
              <a:t>e=2.7182818</a:t>
            </a:r>
          </a:p>
          <a:p>
            <a:pPr marL="914400" lvl="2" indent="0">
              <a:buNone/>
            </a:pPr>
            <a:r>
              <a:rPr lang="en-US" altLang="zh-CN" dirty="0"/>
              <a:t>pi=3.1415926</a:t>
            </a:r>
          </a:p>
          <a:p>
            <a:pPr marL="457200" lvl="1" indent="0">
              <a:buNone/>
            </a:pPr>
            <a:r>
              <a:rPr lang="en-US" altLang="zh-CN" dirty="0"/>
              <a:t>)</a:t>
            </a:r>
          </a:p>
          <a:p>
            <a:pPr marL="457200" lvl="1" indent="0">
              <a:buNone/>
            </a:pPr>
            <a:r>
              <a:rPr lang="en-US" altLang="zh-CN" dirty="0"/>
              <a:t>const </a:t>
            </a:r>
            <a:r>
              <a:rPr lang="en-US" altLang="zh-CN" dirty="0" err="1"/>
              <a:t>e,pi</a:t>
            </a:r>
            <a:r>
              <a:rPr lang="en-US" altLang="zh-CN" dirty="0"/>
              <a:t> = 2.7182818,3.1415926</a:t>
            </a:r>
          </a:p>
          <a:p>
            <a:endParaRPr lang="zh-CN" altLang="en-US" dirty="0"/>
          </a:p>
        </p:txBody>
      </p:sp>
    </p:spTree>
    <p:extLst>
      <p:ext uri="{BB962C8B-B14F-4D97-AF65-F5344CB8AC3E}">
        <p14:creationId xmlns:p14="http://schemas.microsoft.com/office/powerpoint/2010/main" val="324516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4E6AFE-41C3-C86D-4914-4EE59F2A4C98}"/>
              </a:ext>
            </a:extLst>
          </p:cNvPr>
          <p:cNvSpPr>
            <a:spLocks noGrp="1"/>
          </p:cNvSpPr>
          <p:nvPr>
            <p:ph type="title"/>
          </p:nvPr>
        </p:nvSpPr>
        <p:spPr/>
        <p:txBody>
          <a:bodyPr/>
          <a:lstStyle/>
          <a:p>
            <a:r>
              <a:rPr lang="zh-CN" altLang="en-US" dirty="0"/>
              <a:t>常量生成器</a:t>
            </a:r>
            <a:r>
              <a:rPr lang="en-US" altLang="zh-CN" dirty="0"/>
              <a:t>iota</a:t>
            </a:r>
            <a:endParaRPr lang="zh-CN" altLang="en-US" dirty="0"/>
          </a:p>
        </p:txBody>
      </p:sp>
      <p:sp>
        <p:nvSpPr>
          <p:cNvPr id="3" name="内容占位符 2">
            <a:extLst>
              <a:ext uri="{FF2B5EF4-FFF2-40B4-BE49-F238E27FC236}">
                <a16:creationId xmlns:a16="http://schemas.microsoft.com/office/drawing/2014/main" id="{960F8DB8-84F1-238D-01B0-F33450061E98}"/>
              </a:ext>
            </a:extLst>
          </p:cNvPr>
          <p:cNvSpPr>
            <a:spLocks noGrp="1"/>
          </p:cNvSpPr>
          <p:nvPr>
            <p:ph idx="1"/>
          </p:nvPr>
        </p:nvSpPr>
        <p:spPr>
          <a:xfrm>
            <a:off x="838199" y="1825625"/>
            <a:ext cx="11037849" cy="4351338"/>
          </a:xfrm>
        </p:spPr>
        <p:txBody>
          <a:bodyPr>
            <a:normAutofit/>
          </a:bodyPr>
          <a:lstStyle/>
          <a:p>
            <a:pPr marL="0" indent="0">
              <a:buNone/>
            </a:pPr>
            <a:r>
              <a:rPr lang="en-US" altLang="zh-CN" dirty="0"/>
              <a:t>type Direction int</a:t>
            </a:r>
          </a:p>
          <a:p>
            <a:pPr marL="0" indent="0">
              <a:buNone/>
            </a:pPr>
            <a:r>
              <a:rPr lang="en-US" altLang="zh-CN" dirty="0"/>
              <a:t>const (  //</a:t>
            </a:r>
            <a:r>
              <a:rPr lang="zh-CN" altLang="en-US" dirty="0"/>
              <a:t>用</a:t>
            </a:r>
            <a:r>
              <a:rPr lang="en-US" altLang="zh-CN" dirty="0"/>
              <a:t>const</a:t>
            </a:r>
            <a:r>
              <a:rPr lang="zh-CN" altLang="en-US" dirty="0"/>
              <a:t>定义多个常量的时候，用</a:t>
            </a:r>
            <a:r>
              <a:rPr lang="en-US" altLang="zh-CN" dirty="0"/>
              <a:t>iota</a:t>
            </a:r>
            <a:r>
              <a:rPr lang="zh-CN" altLang="en-US" dirty="0"/>
              <a:t>来简化定义常量</a:t>
            </a:r>
            <a:endParaRPr lang="en-US" altLang="zh-CN" dirty="0"/>
          </a:p>
          <a:p>
            <a:pPr marL="457200" lvl="1" indent="0">
              <a:buNone/>
            </a:pPr>
            <a:r>
              <a:rPr lang="en-US" altLang="zh-CN" dirty="0"/>
              <a:t>North Direction = iota   //</a:t>
            </a:r>
            <a:r>
              <a:rPr lang="zh-CN" altLang="en-US" dirty="0"/>
              <a:t>由于声明了的</a:t>
            </a:r>
            <a:r>
              <a:rPr lang="en-US" altLang="zh-CN" dirty="0"/>
              <a:t>const North </a:t>
            </a:r>
            <a:r>
              <a:rPr lang="zh-CN" altLang="en-US" dirty="0"/>
              <a:t>值为</a:t>
            </a:r>
            <a:r>
              <a:rPr lang="en-US" altLang="zh-CN" dirty="0"/>
              <a:t>iota</a:t>
            </a:r>
            <a:r>
              <a:rPr lang="zh-CN" altLang="en-US" dirty="0"/>
              <a:t>，则其初值为</a:t>
            </a:r>
            <a:r>
              <a:rPr lang="en-US" altLang="zh-CN" dirty="0"/>
              <a:t>0</a:t>
            </a:r>
          </a:p>
          <a:p>
            <a:pPr marL="457200" lvl="1" indent="0">
              <a:buNone/>
            </a:pPr>
            <a:r>
              <a:rPr lang="en-US" altLang="zh-CN" dirty="0"/>
              <a:t>East        //</a:t>
            </a:r>
            <a:r>
              <a:rPr lang="zh-CN" altLang="en-US" dirty="0"/>
              <a:t>由于上一行声明了</a:t>
            </a:r>
            <a:r>
              <a:rPr lang="en-US" altLang="zh-CN" dirty="0"/>
              <a:t>iota</a:t>
            </a:r>
            <a:r>
              <a:rPr lang="zh-CN" altLang="en-US" dirty="0"/>
              <a:t>，则往下三行变量依次取值为</a:t>
            </a:r>
            <a:r>
              <a:rPr lang="en-US" altLang="zh-CN" dirty="0"/>
              <a:t>1</a:t>
            </a:r>
            <a:r>
              <a:rPr lang="zh-CN" altLang="en-US" dirty="0"/>
              <a:t>、</a:t>
            </a:r>
            <a:r>
              <a:rPr lang="en-US" altLang="zh-CN" dirty="0"/>
              <a:t>2</a:t>
            </a:r>
            <a:r>
              <a:rPr lang="zh-CN" altLang="en-US" dirty="0"/>
              <a:t>、</a:t>
            </a:r>
            <a:r>
              <a:rPr lang="en-US" altLang="zh-CN" dirty="0"/>
              <a:t>3</a:t>
            </a:r>
          </a:p>
          <a:p>
            <a:pPr marL="457200" lvl="1" indent="0">
              <a:buNone/>
            </a:pPr>
            <a:r>
              <a:rPr lang="en-US" altLang="zh-CN" dirty="0"/>
              <a:t>South     //East=1</a:t>
            </a:r>
            <a:r>
              <a:rPr lang="zh-CN" altLang="en-US" dirty="0"/>
              <a:t>、</a:t>
            </a:r>
            <a:r>
              <a:rPr lang="en-US" altLang="zh-CN" dirty="0"/>
              <a:t>South=2</a:t>
            </a:r>
          </a:p>
          <a:p>
            <a:pPr marL="457200" lvl="1" indent="0">
              <a:buNone/>
            </a:pPr>
            <a:r>
              <a:rPr lang="en-US" altLang="zh-CN" dirty="0"/>
              <a:t>West      //West=3</a:t>
            </a:r>
            <a:r>
              <a:rPr lang="zh-CN" altLang="en-US" dirty="0"/>
              <a:t>，此时，</a:t>
            </a:r>
            <a:r>
              <a:rPr lang="en-US" altLang="zh-CN" dirty="0"/>
              <a:t>iota</a:t>
            </a:r>
            <a:r>
              <a:rPr lang="zh-CN" altLang="en-US" dirty="0"/>
              <a:t>的值为</a:t>
            </a:r>
            <a:r>
              <a:rPr lang="en-US" altLang="zh-CN" dirty="0"/>
              <a:t>3</a:t>
            </a:r>
            <a:r>
              <a:rPr lang="zh-CN" altLang="en-US" dirty="0"/>
              <a:t>。</a:t>
            </a:r>
            <a:r>
              <a:rPr lang="en-US" altLang="zh-CN" dirty="0"/>
              <a:t>)</a:t>
            </a:r>
          </a:p>
          <a:p>
            <a:pPr marL="0" indent="0">
              <a:buNone/>
            </a:pPr>
            <a:r>
              <a:rPr lang="zh-CN" altLang="en-US" dirty="0"/>
              <a:t>每增加定义一个常量，会使</a:t>
            </a:r>
            <a:r>
              <a:rPr lang="en-US" altLang="zh-CN" dirty="0"/>
              <a:t>iota</a:t>
            </a:r>
            <a:r>
              <a:rPr lang="zh-CN" altLang="en-US" dirty="0"/>
              <a:t>的值增</a:t>
            </a:r>
            <a:r>
              <a:rPr lang="en-US" altLang="zh-CN" dirty="0"/>
              <a:t>1</a:t>
            </a:r>
          </a:p>
          <a:p>
            <a:pPr marL="0" indent="0">
              <a:buNone/>
            </a:pPr>
            <a:r>
              <a:rPr lang="zh-CN" altLang="en-US" dirty="0"/>
              <a:t>如果常量定义为</a:t>
            </a:r>
            <a:r>
              <a:rPr lang="en-US" altLang="zh-CN" dirty="0"/>
              <a:t>iota</a:t>
            </a:r>
            <a:r>
              <a:rPr lang="zh-CN" altLang="en-US" dirty="0"/>
              <a:t>，且下一个常量没有赋值，那么没有赋值的常量与其上一个常量的值相同。</a:t>
            </a:r>
            <a:r>
              <a:rPr lang="en-US" altLang="zh-CN" dirty="0"/>
              <a:t>West</a:t>
            </a:r>
            <a:r>
              <a:rPr lang="zh-CN" altLang="en-US" dirty="0"/>
              <a:t>、</a:t>
            </a:r>
            <a:r>
              <a:rPr lang="en-US" altLang="zh-CN" dirty="0"/>
              <a:t>South</a:t>
            </a:r>
            <a:r>
              <a:rPr lang="zh-CN" altLang="en-US" dirty="0"/>
              <a:t>、</a:t>
            </a:r>
            <a:r>
              <a:rPr lang="en-US" altLang="zh-CN" dirty="0"/>
              <a:t>East</a:t>
            </a:r>
            <a:r>
              <a:rPr lang="zh-CN" altLang="en-US" dirty="0"/>
              <a:t>的值都等于当时的</a:t>
            </a:r>
            <a:r>
              <a:rPr lang="en-US" altLang="zh-CN" dirty="0"/>
              <a:t>iota</a:t>
            </a:r>
            <a:r>
              <a:rPr lang="zh-CN" altLang="en-US" dirty="0"/>
              <a:t>值。</a:t>
            </a:r>
            <a:endParaRPr lang="en-US" altLang="zh-CN" dirty="0"/>
          </a:p>
          <a:p>
            <a:pPr marL="0" indent="0">
              <a:buNone/>
            </a:pPr>
            <a:endParaRPr lang="en-US" altLang="zh-CN" dirty="0"/>
          </a:p>
          <a:p>
            <a:pPr marL="0" indent="0">
              <a:buNone/>
            </a:pPr>
            <a:endParaRPr lang="en-US" altLang="zh-CN" dirty="0"/>
          </a:p>
        </p:txBody>
      </p:sp>
    </p:spTree>
    <p:extLst>
      <p:ext uri="{BB962C8B-B14F-4D97-AF65-F5344CB8AC3E}">
        <p14:creationId xmlns:p14="http://schemas.microsoft.com/office/powerpoint/2010/main" val="103723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E13CD2D-AFA5-CC7D-74FF-EB41A311817C}"/>
              </a:ext>
            </a:extLst>
          </p:cNvPr>
          <p:cNvSpPr>
            <a:spLocks noGrp="1"/>
          </p:cNvSpPr>
          <p:nvPr>
            <p:ph idx="1"/>
          </p:nvPr>
        </p:nvSpPr>
        <p:spPr>
          <a:xfrm>
            <a:off x="291790" y="175244"/>
            <a:ext cx="5049644" cy="6682756"/>
          </a:xfrm>
        </p:spPr>
        <p:txBody>
          <a:bodyPr>
            <a:noAutofit/>
          </a:bodyPr>
          <a:lstStyle/>
          <a:p>
            <a:pPr marL="0" indent="0">
              <a:buNone/>
            </a:pPr>
            <a:r>
              <a:rPr lang="en-US" altLang="zh-CN" sz="2000" dirty="0"/>
              <a:t>package main</a:t>
            </a:r>
          </a:p>
          <a:p>
            <a:pPr marL="0" indent="0">
              <a:buNone/>
            </a:pPr>
            <a:r>
              <a:rPr lang="en-US" altLang="zh-CN" sz="2000" dirty="0"/>
              <a:t>import "</a:t>
            </a:r>
            <a:r>
              <a:rPr lang="en-US" altLang="zh-CN" sz="2000" dirty="0" err="1"/>
              <a:t>fmt</a:t>
            </a:r>
            <a:r>
              <a:rPr lang="en-US" altLang="zh-CN" sz="2000" dirty="0"/>
              <a:t>"</a:t>
            </a:r>
          </a:p>
          <a:p>
            <a:pPr marL="0" indent="0">
              <a:buNone/>
            </a:pPr>
            <a:r>
              <a:rPr lang="en-US" altLang="zh-CN" sz="2000" dirty="0" err="1"/>
              <a:t>func</a:t>
            </a:r>
            <a:r>
              <a:rPr lang="en-US" altLang="zh-CN" sz="2000" dirty="0"/>
              <a:t> main() {</a:t>
            </a:r>
          </a:p>
          <a:p>
            <a:pPr marL="0" indent="0">
              <a:buNone/>
            </a:pPr>
            <a:r>
              <a:rPr lang="en-US" altLang="zh-CN" sz="2000" dirty="0"/>
              <a:t>	const (</a:t>
            </a:r>
          </a:p>
          <a:p>
            <a:pPr marL="0" indent="0">
              <a:buNone/>
            </a:pPr>
            <a:r>
              <a:rPr lang="en-US" altLang="zh-CN" sz="2000" dirty="0"/>
              <a:t>		a = iota</a:t>
            </a:r>
          </a:p>
          <a:p>
            <a:pPr marL="0" indent="0">
              <a:buNone/>
            </a:pPr>
            <a:r>
              <a:rPr lang="en-US" altLang="zh-CN" sz="2000" dirty="0"/>
              <a:t>		b</a:t>
            </a:r>
          </a:p>
          <a:p>
            <a:pPr marL="0" indent="0">
              <a:buNone/>
            </a:pPr>
            <a:r>
              <a:rPr lang="en-US" altLang="zh-CN" sz="2000" dirty="0"/>
              <a:t>		c = 10</a:t>
            </a:r>
          </a:p>
          <a:p>
            <a:pPr marL="0" indent="0">
              <a:buNone/>
            </a:pPr>
            <a:r>
              <a:rPr lang="en-US" altLang="zh-CN" sz="2000" dirty="0"/>
              <a:t>		d</a:t>
            </a:r>
          </a:p>
          <a:p>
            <a:pPr marL="0" indent="0">
              <a:buNone/>
            </a:pPr>
            <a:r>
              <a:rPr lang="en-US" altLang="zh-CN" sz="2000" dirty="0"/>
              <a:t>		e = iota</a:t>
            </a:r>
          </a:p>
          <a:p>
            <a:pPr marL="0" indent="0">
              <a:buNone/>
            </a:pPr>
            <a:r>
              <a:rPr lang="en-US" altLang="zh-CN" sz="2000" dirty="0"/>
              <a:t>	)</a:t>
            </a:r>
          </a:p>
          <a:p>
            <a:pPr marL="0" indent="0">
              <a:buNone/>
            </a:pPr>
            <a:r>
              <a:rPr lang="en-US" altLang="zh-CN" sz="2000" dirty="0"/>
              <a:t>	</a:t>
            </a:r>
            <a:r>
              <a:rPr lang="en-US" altLang="zh-CN" sz="2000" dirty="0" err="1"/>
              <a:t>fmt.Printf</a:t>
            </a:r>
            <a:r>
              <a:rPr lang="en-US" altLang="zh-CN" sz="2000" dirty="0"/>
              <a:t>("a</a:t>
            </a:r>
            <a:r>
              <a:rPr lang="zh-CN" altLang="en-US" sz="2000" dirty="0"/>
              <a:t>的值为：</a:t>
            </a:r>
            <a:r>
              <a:rPr lang="en-US" altLang="zh-CN" sz="2000" dirty="0"/>
              <a:t>%d\n", a)</a:t>
            </a:r>
          </a:p>
          <a:p>
            <a:pPr marL="0" indent="0">
              <a:buNone/>
            </a:pPr>
            <a:r>
              <a:rPr lang="en-US" altLang="zh-CN" sz="2000" dirty="0"/>
              <a:t>	</a:t>
            </a:r>
            <a:r>
              <a:rPr lang="en-US" altLang="zh-CN" sz="2000" dirty="0" err="1"/>
              <a:t>fmt.Printf</a:t>
            </a:r>
            <a:r>
              <a:rPr lang="en-US" altLang="zh-CN" sz="2000" dirty="0"/>
              <a:t>("b</a:t>
            </a:r>
            <a:r>
              <a:rPr lang="zh-CN" altLang="en-US" sz="2000" dirty="0"/>
              <a:t>的值为：</a:t>
            </a:r>
            <a:r>
              <a:rPr lang="en-US" altLang="zh-CN" sz="2000" dirty="0"/>
              <a:t>%d\n", b)</a:t>
            </a:r>
          </a:p>
          <a:p>
            <a:pPr marL="0" indent="0">
              <a:buNone/>
            </a:pPr>
            <a:r>
              <a:rPr lang="en-US" altLang="zh-CN" sz="2000" dirty="0"/>
              <a:t>	</a:t>
            </a:r>
            <a:r>
              <a:rPr lang="en-US" altLang="zh-CN" sz="2000" dirty="0" err="1"/>
              <a:t>fmt.Printf</a:t>
            </a:r>
            <a:r>
              <a:rPr lang="en-US" altLang="zh-CN" sz="2000" dirty="0"/>
              <a:t>("c</a:t>
            </a:r>
            <a:r>
              <a:rPr lang="zh-CN" altLang="en-US" sz="2000" dirty="0"/>
              <a:t>的值为：</a:t>
            </a:r>
            <a:r>
              <a:rPr lang="en-US" altLang="zh-CN" sz="2000" dirty="0"/>
              <a:t>%d\n", c)</a:t>
            </a:r>
          </a:p>
          <a:p>
            <a:pPr marL="0" indent="0">
              <a:buNone/>
            </a:pPr>
            <a:r>
              <a:rPr lang="en-US" altLang="zh-CN" sz="2000" dirty="0"/>
              <a:t>	</a:t>
            </a:r>
            <a:r>
              <a:rPr lang="en-US" altLang="zh-CN" sz="2000" dirty="0" err="1"/>
              <a:t>fmt.Printf</a:t>
            </a:r>
            <a:r>
              <a:rPr lang="en-US" altLang="zh-CN" sz="2000" dirty="0"/>
              <a:t>("d</a:t>
            </a:r>
            <a:r>
              <a:rPr lang="zh-CN" altLang="en-US" sz="2000" dirty="0"/>
              <a:t>的值为：</a:t>
            </a:r>
            <a:r>
              <a:rPr lang="en-US" altLang="zh-CN" sz="2000" dirty="0"/>
              <a:t>%d\n", d)</a:t>
            </a:r>
          </a:p>
          <a:p>
            <a:pPr marL="0" indent="0">
              <a:buNone/>
            </a:pPr>
            <a:r>
              <a:rPr lang="en-US" altLang="zh-CN" sz="2000" dirty="0"/>
              <a:t>	</a:t>
            </a:r>
            <a:r>
              <a:rPr lang="en-US" altLang="zh-CN" sz="2000" dirty="0" err="1"/>
              <a:t>fmt.Printf</a:t>
            </a:r>
            <a:r>
              <a:rPr lang="en-US" altLang="zh-CN" sz="2000" dirty="0"/>
              <a:t>("e</a:t>
            </a:r>
            <a:r>
              <a:rPr lang="zh-CN" altLang="en-US" sz="2000" dirty="0"/>
              <a:t>的值为：</a:t>
            </a:r>
            <a:r>
              <a:rPr lang="en-US" altLang="zh-CN" sz="2000" dirty="0"/>
              <a:t>%d\n", e)</a:t>
            </a:r>
          </a:p>
          <a:p>
            <a:pPr marL="0" indent="0">
              <a:buNone/>
            </a:pPr>
            <a:r>
              <a:rPr lang="en-US" altLang="zh-CN" sz="2000" dirty="0"/>
              <a:t>}</a:t>
            </a:r>
            <a:endParaRPr lang="zh-CN" altLang="en-US" sz="2000" dirty="0"/>
          </a:p>
        </p:txBody>
      </p:sp>
      <p:pic>
        <p:nvPicPr>
          <p:cNvPr id="7" name="图片 6">
            <a:extLst>
              <a:ext uri="{FF2B5EF4-FFF2-40B4-BE49-F238E27FC236}">
                <a16:creationId xmlns:a16="http://schemas.microsoft.com/office/drawing/2014/main" id="{AE46CD46-6D5E-9214-EBCD-304E72A97C8A}"/>
              </a:ext>
            </a:extLst>
          </p:cNvPr>
          <p:cNvPicPr>
            <a:picLocks noChangeAspect="1"/>
          </p:cNvPicPr>
          <p:nvPr/>
        </p:nvPicPr>
        <p:blipFill>
          <a:blip r:embed="rId2"/>
          <a:stretch>
            <a:fillRect/>
          </a:stretch>
        </p:blipFill>
        <p:spPr>
          <a:xfrm>
            <a:off x="5554291" y="2116994"/>
            <a:ext cx="6469147" cy="2799256"/>
          </a:xfrm>
          <a:prstGeom prst="rect">
            <a:avLst/>
          </a:prstGeom>
          <a:ln>
            <a:solidFill>
              <a:schemeClr val="accent1"/>
            </a:solidFill>
          </a:ln>
        </p:spPr>
      </p:pic>
      <p:sp>
        <p:nvSpPr>
          <p:cNvPr id="8" name="文本框 7">
            <a:extLst>
              <a:ext uri="{FF2B5EF4-FFF2-40B4-BE49-F238E27FC236}">
                <a16:creationId xmlns:a16="http://schemas.microsoft.com/office/drawing/2014/main" id="{15226064-E722-3E25-D22F-2535456F8CA1}"/>
              </a:ext>
            </a:extLst>
          </p:cNvPr>
          <p:cNvSpPr txBox="1"/>
          <p:nvPr/>
        </p:nvSpPr>
        <p:spPr>
          <a:xfrm>
            <a:off x="5722967" y="1402485"/>
            <a:ext cx="3416320" cy="646331"/>
          </a:xfrm>
          <a:prstGeom prst="rect">
            <a:avLst/>
          </a:prstGeom>
          <a:noFill/>
        </p:spPr>
        <p:txBody>
          <a:bodyPr wrap="none" rtlCol="0">
            <a:spAutoFit/>
          </a:bodyPr>
          <a:lstStyle/>
          <a:p>
            <a:r>
              <a:rPr lang="zh-CN" altLang="en-US" sz="3600" b="1" dirty="0"/>
              <a:t>运行结果如下：</a:t>
            </a:r>
          </a:p>
        </p:txBody>
      </p:sp>
      <p:sp>
        <p:nvSpPr>
          <p:cNvPr id="10" name="文本框 9">
            <a:extLst>
              <a:ext uri="{FF2B5EF4-FFF2-40B4-BE49-F238E27FC236}">
                <a16:creationId xmlns:a16="http://schemas.microsoft.com/office/drawing/2014/main" id="{083C0779-BFE6-601B-02F8-3606040EDC84}"/>
              </a:ext>
            </a:extLst>
          </p:cNvPr>
          <p:cNvSpPr txBox="1"/>
          <p:nvPr/>
        </p:nvSpPr>
        <p:spPr>
          <a:xfrm>
            <a:off x="5452691" y="5038780"/>
            <a:ext cx="6570747" cy="1569660"/>
          </a:xfrm>
          <a:prstGeom prst="rect">
            <a:avLst/>
          </a:prstGeom>
          <a:noFill/>
        </p:spPr>
        <p:txBody>
          <a:bodyPr wrap="square">
            <a:spAutoFit/>
          </a:bodyPr>
          <a:lstStyle/>
          <a:p>
            <a:pPr marL="0" indent="0">
              <a:buNone/>
            </a:pPr>
            <a:r>
              <a:rPr lang="zh-CN" altLang="en-US" sz="3200" dirty="0"/>
              <a:t>如果常量定义为</a:t>
            </a:r>
            <a:r>
              <a:rPr lang="en-US" altLang="zh-CN" sz="3200" dirty="0"/>
              <a:t>iota</a:t>
            </a:r>
            <a:r>
              <a:rPr lang="zh-CN" altLang="en-US" sz="3200" dirty="0"/>
              <a:t>，且下一个常量没有赋值，那么没有赋值的常量与其上一个显式赋值的常量的值相同。</a:t>
            </a:r>
            <a:endParaRPr lang="en-US" altLang="zh-CN" sz="3200" dirty="0"/>
          </a:p>
        </p:txBody>
      </p:sp>
      <p:sp>
        <p:nvSpPr>
          <p:cNvPr id="4" name="文本框 3"/>
          <p:cNvSpPr txBox="1"/>
          <p:nvPr/>
        </p:nvSpPr>
        <p:spPr>
          <a:xfrm>
            <a:off x="6782426" y="330016"/>
            <a:ext cx="5409574" cy="923330"/>
          </a:xfrm>
          <a:prstGeom prst="rect">
            <a:avLst/>
          </a:prstGeom>
          <a:noFill/>
        </p:spPr>
        <p:txBody>
          <a:bodyPr wrap="square" rtlCol="0">
            <a:spAutoFit/>
          </a:bodyPr>
          <a:lstStyle/>
          <a:p>
            <a:r>
              <a:rPr lang="zh-CN" altLang="en-US" b="1" dirty="0"/>
              <a:t>生成一组以相似规则初始化的常量</a:t>
            </a:r>
            <a:endParaRPr lang="en-US" altLang="zh-CN" b="1" dirty="0"/>
          </a:p>
          <a:p>
            <a:r>
              <a:rPr lang="zh-CN" altLang="en-US" b="1" dirty="0"/>
              <a:t>在</a:t>
            </a:r>
            <a:r>
              <a:rPr lang="en-US" altLang="zh-CN" b="1" dirty="0" err="1"/>
              <a:t>const</a:t>
            </a:r>
            <a:r>
              <a:rPr lang="zh-CN" altLang="en-US" b="1" dirty="0"/>
              <a:t>声明中，第一个声明的常量所在行，</a:t>
            </a:r>
            <a:r>
              <a:rPr lang="en-US" altLang="zh-CN" b="1" dirty="0"/>
              <a:t>iota</a:t>
            </a:r>
            <a:r>
              <a:rPr lang="zh-CN" altLang="en-US" b="1" dirty="0"/>
              <a:t>会被置为</a:t>
            </a:r>
            <a:r>
              <a:rPr lang="en-US" altLang="zh-CN" b="1" dirty="0"/>
              <a:t>0</a:t>
            </a:r>
            <a:r>
              <a:rPr lang="zh-CN" altLang="en-US" b="1" dirty="0"/>
              <a:t>，之后的每一个有常量声明的行会被加</a:t>
            </a:r>
            <a:r>
              <a:rPr lang="en-US" altLang="zh-CN" b="1" dirty="0"/>
              <a:t>1</a:t>
            </a:r>
            <a:endParaRPr lang="zh-CN" altLang="en-US" b="1" dirty="0"/>
          </a:p>
        </p:txBody>
      </p:sp>
      <p:sp>
        <p:nvSpPr>
          <p:cNvPr id="2" name="标题 1">
            <a:extLst>
              <a:ext uri="{FF2B5EF4-FFF2-40B4-BE49-F238E27FC236}">
                <a16:creationId xmlns:a16="http://schemas.microsoft.com/office/drawing/2014/main" id="{1DA27BB1-6D54-9188-7F56-8FB4ADAFF879}"/>
              </a:ext>
            </a:extLst>
          </p:cNvPr>
          <p:cNvSpPr>
            <a:spLocks noGrp="1"/>
          </p:cNvSpPr>
          <p:nvPr>
            <p:ph type="title"/>
          </p:nvPr>
        </p:nvSpPr>
        <p:spPr>
          <a:xfrm>
            <a:off x="2683447" y="175244"/>
            <a:ext cx="4021584" cy="917219"/>
          </a:xfrm>
        </p:spPr>
        <p:txBody>
          <a:bodyPr/>
          <a:lstStyle/>
          <a:p>
            <a:r>
              <a:rPr lang="zh-CN" altLang="en-US" dirty="0"/>
              <a:t>常量生成器</a:t>
            </a:r>
            <a:r>
              <a:rPr lang="en-US" altLang="zh-CN" dirty="0"/>
              <a:t>iota</a:t>
            </a:r>
            <a:endParaRPr lang="zh-CN" altLang="en-US" dirty="0"/>
          </a:p>
        </p:txBody>
      </p:sp>
    </p:spTree>
    <p:extLst>
      <p:ext uri="{BB962C8B-B14F-4D97-AF65-F5344CB8AC3E}">
        <p14:creationId xmlns:p14="http://schemas.microsoft.com/office/powerpoint/2010/main" val="89611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3284CC-B8BC-4D9F-A5AF-8175BAEF80C0}"/>
              </a:ext>
            </a:extLst>
          </p:cNvPr>
          <p:cNvSpPr>
            <a:spLocks noGrp="1"/>
          </p:cNvSpPr>
          <p:nvPr>
            <p:ph type="title"/>
          </p:nvPr>
        </p:nvSpPr>
        <p:spPr/>
        <p:txBody>
          <a:bodyPr/>
          <a:lstStyle/>
          <a:p>
            <a:r>
              <a:rPr lang="en-US" altLang="zh-CN" dirty="0"/>
              <a:t>Go</a:t>
            </a:r>
            <a:r>
              <a:rPr lang="zh-CN" altLang="en-US" dirty="0"/>
              <a:t>语言的特点：</a:t>
            </a:r>
          </a:p>
        </p:txBody>
      </p:sp>
      <p:sp>
        <p:nvSpPr>
          <p:cNvPr id="3" name="内容占位符 2">
            <a:extLst>
              <a:ext uri="{FF2B5EF4-FFF2-40B4-BE49-F238E27FC236}">
                <a16:creationId xmlns:a16="http://schemas.microsoft.com/office/drawing/2014/main" id="{48343792-79DC-491C-A434-35AFAD31E1CC}"/>
              </a:ext>
            </a:extLst>
          </p:cNvPr>
          <p:cNvSpPr>
            <a:spLocks noGrp="1"/>
          </p:cNvSpPr>
          <p:nvPr>
            <p:ph idx="1"/>
          </p:nvPr>
        </p:nvSpPr>
        <p:spPr/>
        <p:txBody>
          <a:bodyPr>
            <a:normAutofit fontScale="62500" lnSpcReduction="20000"/>
          </a:bodyPr>
          <a:lstStyle/>
          <a:p>
            <a:r>
              <a:rPr lang="zh-CN" altLang="en-US" dirty="0"/>
              <a:t>语法简约而严谨</a:t>
            </a:r>
            <a:endParaRPr lang="en-US" altLang="zh-CN" dirty="0"/>
          </a:p>
          <a:p>
            <a:r>
              <a:rPr lang="zh-CN" altLang="en-US" dirty="0"/>
              <a:t>高效的并发事务，用类似协程</a:t>
            </a:r>
            <a:r>
              <a:rPr lang="en-US" altLang="zh-CN" dirty="0"/>
              <a:t>goroutine</a:t>
            </a:r>
            <a:r>
              <a:rPr lang="zh-CN" altLang="en-US" dirty="0"/>
              <a:t>来处理并发事务，这在服务器和云计算中非常有效。</a:t>
            </a:r>
            <a:endParaRPr lang="en-US" altLang="zh-CN" dirty="0"/>
          </a:p>
          <a:p>
            <a:r>
              <a:rPr lang="zh-CN" altLang="en-US" dirty="0"/>
              <a:t>多核</a:t>
            </a:r>
            <a:r>
              <a:rPr lang="en-US" altLang="zh-CN" dirty="0"/>
              <a:t>CPU</a:t>
            </a:r>
            <a:r>
              <a:rPr lang="zh-CN" altLang="en-US" dirty="0"/>
              <a:t>负载</a:t>
            </a:r>
            <a:endParaRPr lang="en-US" altLang="zh-CN" dirty="0"/>
          </a:p>
          <a:p>
            <a:r>
              <a:rPr lang="zh-CN" altLang="en-US" dirty="0"/>
              <a:t>丰富的标准库</a:t>
            </a:r>
            <a:endParaRPr lang="en-US" altLang="zh-CN" dirty="0"/>
          </a:p>
          <a:p>
            <a:r>
              <a:rPr lang="zh-CN" altLang="en-US" dirty="0"/>
              <a:t>免费开源</a:t>
            </a:r>
            <a:endParaRPr lang="en-US" altLang="zh-CN" dirty="0"/>
          </a:p>
          <a:p>
            <a:r>
              <a:rPr lang="zh-CN" altLang="en-US" dirty="0"/>
              <a:t>自然语言处理、高级科学计算、人工智能运算等特别领域应用，也有第三方函数库。</a:t>
            </a:r>
            <a:endParaRPr lang="en-US" altLang="zh-CN" dirty="0"/>
          </a:p>
          <a:p>
            <a:r>
              <a:rPr lang="zh-CN" altLang="en-US" dirty="0"/>
              <a:t>跨平台，例如可在</a:t>
            </a:r>
            <a:r>
              <a:rPr lang="en-US" altLang="zh-CN" dirty="0"/>
              <a:t>windows</a:t>
            </a:r>
            <a:r>
              <a:rPr lang="zh-CN" altLang="en-US" dirty="0"/>
              <a:t>平台上直接编译出</a:t>
            </a:r>
            <a:r>
              <a:rPr lang="en-US" altLang="zh-CN" dirty="0"/>
              <a:t>Linux</a:t>
            </a:r>
            <a:r>
              <a:rPr lang="zh-CN" altLang="en-US" dirty="0"/>
              <a:t>系统上使用的</a:t>
            </a:r>
            <a:r>
              <a:rPr lang="en-US" altLang="zh-CN" dirty="0"/>
              <a:t>exe</a:t>
            </a:r>
            <a:r>
              <a:rPr lang="zh-CN" altLang="en-US" dirty="0"/>
              <a:t>文件。</a:t>
            </a:r>
            <a:endParaRPr lang="en-US" altLang="zh-CN" dirty="0"/>
          </a:p>
          <a:p>
            <a:r>
              <a:rPr lang="zh-CN" altLang="en-US" dirty="0"/>
              <a:t>独特的指针操作、内存管理、垃圾回收机制。</a:t>
            </a:r>
            <a:endParaRPr lang="en-US" altLang="zh-CN" dirty="0"/>
          </a:p>
          <a:p>
            <a:r>
              <a:rPr lang="zh-CN" altLang="en-US" dirty="0"/>
              <a:t>用“结构类型</a:t>
            </a:r>
            <a:r>
              <a:rPr lang="en-US" altLang="zh-CN" dirty="0"/>
              <a:t>+</a:t>
            </a:r>
            <a:r>
              <a:rPr lang="zh-CN" altLang="en-US" dirty="0"/>
              <a:t>关联方法”的轻量级方案来实现面向对象编程的能力。</a:t>
            </a:r>
            <a:endParaRPr lang="en-US" altLang="zh-CN" dirty="0"/>
          </a:p>
          <a:p>
            <a:r>
              <a:rPr lang="zh-CN" altLang="en-US" dirty="0"/>
              <a:t>网络功能丰富</a:t>
            </a:r>
            <a:endParaRPr lang="en-US" altLang="zh-CN" dirty="0"/>
          </a:p>
          <a:p>
            <a:r>
              <a:rPr lang="zh-CN" altLang="en-US" dirty="0"/>
              <a:t>性能优异，底层接近</a:t>
            </a:r>
            <a:r>
              <a:rPr lang="en-US" altLang="zh-CN" dirty="0"/>
              <a:t>C</a:t>
            </a:r>
            <a:r>
              <a:rPr lang="zh-CN" altLang="en-US" dirty="0"/>
              <a:t>语言，避免了</a:t>
            </a:r>
            <a:r>
              <a:rPr lang="en-US" altLang="zh-CN" dirty="0"/>
              <a:t>C++</a:t>
            </a:r>
            <a:r>
              <a:rPr lang="zh-CN" altLang="en-US" dirty="0"/>
              <a:t>复杂性。</a:t>
            </a:r>
            <a:endParaRPr lang="en-US" altLang="zh-CN" dirty="0"/>
          </a:p>
          <a:p>
            <a:r>
              <a:rPr lang="zh-CN" altLang="en-US" dirty="0"/>
              <a:t>支持函数作为参数传递，支持函数多返回值，支持匿名函数和闭包，支持反射，支持通过</a:t>
            </a:r>
            <a:r>
              <a:rPr lang="en-US" altLang="zh-CN" dirty="0" err="1"/>
              <a:t>Cgo</a:t>
            </a:r>
            <a:r>
              <a:rPr lang="zh-CN" altLang="en-US" dirty="0"/>
              <a:t>方式直接调用</a:t>
            </a:r>
            <a:r>
              <a:rPr lang="en-US" altLang="zh-CN" dirty="0"/>
              <a:t>C</a:t>
            </a:r>
            <a:r>
              <a:rPr lang="zh-CN" altLang="en-US" dirty="0"/>
              <a:t>语言函数。</a:t>
            </a:r>
            <a:endParaRPr lang="en-US" altLang="zh-CN" dirty="0"/>
          </a:p>
          <a:p>
            <a:r>
              <a:rPr lang="zh-CN" altLang="en-US" dirty="0"/>
              <a:t>图形界面编程功能较弱，主要是服务器端的命令行界面开发。</a:t>
            </a:r>
          </a:p>
        </p:txBody>
      </p:sp>
    </p:spTree>
    <p:extLst>
      <p:ext uri="{BB962C8B-B14F-4D97-AF65-F5344CB8AC3E}">
        <p14:creationId xmlns:p14="http://schemas.microsoft.com/office/powerpoint/2010/main" val="2794569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B4552-1EC7-8AAE-F233-6E492851A686}"/>
              </a:ext>
            </a:extLst>
          </p:cNvPr>
          <p:cNvSpPr>
            <a:spLocks noGrp="1"/>
          </p:cNvSpPr>
          <p:nvPr>
            <p:ph type="title"/>
          </p:nvPr>
        </p:nvSpPr>
        <p:spPr/>
        <p:txBody>
          <a:bodyPr/>
          <a:lstStyle/>
          <a:p>
            <a:r>
              <a:rPr lang="zh-CN" altLang="en-US" dirty="0"/>
              <a:t>延迟明确常量类型</a:t>
            </a:r>
          </a:p>
        </p:txBody>
      </p:sp>
      <p:sp>
        <p:nvSpPr>
          <p:cNvPr id="3" name="内容占位符 2">
            <a:extLst>
              <a:ext uri="{FF2B5EF4-FFF2-40B4-BE49-F238E27FC236}">
                <a16:creationId xmlns:a16="http://schemas.microsoft.com/office/drawing/2014/main" id="{27156BDF-CBBB-5F89-D5B3-2A4C7DE3048A}"/>
              </a:ext>
            </a:extLst>
          </p:cNvPr>
          <p:cNvSpPr>
            <a:spLocks noGrp="1"/>
          </p:cNvSpPr>
          <p:nvPr>
            <p:ph idx="1"/>
          </p:nvPr>
        </p:nvSpPr>
        <p:spPr/>
        <p:txBody>
          <a:bodyPr>
            <a:normAutofit fontScale="77500" lnSpcReduction="20000"/>
          </a:bodyPr>
          <a:lstStyle/>
          <a:p>
            <a:r>
              <a:rPr lang="en-US" altLang="zh-CN" dirty="0"/>
              <a:t>Go</a:t>
            </a:r>
            <a:r>
              <a:rPr lang="zh-CN" altLang="en-US" dirty="0"/>
              <a:t>语言有</a:t>
            </a:r>
            <a:r>
              <a:rPr lang="en-US" altLang="zh-CN" dirty="0"/>
              <a:t>6</a:t>
            </a:r>
            <a:r>
              <a:rPr lang="zh-CN" altLang="en-US" dirty="0"/>
              <a:t>种未明确的类型的常量类型：无类型的布尔型、整型、字符型、浮点型、复数型、字符串型，编译器为这些未明确类型的基础类型的数字常量提供比基础类型更高精度的算术运算。</a:t>
            </a:r>
            <a:endParaRPr lang="en-US" altLang="zh-CN" dirty="0"/>
          </a:p>
          <a:p>
            <a:r>
              <a:rPr lang="zh-CN" altLang="en-US" dirty="0"/>
              <a:t>延迟明确常量类型，还可以直接用于更多表达式而不需要显式的数据类型转换。</a:t>
            </a:r>
            <a:endParaRPr lang="en-US" altLang="zh-CN" dirty="0"/>
          </a:p>
          <a:p>
            <a:r>
              <a:rPr lang="zh-CN" altLang="en-US" dirty="0"/>
              <a:t>例如无类型的浮点数常量</a:t>
            </a:r>
            <a:r>
              <a:rPr lang="en-US" altLang="zh-CN" dirty="0" err="1"/>
              <a:t>math.Pi</a:t>
            </a:r>
            <a:r>
              <a:rPr lang="zh-CN" altLang="en-US" dirty="0"/>
              <a:t>可直接用于任何需要浮点数或复数的地方：</a:t>
            </a:r>
            <a:endParaRPr lang="en-US" altLang="zh-CN" dirty="0"/>
          </a:p>
          <a:p>
            <a:pPr marL="457200" lvl="1" indent="0">
              <a:buNone/>
            </a:pPr>
            <a:r>
              <a:rPr lang="en-US" altLang="zh-CN" dirty="0"/>
              <a:t>var a float32 = </a:t>
            </a:r>
            <a:r>
              <a:rPr lang="en-US" altLang="zh-CN" dirty="0" err="1"/>
              <a:t>math.Pi</a:t>
            </a:r>
            <a:endParaRPr lang="en-US" altLang="zh-CN" dirty="0"/>
          </a:p>
          <a:p>
            <a:pPr marL="457200" lvl="1" indent="0">
              <a:buNone/>
            </a:pPr>
            <a:r>
              <a:rPr lang="en-US" altLang="zh-CN" dirty="0"/>
              <a:t>var b float64 = </a:t>
            </a:r>
            <a:r>
              <a:rPr lang="en-US" altLang="zh-CN" dirty="0" err="1"/>
              <a:t>math.Pi</a:t>
            </a:r>
            <a:endParaRPr lang="en-US" altLang="zh-CN" dirty="0"/>
          </a:p>
          <a:p>
            <a:pPr marL="457200" lvl="1" indent="0">
              <a:buNone/>
            </a:pPr>
            <a:r>
              <a:rPr lang="en-US" altLang="zh-CN" dirty="0"/>
              <a:t>var c complex128 = </a:t>
            </a:r>
            <a:r>
              <a:rPr lang="en-US" altLang="zh-CN" dirty="0" err="1"/>
              <a:t>math.Pi</a:t>
            </a:r>
            <a:endParaRPr lang="en-US" altLang="zh-CN" dirty="0"/>
          </a:p>
          <a:p>
            <a:pPr marL="457200" lvl="1" indent="0">
              <a:buNone/>
            </a:pPr>
            <a:r>
              <a:rPr lang="en-US" altLang="zh-CN" dirty="0"/>
              <a:t>var Pi64 float64 = </a:t>
            </a:r>
            <a:r>
              <a:rPr lang="en-US" altLang="zh-CN" dirty="0" err="1"/>
              <a:t>math.Pi</a:t>
            </a:r>
            <a:endParaRPr lang="en-US" altLang="zh-CN" dirty="0"/>
          </a:p>
          <a:p>
            <a:pPr marL="457200" lvl="1" indent="0">
              <a:buNone/>
            </a:pPr>
            <a:r>
              <a:rPr lang="en-US" altLang="zh-CN" dirty="0"/>
              <a:t>var d float32 = float32(Pi64)  //</a:t>
            </a:r>
            <a:r>
              <a:rPr lang="zh-CN" altLang="en-US" dirty="0"/>
              <a:t>数据型</a:t>
            </a:r>
            <a:r>
              <a:rPr lang="en-US" altLang="zh-CN" dirty="0"/>
              <a:t>0.0</a:t>
            </a:r>
          </a:p>
          <a:p>
            <a:pPr marL="457200" lvl="1" indent="0">
              <a:buNone/>
            </a:pPr>
            <a:r>
              <a:rPr lang="en-US" altLang="zh-CN" dirty="0"/>
              <a:t>var e complex128 = complex128(Pi64) //</a:t>
            </a:r>
            <a:r>
              <a:rPr lang="zh-CN" altLang="en-US" dirty="0"/>
              <a:t>要强制类型转换，数据型：</a:t>
            </a:r>
            <a:r>
              <a:rPr lang="en-US" altLang="zh-CN" dirty="0"/>
              <a:t>0i</a:t>
            </a:r>
          </a:p>
          <a:p>
            <a:r>
              <a:rPr lang="en-US" altLang="zh-CN" dirty="0"/>
              <a:t>true</a:t>
            </a:r>
            <a:r>
              <a:rPr lang="zh-CN" altLang="en-US" dirty="0"/>
              <a:t>、</a:t>
            </a:r>
            <a:r>
              <a:rPr lang="en-US" altLang="zh-CN" dirty="0"/>
              <a:t>false</a:t>
            </a:r>
            <a:r>
              <a:rPr lang="zh-CN" altLang="en-US" dirty="0"/>
              <a:t>也是无类型的布尔类型</a:t>
            </a:r>
            <a:endParaRPr lang="en-US" altLang="zh-CN" dirty="0"/>
          </a:p>
          <a:p>
            <a:r>
              <a:rPr lang="zh-CN" altLang="en-US" dirty="0"/>
              <a:t>字符串面值常量也是无类型的字符串类型</a:t>
            </a:r>
            <a:endParaRPr lang="en-US" altLang="zh-CN" dirty="0"/>
          </a:p>
          <a:p>
            <a:r>
              <a:rPr lang="zh-CN" altLang="en-US" dirty="0"/>
              <a:t>无类型整型数据型为</a:t>
            </a:r>
            <a:r>
              <a:rPr lang="en-US" altLang="zh-CN" dirty="0"/>
              <a:t>0</a:t>
            </a:r>
            <a:r>
              <a:rPr lang="zh-CN" altLang="en-US" dirty="0"/>
              <a:t>；无类型字符型的数据型为</a:t>
            </a:r>
            <a:r>
              <a:rPr lang="en-US" altLang="zh-CN" dirty="0"/>
              <a:t>\u0000</a:t>
            </a:r>
          </a:p>
        </p:txBody>
      </p:sp>
    </p:spTree>
    <p:extLst>
      <p:ext uri="{BB962C8B-B14F-4D97-AF65-F5344CB8AC3E}">
        <p14:creationId xmlns:p14="http://schemas.microsoft.com/office/powerpoint/2010/main" val="2290031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7F6152-DBA2-2D46-4AE9-792997CE38BD}"/>
              </a:ext>
            </a:extLst>
          </p:cNvPr>
          <p:cNvSpPr>
            <a:spLocks noGrp="1"/>
          </p:cNvSpPr>
          <p:nvPr>
            <p:ph type="title"/>
          </p:nvPr>
        </p:nvSpPr>
        <p:spPr>
          <a:xfrm>
            <a:off x="130628" y="0"/>
            <a:ext cx="1596572" cy="5936343"/>
          </a:xfrm>
        </p:spPr>
        <p:txBody>
          <a:bodyPr vert="eaVert">
            <a:normAutofit/>
          </a:bodyPr>
          <a:lstStyle/>
          <a:p>
            <a:pPr marL="742950" indent="-742950" algn="ctr">
              <a:buFont typeface="+mj-ea"/>
              <a:buAutoNum type="circleNumDbPlain" startAt="4"/>
            </a:pPr>
            <a:r>
              <a:rPr lang="zh-CN" altLang="en-US" dirty="0"/>
              <a:t>运算符</a:t>
            </a:r>
          </a:p>
        </p:txBody>
      </p:sp>
      <p:pic>
        <p:nvPicPr>
          <p:cNvPr id="5" name="内容占位符 4">
            <a:extLst>
              <a:ext uri="{FF2B5EF4-FFF2-40B4-BE49-F238E27FC236}">
                <a16:creationId xmlns:a16="http://schemas.microsoft.com/office/drawing/2014/main" id="{6E2F1C4F-9876-B9ED-3861-7C64A8279C99}"/>
              </a:ext>
            </a:extLst>
          </p:cNvPr>
          <p:cNvPicPr>
            <a:picLocks noGrp="1" noChangeAspect="1"/>
          </p:cNvPicPr>
          <p:nvPr>
            <p:ph idx="1"/>
          </p:nvPr>
        </p:nvPicPr>
        <p:blipFill>
          <a:blip r:embed="rId3"/>
          <a:stretch>
            <a:fillRect/>
          </a:stretch>
        </p:blipFill>
        <p:spPr>
          <a:xfrm>
            <a:off x="1727200" y="103659"/>
            <a:ext cx="10319657" cy="6650681"/>
          </a:xfrm>
        </p:spPr>
      </p:pic>
    </p:spTree>
    <p:extLst>
      <p:ext uri="{BB962C8B-B14F-4D97-AF65-F5344CB8AC3E}">
        <p14:creationId xmlns:p14="http://schemas.microsoft.com/office/powerpoint/2010/main" val="337947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43C4FBA-B5BC-82E3-5965-697E983860FB}"/>
              </a:ext>
            </a:extLst>
          </p:cNvPr>
          <p:cNvSpPr>
            <a:spLocks noGrp="1"/>
          </p:cNvSpPr>
          <p:nvPr>
            <p:ph idx="1"/>
          </p:nvPr>
        </p:nvSpPr>
        <p:spPr/>
        <p:txBody>
          <a:bodyPr/>
          <a:lstStyle/>
          <a:p>
            <a:r>
              <a:rPr lang="en-US" altLang="zh-CN" dirty="0"/>
              <a:t>if else</a:t>
            </a:r>
            <a:r>
              <a:rPr lang="zh-CN" altLang="en-US" dirty="0"/>
              <a:t>分支结构，左大括号必须和关键字在同一行，前段代码块的右大括号必须和后续关键字在同一行。</a:t>
            </a:r>
            <a:endParaRPr lang="en-US" altLang="zh-CN" dirty="0"/>
          </a:p>
          <a:p>
            <a:r>
              <a:rPr lang="en-US" altLang="zh-CN" dirty="0"/>
              <a:t>for</a:t>
            </a:r>
            <a:r>
              <a:rPr lang="zh-CN" altLang="en-US" dirty="0"/>
              <a:t>循环：</a:t>
            </a:r>
            <a:endParaRPr lang="en-US" altLang="zh-CN" dirty="0"/>
          </a:p>
          <a:p>
            <a:r>
              <a:rPr lang="en-US" altLang="zh-CN" dirty="0"/>
              <a:t>for range</a:t>
            </a:r>
            <a:r>
              <a:rPr lang="zh-CN" altLang="en-US" dirty="0"/>
              <a:t>循环：</a:t>
            </a:r>
            <a:endParaRPr lang="en-US" altLang="zh-CN" dirty="0"/>
          </a:p>
          <a:p>
            <a:r>
              <a:rPr lang="en-US" altLang="zh-CN" dirty="0"/>
              <a:t>switch case</a:t>
            </a:r>
            <a:r>
              <a:rPr lang="zh-CN" altLang="en-US" dirty="0"/>
              <a:t>语句</a:t>
            </a:r>
            <a:endParaRPr lang="en-US" altLang="zh-CN" dirty="0"/>
          </a:p>
          <a:p>
            <a:r>
              <a:rPr lang="en-US" altLang="zh-CN" dirty="0" err="1"/>
              <a:t>goto</a:t>
            </a:r>
            <a:r>
              <a:rPr lang="zh-CN" altLang="en-US" dirty="0"/>
              <a:t>语句</a:t>
            </a:r>
            <a:endParaRPr lang="en-US" altLang="zh-CN" dirty="0"/>
          </a:p>
          <a:p>
            <a:r>
              <a:rPr lang="en-US" altLang="zh-CN" dirty="0"/>
              <a:t>break</a:t>
            </a:r>
            <a:r>
              <a:rPr lang="zh-CN" altLang="en-US" dirty="0"/>
              <a:t>语句</a:t>
            </a:r>
            <a:endParaRPr lang="en-US" altLang="zh-CN" dirty="0"/>
          </a:p>
          <a:p>
            <a:r>
              <a:rPr lang="en-US" altLang="zh-CN" dirty="0"/>
              <a:t>continue</a:t>
            </a:r>
            <a:r>
              <a:rPr lang="zh-CN" altLang="en-US" dirty="0"/>
              <a:t>语句</a:t>
            </a:r>
            <a:endParaRPr lang="en-US" altLang="zh-CN" dirty="0"/>
          </a:p>
          <a:p>
            <a:endParaRPr lang="zh-CN" altLang="en-US" dirty="0"/>
          </a:p>
        </p:txBody>
      </p:sp>
      <p:sp>
        <p:nvSpPr>
          <p:cNvPr id="2" name="标题 1">
            <a:extLst>
              <a:ext uri="{FF2B5EF4-FFF2-40B4-BE49-F238E27FC236}">
                <a16:creationId xmlns:a16="http://schemas.microsoft.com/office/drawing/2014/main" id="{65F8B36C-8DC3-0AA6-0661-2DE60AC66F56}"/>
              </a:ext>
            </a:extLst>
          </p:cNvPr>
          <p:cNvSpPr>
            <a:spLocks noGrp="1"/>
          </p:cNvSpPr>
          <p:nvPr>
            <p:ph type="title"/>
          </p:nvPr>
        </p:nvSpPr>
        <p:spPr/>
        <p:txBody>
          <a:bodyPr/>
          <a:lstStyle/>
          <a:p>
            <a:pPr marL="742950" indent="-742950">
              <a:buFont typeface="+mj-ea"/>
              <a:buAutoNum type="circleNumDbPlain" startAt="5"/>
            </a:pPr>
            <a:r>
              <a:rPr lang="zh-CN" altLang="en-US" dirty="0"/>
              <a:t>流程控制语句</a:t>
            </a:r>
          </a:p>
        </p:txBody>
      </p:sp>
      <p:sp>
        <p:nvSpPr>
          <p:cNvPr id="4" name="文本框 3"/>
          <p:cNvSpPr txBox="1"/>
          <p:nvPr/>
        </p:nvSpPr>
        <p:spPr>
          <a:xfrm>
            <a:off x="7794594" y="2281560"/>
            <a:ext cx="3002745" cy="3046988"/>
          </a:xfrm>
          <a:prstGeom prst="rect">
            <a:avLst/>
          </a:prstGeom>
          <a:noFill/>
        </p:spPr>
        <p:txBody>
          <a:bodyPr wrap="none" rtlCol="0">
            <a:spAutoFit/>
          </a:bodyPr>
          <a:lstStyle/>
          <a:p>
            <a:r>
              <a:rPr lang="zh-CN" altLang="en-US" sz="2400" dirty="0"/>
              <a:t>例如：</a:t>
            </a:r>
            <a:r>
              <a:rPr lang="en-US" altLang="zh-CN" sz="2400" dirty="0"/>
              <a:t> </a:t>
            </a:r>
          </a:p>
          <a:p>
            <a:pPr lvl="1"/>
            <a:r>
              <a:rPr lang="en-US" altLang="zh-CN" sz="2400" dirty="0"/>
              <a:t>if b &gt; 10 {</a:t>
            </a:r>
          </a:p>
          <a:p>
            <a:pPr lvl="1"/>
            <a:r>
              <a:rPr lang="en-US" altLang="zh-CN" sz="2400" dirty="0"/>
              <a:t>    return 1</a:t>
            </a:r>
          </a:p>
          <a:p>
            <a:pPr lvl="1"/>
            <a:r>
              <a:rPr lang="en-US" altLang="zh-CN" sz="2400" dirty="0"/>
              <a:t> } else if b == 10 {</a:t>
            </a:r>
          </a:p>
          <a:p>
            <a:pPr lvl="1"/>
            <a:r>
              <a:rPr lang="en-US" altLang="zh-CN" sz="2400" dirty="0"/>
              <a:t>    return 2</a:t>
            </a:r>
          </a:p>
          <a:p>
            <a:pPr lvl="1"/>
            <a:r>
              <a:rPr lang="en-US" altLang="zh-CN" sz="2400" dirty="0"/>
              <a:t> } else  {</a:t>
            </a:r>
          </a:p>
          <a:p>
            <a:pPr lvl="1"/>
            <a:r>
              <a:rPr lang="en-US" altLang="zh-CN" sz="2400" dirty="0"/>
              <a:t>    return 3</a:t>
            </a:r>
          </a:p>
          <a:p>
            <a:pPr lvl="1"/>
            <a:r>
              <a:rPr lang="en-US" altLang="zh-CN" sz="2400" dirty="0"/>
              <a:t> }</a:t>
            </a:r>
            <a:endParaRPr lang="zh-CN" altLang="en-US" sz="2400" dirty="0"/>
          </a:p>
        </p:txBody>
      </p:sp>
    </p:spTree>
    <p:extLst>
      <p:ext uri="{BB962C8B-B14F-4D97-AF65-F5344CB8AC3E}">
        <p14:creationId xmlns:p14="http://schemas.microsoft.com/office/powerpoint/2010/main" val="707226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C48518-7B73-513C-9845-23D0CCE2A219}"/>
              </a:ext>
            </a:extLst>
          </p:cNvPr>
          <p:cNvSpPr>
            <a:spLocks noGrp="1"/>
          </p:cNvSpPr>
          <p:nvPr>
            <p:ph type="title"/>
          </p:nvPr>
        </p:nvSpPr>
        <p:spPr>
          <a:xfrm>
            <a:off x="838200" y="365125"/>
            <a:ext cx="5071946" cy="1325563"/>
          </a:xfrm>
        </p:spPr>
        <p:txBody>
          <a:bodyPr/>
          <a:lstStyle/>
          <a:p>
            <a:r>
              <a:rPr lang="en-US" altLang="zh-CN" b="1" dirty="0"/>
              <a:t>for</a:t>
            </a:r>
            <a:r>
              <a:rPr lang="zh-CN" altLang="en-US" b="1" dirty="0"/>
              <a:t>循环语句</a:t>
            </a:r>
          </a:p>
        </p:txBody>
      </p:sp>
      <p:sp>
        <p:nvSpPr>
          <p:cNvPr id="3" name="内容占位符 2">
            <a:extLst>
              <a:ext uri="{FF2B5EF4-FFF2-40B4-BE49-F238E27FC236}">
                <a16:creationId xmlns:a16="http://schemas.microsoft.com/office/drawing/2014/main" id="{72584A87-00CE-F619-9B17-2F33CDDD96DC}"/>
              </a:ext>
            </a:extLst>
          </p:cNvPr>
          <p:cNvSpPr>
            <a:spLocks noGrp="1"/>
          </p:cNvSpPr>
          <p:nvPr>
            <p:ph idx="1"/>
          </p:nvPr>
        </p:nvSpPr>
        <p:spPr>
          <a:xfrm>
            <a:off x="315686" y="1803322"/>
            <a:ext cx="5780314" cy="4173732"/>
          </a:xfrm>
        </p:spPr>
        <p:txBody>
          <a:bodyPr>
            <a:normAutofit fontScale="92500" lnSpcReduction="10000"/>
          </a:bodyPr>
          <a:lstStyle/>
          <a:p>
            <a:pPr marL="0" indent="0">
              <a:buNone/>
            </a:pPr>
            <a:r>
              <a:rPr lang="en-US" altLang="zh-CN" sz="2600" dirty="0"/>
              <a:t>product :=1</a:t>
            </a:r>
          </a:p>
          <a:p>
            <a:pPr marL="0" indent="0">
              <a:buNone/>
            </a:pPr>
            <a:r>
              <a:rPr lang="en-US" altLang="zh-CN" sz="2600" dirty="0"/>
              <a:t>for </a:t>
            </a:r>
            <a:r>
              <a:rPr lang="en-US" altLang="zh-CN" sz="2600" dirty="0" err="1"/>
              <a:t>i</a:t>
            </a:r>
            <a:r>
              <a:rPr lang="en-US" altLang="zh-CN" sz="2600" dirty="0"/>
              <a:t> :=1; </a:t>
            </a:r>
            <a:r>
              <a:rPr lang="en-US" altLang="zh-CN" sz="2600" dirty="0" err="1"/>
              <a:t>i</a:t>
            </a:r>
            <a:r>
              <a:rPr lang="en-US" altLang="zh-CN" sz="2600" dirty="0"/>
              <a:t>&lt;5; </a:t>
            </a:r>
            <a:r>
              <a:rPr lang="en-US" altLang="zh-CN" sz="2600" dirty="0" err="1"/>
              <a:t>i</a:t>
            </a:r>
            <a:r>
              <a:rPr lang="en-US" altLang="zh-CN" sz="2600" dirty="0"/>
              <a:t>++ {   //</a:t>
            </a:r>
            <a:r>
              <a:rPr lang="zh-CN" altLang="en-US" sz="2600" dirty="0"/>
              <a:t>条件表达式不需要加</a:t>
            </a:r>
            <a:r>
              <a:rPr lang="en-US" altLang="zh-CN" sz="2600" dirty="0"/>
              <a:t>()</a:t>
            </a:r>
          </a:p>
          <a:p>
            <a:pPr marL="0" indent="0">
              <a:buNone/>
            </a:pPr>
            <a:r>
              <a:rPr lang="en-US" altLang="zh-CN" sz="2600" dirty="0"/>
              <a:t>	product *=</a:t>
            </a:r>
            <a:r>
              <a:rPr lang="en-US" altLang="zh-CN" sz="2600" dirty="0" err="1"/>
              <a:t>i</a:t>
            </a:r>
            <a:endParaRPr lang="en-US" altLang="zh-CN" sz="2600" dirty="0"/>
          </a:p>
          <a:p>
            <a:pPr marL="0" indent="0">
              <a:buNone/>
            </a:pPr>
            <a:r>
              <a:rPr lang="en-US" altLang="zh-CN" sz="2600" dirty="0"/>
              <a:t>}</a:t>
            </a:r>
          </a:p>
          <a:p>
            <a:pPr marL="0" indent="0">
              <a:buNone/>
            </a:pPr>
            <a:endParaRPr lang="en-US" altLang="zh-CN" sz="2600" dirty="0"/>
          </a:p>
          <a:p>
            <a:pPr marL="0" indent="0">
              <a:buNone/>
            </a:pPr>
            <a:r>
              <a:rPr lang="en-US" altLang="zh-CN" sz="2600" dirty="0"/>
              <a:t>var </a:t>
            </a:r>
            <a:r>
              <a:rPr lang="en-US" altLang="zh-CN" sz="2600" dirty="0" err="1"/>
              <a:t>i</a:t>
            </a:r>
            <a:r>
              <a:rPr lang="en-US" altLang="zh-CN" sz="2600" dirty="0"/>
              <a:t> int //</a:t>
            </a:r>
            <a:r>
              <a:rPr lang="en-US" altLang="zh-CN" sz="2600" dirty="0" err="1"/>
              <a:t>i</a:t>
            </a:r>
            <a:r>
              <a:rPr lang="zh-CN" altLang="en-US" sz="2600" dirty="0"/>
              <a:t>作用域比</a:t>
            </a:r>
            <a:r>
              <a:rPr lang="en-US" altLang="zh-CN" sz="2600" dirty="0"/>
              <a:t>for</a:t>
            </a:r>
            <a:r>
              <a:rPr lang="zh-CN" altLang="en-US" sz="2600" dirty="0"/>
              <a:t>块大</a:t>
            </a:r>
            <a:endParaRPr lang="en-US" altLang="zh-CN" sz="2600" dirty="0"/>
          </a:p>
          <a:p>
            <a:pPr marL="0" indent="0">
              <a:buNone/>
            </a:pPr>
            <a:r>
              <a:rPr lang="en-US" altLang="zh-CN" sz="2600" dirty="0"/>
              <a:t>for</a:t>
            </a:r>
            <a:r>
              <a:rPr lang="zh-CN" altLang="en-US" sz="2600" dirty="0"/>
              <a:t> </a:t>
            </a:r>
            <a:r>
              <a:rPr lang="en-US" altLang="zh-CN" sz="2600" dirty="0" err="1"/>
              <a:t>i</a:t>
            </a:r>
            <a:r>
              <a:rPr lang="en-US" altLang="zh-CN" sz="2600" dirty="0"/>
              <a:t>&lt;=10</a:t>
            </a:r>
            <a:r>
              <a:rPr lang="zh-CN" altLang="en-US" sz="2600" dirty="0"/>
              <a:t> </a:t>
            </a:r>
            <a:r>
              <a:rPr lang="en-US" altLang="zh-CN" sz="2600" dirty="0"/>
              <a:t>{</a:t>
            </a:r>
          </a:p>
          <a:p>
            <a:pPr marL="0" indent="0">
              <a:buNone/>
            </a:pPr>
            <a:r>
              <a:rPr lang="en-US" altLang="zh-CN" sz="2600" dirty="0"/>
              <a:t>	</a:t>
            </a:r>
            <a:r>
              <a:rPr lang="en-US" altLang="zh-CN" sz="2600" dirty="0" err="1"/>
              <a:t>i</a:t>
            </a:r>
            <a:r>
              <a:rPr lang="en-US" altLang="zh-CN" sz="2600" dirty="0"/>
              <a:t>++</a:t>
            </a:r>
          </a:p>
          <a:p>
            <a:pPr marL="0" indent="0">
              <a:buNone/>
            </a:pPr>
            <a:r>
              <a:rPr lang="en-US" altLang="zh-CN" sz="2600" dirty="0"/>
              <a:t>}</a:t>
            </a:r>
            <a:endParaRPr lang="en-US" altLang="zh-CN" dirty="0"/>
          </a:p>
          <a:p>
            <a:pPr marL="0" indent="0">
              <a:buNone/>
            </a:pPr>
            <a:endParaRPr lang="en-US" altLang="zh-CN" dirty="0"/>
          </a:p>
        </p:txBody>
      </p:sp>
      <p:sp>
        <p:nvSpPr>
          <p:cNvPr id="6" name="文本框 5">
            <a:extLst>
              <a:ext uri="{FF2B5EF4-FFF2-40B4-BE49-F238E27FC236}">
                <a16:creationId xmlns:a16="http://schemas.microsoft.com/office/drawing/2014/main" id="{33B492B2-8BEA-F0EE-2DD8-397C80EBC9AF}"/>
              </a:ext>
            </a:extLst>
          </p:cNvPr>
          <p:cNvSpPr txBox="1"/>
          <p:nvPr/>
        </p:nvSpPr>
        <p:spPr>
          <a:xfrm>
            <a:off x="6478859" y="582067"/>
            <a:ext cx="5631365" cy="5262979"/>
          </a:xfrm>
          <a:prstGeom prst="rect">
            <a:avLst/>
          </a:prstGeom>
          <a:noFill/>
        </p:spPr>
        <p:txBody>
          <a:bodyPr wrap="square">
            <a:spAutoFit/>
          </a:bodyPr>
          <a:lstStyle/>
          <a:p>
            <a:r>
              <a:rPr lang="en-US" altLang="zh-CN" sz="2400" dirty="0" err="1"/>
              <a:t>i</a:t>
            </a:r>
            <a:r>
              <a:rPr lang="en-US" altLang="zh-CN" sz="2400" dirty="0"/>
              <a:t> :=0</a:t>
            </a:r>
          </a:p>
          <a:p>
            <a:r>
              <a:rPr lang="en-US" altLang="zh-CN" sz="2400" dirty="0"/>
              <a:t>for {           //</a:t>
            </a:r>
            <a:r>
              <a:rPr lang="zh-CN" altLang="en-US" sz="2400" dirty="0"/>
              <a:t>执行无限循环</a:t>
            </a:r>
            <a:endParaRPr lang="en-US" altLang="zh-CN" sz="2400" dirty="0"/>
          </a:p>
          <a:p>
            <a:r>
              <a:rPr lang="en-US" altLang="zh-CN" sz="2400" dirty="0"/>
              <a:t>	</a:t>
            </a:r>
            <a:r>
              <a:rPr lang="en-US" altLang="zh-CN" sz="2400" dirty="0" err="1"/>
              <a:t>i</a:t>
            </a:r>
            <a:r>
              <a:rPr lang="en-US" altLang="zh-CN" sz="2400" dirty="0"/>
              <a:t>++</a:t>
            </a:r>
            <a:endParaRPr lang="zh-CN" altLang="en-US" sz="2400" dirty="0"/>
          </a:p>
          <a:p>
            <a:r>
              <a:rPr lang="zh-CN" altLang="en-US" sz="2400" dirty="0"/>
              <a:t>	</a:t>
            </a:r>
            <a:r>
              <a:rPr lang="en-US" altLang="zh-CN" sz="2400" dirty="0"/>
              <a:t>if </a:t>
            </a:r>
            <a:r>
              <a:rPr lang="en-US" altLang="zh-CN" sz="2400" dirty="0" err="1"/>
              <a:t>i</a:t>
            </a:r>
            <a:r>
              <a:rPr lang="en-US" altLang="zh-CN" sz="2400" dirty="0"/>
              <a:t> &gt; 50 {</a:t>
            </a:r>
          </a:p>
          <a:p>
            <a:r>
              <a:rPr lang="en-US" altLang="zh-CN" sz="2400" dirty="0"/>
              <a:t>		break</a:t>
            </a:r>
          </a:p>
          <a:p>
            <a:r>
              <a:rPr lang="en-US" altLang="zh-CN" sz="2400" dirty="0"/>
              <a:t>	}</a:t>
            </a:r>
          </a:p>
          <a:p>
            <a:r>
              <a:rPr lang="en-US" altLang="zh-CN" sz="2400" dirty="0"/>
              <a:t>}</a:t>
            </a:r>
          </a:p>
          <a:p>
            <a:endParaRPr lang="en-US" altLang="zh-CN" sz="2400" dirty="0"/>
          </a:p>
          <a:p>
            <a:r>
              <a:rPr lang="en-US" altLang="zh-CN" sz="2400" dirty="0" err="1"/>
              <a:t>JumpLoop</a:t>
            </a:r>
            <a:r>
              <a:rPr lang="en-US" altLang="zh-CN" sz="2400" dirty="0"/>
              <a:t>:   //</a:t>
            </a:r>
            <a:r>
              <a:rPr lang="zh-CN" altLang="en-US" sz="2400" dirty="0"/>
              <a:t>循环块的标记符</a:t>
            </a:r>
            <a:endParaRPr lang="en-US" altLang="zh-CN" sz="2400" dirty="0"/>
          </a:p>
          <a:p>
            <a:pPr lvl="1"/>
            <a:r>
              <a:rPr lang="en-US" altLang="zh-CN" sz="2400" dirty="0"/>
              <a:t>for i:=0; ; </a:t>
            </a:r>
            <a:r>
              <a:rPr lang="en-US" altLang="zh-CN" sz="2400" dirty="0" err="1"/>
              <a:t>i</a:t>
            </a:r>
            <a:r>
              <a:rPr lang="en-US" altLang="zh-CN" sz="2400" dirty="0"/>
              <a:t>++ { //</a:t>
            </a:r>
            <a:r>
              <a:rPr lang="en-US" altLang="zh-CN" sz="2400" dirty="0" err="1"/>
              <a:t>i</a:t>
            </a:r>
            <a:r>
              <a:rPr lang="zh-CN" altLang="en-US" sz="2400" dirty="0"/>
              <a:t>作用域在</a:t>
            </a:r>
            <a:r>
              <a:rPr lang="en-US" altLang="zh-CN" sz="2400" dirty="0"/>
              <a:t>for</a:t>
            </a:r>
            <a:r>
              <a:rPr lang="zh-CN" altLang="en-US" sz="2400" dirty="0"/>
              <a:t>内</a:t>
            </a:r>
            <a:endParaRPr lang="en-US" altLang="zh-CN" sz="2400" dirty="0"/>
          </a:p>
          <a:p>
            <a:pPr lvl="1"/>
            <a:r>
              <a:rPr lang="en-US" altLang="zh-CN" sz="2400" dirty="0"/>
              <a:t>	if </a:t>
            </a:r>
            <a:r>
              <a:rPr lang="en-US" altLang="zh-CN" sz="2400" dirty="0" err="1"/>
              <a:t>i</a:t>
            </a:r>
            <a:r>
              <a:rPr lang="en-US" altLang="zh-CN" sz="2400" dirty="0"/>
              <a:t>&gt;10 {</a:t>
            </a:r>
          </a:p>
          <a:p>
            <a:pPr lvl="1"/>
            <a:r>
              <a:rPr lang="en-US" altLang="zh-CN" sz="2400" dirty="0"/>
              <a:t>		break </a:t>
            </a:r>
            <a:r>
              <a:rPr lang="en-US" altLang="zh-CN" sz="2400" dirty="0" err="1"/>
              <a:t>JumpLoop</a:t>
            </a:r>
            <a:endParaRPr lang="en-US" altLang="zh-CN" sz="2400" dirty="0"/>
          </a:p>
          <a:p>
            <a:pPr lvl="1"/>
            <a:r>
              <a:rPr lang="en-US" altLang="zh-CN" sz="2400" dirty="0"/>
              <a:t>	}</a:t>
            </a:r>
          </a:p>
          <a:p>
            <a:pPr lvl="1"/>
            <a:r>
              <a:rPr lang="en-US" altLang="zh-CN" sz="2400" dirty="0"/>
              <a:t>}</a:t>
            </a:r>
          </a:p>
        </p:txBody>
      </p:sp>
      <p:sp>
        <p:nvSpPr>
          <p:cNvPr id="7" name="文本框 6">
            <a:extLst>
              <a:ext uri="{FF2B5EF4-FFF2-40B4-BE49-F238E27FC236}">
                <a16:creationId xmlns:a16="http://schemas.microsoft.com/office/drawing/2014/main" id="{FC7C3F9D-6554-FB98-2316-1449C7178F64}"/>
              </a:ext>
            </a:extLst>
          </p:cNvPr>
          <p:cNvSpPr txBox="1"/>
          <p:nvPr/>
        </p:nvSpPr>
        <p:spPr>
          <a:xfrm>
            <a:off x="1295742" y="6092765"/>
            <a:ext cx="9228808" cy="400110"/>
          </a:xfrm>
          <a:prstGeom prst="rect">
            <a:avLst/>
          </a:prstGeom>
          <a:noFill/>
        </p:spPr>
        <p:txBody>
          <a:bodyPr wrap="none" rtlCol="0">
            <a:spAutoFit/>
          </a:bodyPr>
          <a:lstStyle/>
          <a:p>
            <a:r>
              <a:rPr lang="en-US" altLang="zh-CN" sz="2000" b="1" dirty="0"/>
              <a:t>for</a:t>
            </a:r>
            <a:r>
              <a:rPr lang="zh-CN" altLang="en-US" sz="2000" b="1" dirty="0"/>
              <a:t>循环被</a:t>
            </a:r>
            <a:r>
              <a:rPr lang="en-US" altLang="zh-CN" sz="2000" b="1" dirty="0"/>
              <a:t>break</a:t>
            </a:r>
            <a:r>
              <a:rPr lang="zh-CN" altLang="en-US" sz="2000" b="1" dirty="0"/>
              <a:t>、</a:t>
            </a:r>
            <a:r>
              <a:rPr lang="en-US" altLang="zh-CN" sz="2000" b="1" dirty="0" err="1"/>
              <a:t>goto</a:t>
            </a:r>
            <a:r>
              <a:rPr lang="zh-CN" altLang="en-US" sz="2000" b="1" dirty="0"/>
              <a:t>、</a:t>
            </a:r>
            <a:r>
              <a:rPr lang="en-US" altLang="zh-CN" sz="2000" b="1" dirty="0"/>
              <a:t>return</a:t>
            </a:r>
            <a:r>
              <a:rPr lang="zh-CN" altLang="en-US" sz="2000" b="1" dirty="0"/>
              <a:t>、</a:t>
            </a:r>
            <a:r>
              <a:rPr lang="en-US" altLang="zh-CN" sz="2000" b="1" dirty="0" err="1"/>
              <a:t>penic</a:t>
            </a:r>
            <a:r>
              <a:rPr lang="zh-CN" altLang="en-US" sz="2000" b="1" dirty="0"/>
              <a:t>语句强制退出，则其中之后的语句不执行</a:t>
            </a:r>
          </a:p>
        </p:txBody>
      </p:sp>
    </p:spTree>
    <p:extLst>
      <p:ext uri="{BB962C8B-B14F-4D97-AF65-F5344CB8AC3E}">
        <p14:creationId xmlns:p14="http://schemas.microsoft.com/office/powerpoint/2010/main" val="2115277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745E7E-857B-B0A0-7184-7DF82D6D3B51}"/>
              </a:ext>
            </a:extLst>
          </p:cNvPr>
          <p:cNvSpPr>
            <a:spLocks noGrp="1"/>
          </p:cNvSpPr>
          <p:nvPr>
            <p:ph type="title"/>
          </p:nvPr>
        </p:nvSpPr>
        <p:spPr>
          <a:xfrm>
            <a:off x="367990" y="242461"/>
            <a:ext cx="11273883" cy="1325563"/>
          </a:xfrm>
        </p:spPr>
        <p:txBody>
          <a:bodyPr/>
          <a:lstStyle/>
          <a:p>
            <a:pPr algn="ctr"/>
            <a:r>
              <a:rPr lang="en-US" altLang="zh-CN" b="1" dirty="0"/>
              <a:t>for range </a:t>
            </a:r>
            <a:r>
              <a:rPr lang="zh-CN" altLang="en-US" b="1" dirty="0"/>
              <a:t>循环</a:t>
            </a:r>
            <a:r>
              <a:rPr lang="zh-CN" altLang="en-US" dirty="0"/>
              <a:t>，</a:t>
            </a:r>
            <a:r>
              <a:rPr lang="zh-CN" altLang="en-US" sz="2400" dirty="0"/>
              <a:t>可遍历数组、切片、字符串、</a:t>
            </a:r>
            <a:r>
              <a:rPr lang="en-US" altLang="zh-CN" sz="2400" dirty="0"/>
              <a:t>map</a:t>
            </a:r>
            <a:r>
              <a:rPr lang="zh-CN" altLang="en-US" sz="2400" dirty="0"/>
              <a:t>、通道</a:t>
            </a:r>
            <a:r>
              <a:rPr lang="en-US" altLang="zh-CN" sz="2400" dirty="0"/>
              <a:t>(channel)</a:t>
            </a:r>
            <a:endParaRPr lang="zh-CN" altLang="en-US" sz="2400" dirty="0"/>
          </a:p>
        </p:txBody>
      </p:sp>
      <p:sp>
        <p:nvSpPr>
          <p:cNvPr id="3" name="内容占位符 2">
            <a:extLst>
              <a:ext uri="{FF2B5EF4-FFF2-40B4-BE49-F238E27FC236}">
                <a16:creationId xmlns:a16="http://schemas.microsoft.com/office/drawing/2014/main" id="{202A3B2D-3BB6-80C3-59B8-CF152BDE2C78}"/>
              </a:ext>
            </a:extLst>
          </p:cNvPr>
          <p:cNvSpPr>
            <a:spLocks noGrp="1"/>
          </p:cNvSpPr>
          <p:nvPr>
            <p:ph idx="1"/>
          </p:nvPr>
        </p:nvSpPr>
        <p:spPr>
          <a:xfrm>
            <a:off x="256710" y="1701838"/>
            <a:ext cx="6489778" cy="5047515"/>
          </a:xfrm>
        </p:spPr>
        <p:txBody>
          <a:bodyPr>
            <a:normAutofit/>
          </a:bodyPr>
          <a:lstStyle/>
          <a:p>
            <a:r>
              <a:rPr lang="zh-CN" altLang="en-US" dirty="0"/>
              <a:t>遍历数组、切片：</a:t>
            </a:r>
            <a:endParaRPr lang="en-US" altLang="zh-CN" dirty="0"/>
          </a:p>
          <a:p>
            <a:pPr marL="457200" lvl="1" indent="0">
              <a:buNone/>
            </a:pPr>
            <a:r>
              <a:rPr lang="en-US" altLang="zh-CN" dirty="0"/>
              <a:t>for </a:t>
            </a:r>
            <a:r>
              <a:rPr lang="en-US" altLang="zh-CN" dirty="0" err="1"/>
              <a:t>key,value</a:t>
            </a:r>
            <a:r>
              <a:rPr lang="en-US" altLang="zh-CN" dirty="0"/>
              <a:t> := range [] int{0,1,-1,2} { </a:t>
            </a:r>
          </a:p>
          <a:p>
            <a:pPr marL="457200" lvl="1" indent="0">
              <a:buNone/>
            </a:pPr>
            <a:r>
              <a:rPr lang="en-US" altLang="zh-CN" dirty="0"/>
              <a:t> //key</a:t>
            </a:r>
            <a:r>
              <a:rPr lang="zh-CN" altLang="en-US" dirty="0"/>
              <a:t>代表数组下标、</a:t>
            </a:r>
            <a:r>
              <a:rPr lang="en-US" altLang="zh-CN" dirty="0"/>
              <a:t>value</a:t>
            </a:r>
            <a:r>
              <a:rPr lang="zh-CN" altLang="en-US" dirty="0"/>
              <a:t>代表项值</a:t>
            </a:r>
            <a:endParaRPr lang="en-US" altLang="zh-CN" dirty="0"/>
          </a:p>
          <a:p>
            <a:pPr marL="914400" lvl="2" indent="0">
              <a:buNone/>
            </a:pPr>
            <a:r>
              <a:rPr lang="en-US" altLang="zh-CN" dirty="0" err="1"/>
              <a:t>fmt.Printf</a:t>
            </a:r>
            <a:r>
              <a:rPr lang="en-US" altLang="zh-CN" dirty="0"/>
              <a:t>("key:%d value:%d\n", key, value)</a:t>
            </a:r>
          </a:p>
          <a:p>
            <a:pPr marL="457200" lvl="1" indent="0">
              <a:buNone/>
            </a:pPr>
            <a:r>
              <a:rPr lang="en-US" altLang="zh-CN" dirty="0"/>
              <a:t>}</a:t>
            </a:r>
          </a:p>
          <a:p>
            <a:pPr marL="457200" lvl="1" indent="0">
              <a:buNone/>
            </a:pPr>
            <a:endParaRPr lang="en-US" altLang="zh-CN" dirty="0"/>
          </a:p>
          <a:p>
            <a:r>
              <a:rPr lang="zh-CN" altLang="en-US" dirty="0"/>
              <a:t>遍历字符串：</a:t>
            </a:r>
            <a:endParaRPr lang="en-US" altLang="zh-CN" dirty="0"/>
          </a:p>
          <a:p>
            <a:pPr marL="457200" lvl="1" indent="0">
              <a:buNone/>
            </a:pPr>
            <a:r>
              <a:rPr lang="en-US" altLang="zh-CN" dirty="0"/>
              <a:t>var str ="hi </a:t>
            </a:r>
            <a:r>
              <a:rPr lang="zh-CN" altLang="en-US" dirty="0"/>
              <a:t>加油</a:t>
            </a:r>
            <a:r>
              <a:rPr lang="en-US" altLang="zh-CN" dirty="0"/>
              <a:t>"</a:t>
            </a:r>
          </a:p>
          <a:p>
            <a:pPr marL="457200" lvl="1" indent="0">
              <a:buNone/>
            </a:pPr>
            <a:r>
              <a:rPr lang="en-US" altLang="zh-CN" dirty="0"/>
              <a:t>for key, value := range str {</a:t>
            </a:r>
          </a:p>
          <a:p>
            <a:pPr marL="914400" lvl="2" indent="0">
              <a:buNone/>
            </a:pPr>
            <a:r>
              <a:rPr lang="en-US" altLang="zh-CN" dirty="0" err="1"/>
              <a:t>fmt.Printf</a:t>
            </a:r>
            <a:r>
              <a:rPr lang="en-US" altLang="zh-CN" dirty="0"/>
              <a:t>("key:%d </a:t>
            </a:r>
            <a:r>
              <a:rPr lang="en-US" altLang="zh-CN" dirty="0" err="1"/>
              <a:t>vlue</a:t>
            </a:r>
            <a:r>
              <a:rPr lang="en-US" altLang="zh-CN" dirty="0"/>
              <a:t>: 0x%x\n", key, value)</a:t>
            </a:r>
          </a:p>
          <a:p>
            <a:pPr marL="457200" lvl="1" indent="0">
              <a:buNone/>
            </a:pPr>
            <a:r>
              <a:rPr lang="en-US" altLang="zh-CN" dirty="0"/>
              <a:t>} //</a:t>
            </a:r>
            <a:r>
              <a:rPr lang="zh-CN" altLang="en-US" dirty="0"/>
              <a:t>打印出</a:t>
            </a:r>
            <a:r>
              <a:rPr lang="en-US" altLang="zh-CN" dirty="0"/>
              <a:t>rune</a:t>
            </a:r>
            <a:r>
              <a:rPr lang="zh-CN" altLang="en-US" dirty="0"/>
              <a:t>字符类型的</a:t>
            </a:r>
            <a:r>
              <a:rPr lang="en-US" altLang="zh-CN" dirty="0"/>
              <a:t>16</a:t>
            </a:r>
            <a:r>
              <a:rPr lang="zh-CN" altLang="en-US" dirty="0"/>
              <a:t>进制编码</a:t>
            </a:r>
            <a:endParaRPr lang="en-US" altLang="zh-CN" dirty="0"/>
          </a:p>
          <a:p>
            <a:pPr marL="457200" lvl="1" indent="0">
              <a:buNone/>
            </a:pPr>
            <a:endParaRPr lang="en-US" altLang="zh-CN" dirty="0"/>
          </a:p>
          <a:p>
            <a:pPr marL="457200" lvl="1" indent="0">
              <a:buNone/>
            </a:pPr>
            <a:endParaRPr lang="en-US" altLang="zh-CN" dirty="0"/>
          </a:p>
        </p:txBody>
      </p:sp>
      <p:pic>
        <p:nvPicPr>
          <p:cNvPr id="5" name="图片 4">
            <a:extLst>
              <a:ext uri="{FF2B5EF4-FFF2-40B4-BE49-F238E27FC236}">
                <a16:creationId xmlns:a16="http://schemas.microsoft.com/office/drawing/2014/main" id="{1567D445-9F85-5FD0-951C-DA26399ADE13}"/>
              </a:ext>
            </a:extLst>
          </p:cNvPr>
          <p:cNvPicPr>
            <a:picLocks noChangeAspect="1"/>
          </p:cNvPicPr>
          <p:nvPr/>
        </p:nvPicPr>
        <p:blipFill>
          <a:blip r:embed="rId2"/>
          <a:stretch>
            <a:fillRect/>
          </a:stretch>
        </p:blipFill>
        <p:spPr>
          <a:xfrm>
            <a:off x="6857403" y="1974056"/>
            <a:ext cx="5040544" cy="1652935"/>
          </a:xfrm>
          <a:prstGeom prst="rect">
            <a:avLst/>
          </a:prstGeom>
        </p:spPr>
      </p:pic>
      <p:pic>
        <p:nvPicPr>
          <p:cNvPr id="7" name="图片 6">
            <a:extLst>
              <a:ext uri="{FF2B5EF4-FFF2-40B4-BE49-F238E27FC236}">
                <a16:creationId xmlns:a16="http://schemas.microsoft.com/office/drawing/2014/main" id="{A71C207B-D302-3084-8EF6-6D6019B3E071}"/>
              </a:ext>
            </a:extLst>
          </p:cNvPr>
          <p:cNvPicPr>
            <a:picLocks noChangeAspect="1"/>
          </p:cNvPicPr>
          <p:nvPr/>
        </p:nvPicPr>
        <p:blipFill>
          <a:blip r:embed="rId3"/>
          <a:stretch>
            <a:fillRect/>
          </a:stretch>
        </p:blipFill>
        <p:spPr>
          <a:xfrm>
            <a:off x="6857403" y="3952891"/>
            <a:ext cx="4862529" cy="1932877"/>
          </a:xfrm>
          <a:prstGeom prst="rect">
            <a:avLst/>
          </a:prstGeom>
        </p:spPr>
      </p:pic>
      <p:sp>
        <p:nvSpPr>
          <p:cNvPr id="4" name="矩形 3"/>
          <p:cNvSpPr/>
          <p:nvPr/>
        </p:nvSpPr>
        <p:spPr>
          <a:xfrm>
            <a:off x="6258757" y="6019582"/>
            <a:ext cx="5639190" cy="646331"/>
          </a:xfrm>
          <a:prstGeom prst="rect">
            <a:avLst/>
          </a:prstGeom>
        </p:spPr>
        <p:txBody>
          <a:bodyPr wrap="square">
            <a:spAutoFit/>
          </a:bodyPr>
          <a:lstStyle/>
          <a:p>
            <a:r>
              <a:rPr lang="en-US" altLang="zh-CN" dirty="0"/>
              <a:t>rune</a:t>
            </a:r>
            <a:r>
              <a:rPr lang="zh-CN" altLang="en-US" dirty="0"/>
              <a:t>相当于对</a:t>
            </a:r>
            <a:r>
              <a:rPr lang="en-US" altLang="zh-CN" dirty="0"/>
              <a:t>int32</a:t>
            </a:r>
            <a:r>
              <a:rPr lang="zh-CN" altLang="en-US" dirty="0"/>
              <a:t>类型的重新封装，是对</a:t>
            </a:r>
            <a:r>
              <a:rPr lang="en-US" altLang="zh-CN" dirty="0"/>
              <a:t>int32</a:t>
            </a:r>
            <a:r>
              <a:rPr lang="zh-CN" altLang="en-US" dirty="0"/>
              <a:t>使用场景的特殊化，</a:t>
            </a:r>
            <a:r>
              <a:rPr lang="en-US" altLang="zh-CN" dirty="0"/>
              <a:t>rune</a:t>
            </a:r>
            <a:r>
              <a:rPr lang="zh-CN" altLang="en-US" dirty="0"/>
              <a:t>主要用于处理</a:t>
            </a:r>
            <a:r>
              <a:rPr lang="en-US" altLang="zh-CN" dirty="0" err="1"/>
              <a:t>unicode</a:t>
            </a:r>
            <a:r>
              <a:rPr lang="zh-CN" altLang="en-US" dirty="0"/>
              <a:t>以及</a:t>
            </a:r>
            <a:r>
              <a:rPr lang="en-US" altLang="zh-CN" dirty="0"/>
              <a:t>utf-8</a:t>
            </a:r>
            <a:r>
              <a:rPr lang="zh-CN" altLang="en-US" dirty="0"/>
              <a:t>字符</a:t>
            </a:r>
          </a:p>
        </p:txBody>
      </p:sp>
    </p:spTree>
    <p:extLst>
      <p:ext uri="{BB962C8B-B14F-4D97-AF65-F5344CB8AC3E}">
        <p14:creationId xmlns:p14="http://schemas.microsoft.com/office/powerpoint/2010/main" val="77980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0A04569-BA6C-A880-B978-8DA28306EFC5}"/>
              </a:ext>
            </a:extLst>
          </p:cNvPr>
          <p:cNvSpPr>
            <a:spLocks noGrp="1"/>
          </p:cNvSpPr>
          <p:nvPr>
            <p:ph idx="1"/>
          </p:nvPr>
        </p:nvSpPr>
        <p:spPr>
          <a:xfrm>
            <a:off x="288730" y="228601"/>
            <a:ext cx="6112070" cy="5023623"/>
          </a:xfrm>
        </p:spPr>
        <p:txBody>
          <a:bodyPr>
            <a:normAutofit/>
          </a:bodyPr>
          <a:lstStyle/>
          <a:p>
            <a:r>
              <a:rPr lang="zh-CN" altLang="en-US" sz="3600" b="1" dirty="0"/>
              <a:t>遍历</a:t>
            </a:r>
            <a:r>
              <a:rPr lang="en-US" altLang="zh-CN" sz="3600" b="1" dirty="0"/>
              <a:t>map</a:t>
            </a:r>
            <a:r>
              <a:rPr lang="zh-CN" altLang="en-US" sz="3600" b="1" dirty="0"/>
              <a:t>：</a:t>
            </a:r>
            <a:endParaRPr lang="en-US" altLang="zh-CN" sz="3600" b="1" dirty="0"/>
          </a:p>
          <a:p>
            <a:pPr marL="457200" lvl="1" indent="0">
              <a:buNone/>
            </a:pPr>
            <a:r>
              <a:rPr lang="en-US" altLang="zh-CN" sz="3500" dirty="0"/>
              <a:t>m := map[string] int{</a:t>
            </a:r>
          </a:p>
          <a:p>
            <a:pPr marL="457200" lvl="1" indent="0">
              <a:buNone/>
            </a:pPr>
            <a:r>
              <a:rPr lang="en-US" altLang="zh-CN" sz="3500" dirty="0"/>
              <a:t>	"go": 100,</a:t>
            </a:r>
          </a:p>
          <a:p>
            <a:pPr marL="457200" lvl="1" indent="0">
              <a:buNone/>
            </a:pPr>
            <a:r>
              <a:rPr lang="en-US" altLang="zh-CN" sz="3500" dirty="0"/>
              <a:t>	"web": 200,</a:t>
            </a:r>
          </a:p>
          <a:p>
            <a:pPr marL="457200" lvl="1" indent="0">
              <a:buNone/>
            </a:pPr>
            <a:r>
              <a:rPr lang="en-US" altLang="zh-CN" sz="3500" dirty="0"/>
              <a:t>}</a:t>
            </a:r>
          </a:p>
          <a:p>
            <a:pPr marL="457200" lvl="1" indent="0">
              <a:buNone/>
            </a:pPr>
            <a:r>
              <a:rPr lang="en-US" altLang="zh-CN" sz="3500" dirty="0"/>
              <a:t>for key, value := range m {</a:t>
            </a:r>
          </a:p>
          <a:p>
            <a:pPr marL="457200" lvl="1" indent="0">
              <a:buNone/>
            </a:pPr>
            <a:r>
              <a:rPr lang="en-US" altLang="zh-CN" sz="3500" dirty="0"/>
              <a:t>	</a:t>
            </a:r>
            <a:r>
              <a:rPr lang="en-US" altLang="zh-CN" sz="3500" dirty="0" err="1"/>
              <a:t>fmt.Println</a:t>
            </a:r>
            <a:r>
              <a:rPr lang="en-US" altLang="zh-CN" sz="3500" dirty="0"/>
              <a:t>(key, value)</a:t>
            </a:r>
          </a:p>
          <a:p>
            <a:pPr marL="457200" lvl="1" indent="0">
              <a:buNone/>
            </a:pPr>
            <a:r>
              <a:rPr lang="en-US" altLang="zh-CN" sz="3500" dirty="0"/>
              <a:t>}</a:t>
            </a:r>
          </a:p>
        </p:txBody>
      </p:sp>
      <p:pic>
        <p:nvPicPr>
          <p:cNvPr id="5" name="图片 4">
            <a:extLst>
              <a:ext uri="{FF2B5EF4-FFF2-40B4-BE49-F238E27FC236}">
                <a16:creationId xmlns:a16="http://schemas.microsoft.com/office/drawing/2014/main" id="{8C5B639F-EA75-B07A-A77F-9744A0161753}"/>
              </a:ext>
            </a:extLst>
          </p:cNvPr>
          <p:cNvPicPr>
            <a:picLocks noChangeAspect="1"/>
          </p:cNvPicPr>
          <p:nvPr/>
        </p:nvPicPr>
        <p:blipFill>
          <a:blip r:embed="rId2"/>
          <a:stretch>
            <a:fillRect/>
          </a:stretch>
        </p:blipFill>
        <p:spPr>
          <a:xfrm>
            <a:off x="436628" y="5337149"/>
            <a:ext cx="5440373" cy="1292250"/>
          </a:xfrm>
          <a:prstGeom prst="rect">
            <a:avLst/>
          </a:prstGeom>
        </p:spPr>
      </p:pic>
      <p:sp>
        <p:nvSpPr>
          <p:cNvPr id="11" name="文本框 10">
            <a:extLst>
              <a:ext uri="{FF2B5EF4-FFF2-40B4-BE49-F238E27FC236}">
                <a16:creationId xmlns:a16="http://schemas.microsoft.com/office/drawing/2014/main" id="{B7C1B00E-134D-96BB-73E6-0FD02A31122D}"/>
              </a:ext>
            </a:extLst>
          </p:cNvPr>
          <p:cNvSpPr txBox="1"/>
          <p:nvPr/>
        </p:nvSpPr>
        <p:spPr>
          <a:xfrm>
            <a:off x="6868876" y="228601"/>
            <a:ext cx="5034394" cy="5262979"/>
          </a:xfrm>
          <a:prstGeom prst="rect">
            <a:avLst/>
          </a:prstGeom>
          <a:noFill/>
        </p:spPr>
        <p:txBody>
          <a:bodyPr wrap="square">
            <a:spAutoFit/>
          </a:bodyPr>
          <a:lstStyle/>
          <a:p>
            <a:r>
              <a:rPr lang="en-US" altLang="zh-CN" sz="2800" dirty="0"/>
              <a:t>m := map[string] int{</a:t>
            </a:r>
          </a:p>
          <a:p>
            <a:r>
              <a:rPr lang="en-US" altLang="zh-CN" sz="2800" dirty="0"/>
              <a:t>	"go": 100,</a:t>
            </a:r>
          </a:p>
          <a:p>
            <a:r>
              <a:rPr lang="en-US" altLang="zh-CN" sz="2800" dirty="0"/>
              <a:t>	"web": 200,</a:t>
            </a:r>
          </a:p>
          <a:p>
            <a:r>
              <a:rPr lang="en-US" altLang="zh-CN" sz="2800" dirty="0"/>
              <a:t>}</a:t>
            </a:r>
          </a:p>
          <a:p>
            <a:r>
              <a:rPr lang="en-US" altLang="zh-CN" sz="2800" dirty="0"/>
              <a:t>for _, value := range m {</a:t>
            </a:r>
          </a:p>
          <a:p>
            <a:r>
              <a:rPr lang="en-US" altLang="zh-CN" sz="2800" dirty="0"/>
              <a:t>	</a:t>
            </a:r>
            <a:r>
              <a:rPr lang="en-US" altLang="zh-CN" sz="2800" dirty="0" err="1"/>
              <a:t>fmt.Println</a:t>
            </a:r>
            <a:r>
              <a:rPr lang="en-US" altLang="zh-CN" sz="2800" dirty="0"/>
              <a:t>(value)</a:t>
            </a:r>
          </a:p>
          <a:p>
            <a:r>
              <a:rPr lang="en-US" altLang="zh-CN" sz="2800" dirty="0"/>
              <a:t>}  </a:t>
            </a:r>
          </a:p>
          <a:p>
            <a:endParaRPr lang="en-US" altLang="zh-CN" sz="2800" dirty="0"/>
          </a:p>
          <a:p>
            <a:r>
              <a:rPr lang="en-US" altLang="zh-CN" sz="2800" dirty="0"/>
              <a:t>//</a:t>
            </a:r>
            <a:r>
              <a:rPr lang="zh-CN" altLang="en-US" sz="2800" dirty="0"/>
              <a:t>用</a:t>
            </a:r>
            <a:r>
              <a:rPr lang="en-US" altLang="zh-CN" sz="2800" dirty="0"/>
              <a:t>_</a:t>
            </a:r>
            <a:r>
              <a:rPr lang="zh-CN" altLang="en-US" sz="2800" dirty="0"/>
              <a:t>下划线代替</a:t>
            </a:r>
            <a:r>
              <a:rPr lang="en-US" altLang="zh-CN" sz="2800" dirty="0"/>
              <a:t>key</a:t>
            </a:r>
            <a:r>
              <a:rPr lang="zh-CN" altLang="en-US" sz="2800" dirty="0"/>
              <a:t>，使其成匿名变量。匿名变量本身不参与空间分配，也不占用一个变量名字。</a:t>
            </a:r>
            <a:endParaRPr lang="en-US" altLang="zh-CN" sz="2800" dirty="0"/>
          </a:p>
        </p:txBody>
      </p:sp>
      <p:pic>
        <p:nvPicPr>
          <p:cNvPr id="13" name="图片 12">
            <a:extLst>
              <a:ext uri="{FF2B5EF4-FFF2-40B4-BE49-F238E27FC236}">
                <a16:creationId xmlns:a16="http://schemas.microsoft.com/office/drawing/2014/main" id="{11D5A80B-6EE3-7CDD-6EA8-5398BDDB234F}"/>
              </a:ext>
            </a:extLst>
          </p:cNvPr>
          <p:cNvPicPr>
            <a:picLocks noChangeAspect="1"/>
          </p:cNvPicPr>
          <p:nvPr/>
        </p:nvPicPr>
        <p:blipFill>
          <a:blip r:embed="rId3"/>
          <a:stretch>
            <a:fillRect/>
          </a:stretch>
        </p:blipFill>
        <p:spPr>
          <a:xfrm>
            <a:off x="6947586" y="5491580"/>
            <a:ext cx="5034393" cy="1154459"/>
          </a:xfrm>
          <a:prstGeom prst="rect">
            <a:avLst/>
          </a:prstGeom>
        </p:spPr>
      </p:pic>
    </p:spTree>
    <p:extLst>
      <p:ext uri="{BB962C8B-B14F-4D97-AF65-F5344CB8AC3E}">
        <p14:creationId xmlns:p14="http://schemas.microsoft.com/office/powerpoint/2010/main" val="142879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A2E9891-C42D-C3DC-3016-6746ECCFAAB1}"/>
              </a:ext>
            </a:extLst>
          </p:cNvPr>
          <p:cNvSpPr>
            <a:spLocks noGrp="1"/>
          </p:cNvSpPr>
          <p:nvPr>
            <p:ph idx="1"/>
          </p:nvPr>
        </p:nvSpPr>
        <p:spPr>
          <a:xfrm>
            <a:off x="545196" y="579865"/>
            <a:ext cx="6848063" cy="4572000"/>
          </a:xfrm>
        </p:spPr>
        <p:txBody>
          <a:bodyPr/>
          <a:lstStyle/>
          <a:p>
            <a:r>
              <a:rPr lang="zh-CN" altLang="en-US" sz="4000" dirty="0"/>
              <a:t>遍历通道</a:t>
            </a:r>
            <a:r>
              <a:rPr lang="en-US" altLang="zh-CN" sz="4000" dirty="0"/>
              <a:t>(channel)</a:t>
            </a:r>
            <a:r>
              <a:rPr lang="zh-CN" altLang="en-US" sz="4000" dirty="0"/>
              <a:t>：</a:t>
            </a:r>
            <a:endParaRPr lang="en-US" altLang="zh-CN" sz="4000" dirty="0"/>
          </a:p>
          <a:p>
            <a:pPr marL="457200" lvl="1" indent="0">
              <a:buNone/>
            </a:pPr>
            <a:r>
              <a:rPr lang="en-US" altLang="zh-CN" dirty="0"/>
              <a:t>c := make(</a:t>
            </a:r>
            <a:r>
              <a:rPr lang="en-US" altLang="zh-CN" dirty="0" err="1"/>
              <a:t>chan</a:t>
            </a:r>
            <a:r>
              <a:rPr lang="en-US" altLang="zh-CN" dirty="0"/>
              <a:t> int) //</a:t>
            </a:r>
            <a:r>
              <a:rPr lang="zh-CN" altLang="en-US" dirty="0"/>
              <a:t>创建一个整型类型通道</a:t>
            </a:r>
            <a:endParaRPr lang="en-US" altLang="zh-CN" dirty="0"/>
          </a:p>
          <a:p>
            <a:pPr marL="457200" lvl="1" indent="0">
              <a:buNone/>
            </a:pPr>
            <a:r>
              <a:rPr lang="en-US" altLang="zh-CN" dirty="0"/>
              <a:t>go </a:t>
            </a:r>
            <a:r>
              <a:rPr lang="en-US" altLang="zh-CN" dirty="0" err="1"/>
              <a:t>func</a:t>
            </a:r>
            <a:r>
              <a:rPr lang="en-US" altLang="zh-CN" dirty="0"/>
              <a:t>(){ //</a:t>
            </a:r>
            <a:r>
              <a:rPr lang="zh-CN" altLang="en-US" dirty="0"/>
              <a:t>启动一个</a:t>
            </a:r>
            <a:r>
              <a:rPr lang="en-US" altLang="zh-CN" dirty="0"/>
              <a:t>goroutine</a:t>
            </a:r>
          </a:p>
          <a:p>
            <a:pPr marL="914400" lvl="2" indent="0">
              <a:buNone/>
            </a:pPr>
            <a:r>
              <a:rPr lang="en-US" altLang="zh-CN" dirty="0"/>
              <a:t>c &lt;- 7  //</a:t>
            </a:r>
            <a:r>
              <a:rPr lang="zh-CN" altLang="en-US" dirty="0"/>
              <a:t>将数据推送进通道</a:t>
            </a:r>
            <a:endParaRPr lang="en-US" altLang="zh-CN" dirty="0"/>
          </a:p>
          <a:p>
            <a:pPr marL="914400" lvl="2" indent="0">
              <a:buNone/>
            </a:pPr>
            <a:r>
              <a:rPr lang="en-US" altLang="zh-CN" dirty="0"/>
              <a:t>c &lt;- 8</a:t>
            </a:r>
          </a:p>
          <a:p>
            <a:pPr marL="914400" lvl="2" indent="0">
              <a:buNone/>
            </a:pPr>
            <a:r>
              <a:rPr lang="en-US" altLang="zh-CN" dirty="0"/>
              <a:t>c &lt;- 9</a:t>
            </a:r>
          </a:p>
          <a:p>
            <a:pPr marL="914400" lvl="2" indent="0">
              <a:buNone/>
            </a:pPr>
            <a:r>
              <a:rPr lang="en-US" altLang="zh-CN" dirty="0"/>
              <a:t>close(c)</a:t>
            </a:r>
          </a:p>
          <a:p>
            <a:pPr marL="457200" lvl="1" indent="0">
              <a:buNone/>
            </a:pPr>
            <a:r>
              <a:rPr lang="en-US" altLang="zh-CN" dirty="0"/>
              <a:t>}()</a:t>
            </a:r>
          </a:p>
          <a:p>
            <a:pPr marL="457200" lvl="1" indent="0">
              <a:buNone/>
            </a:pPr>
            <a:r>
              <a:rPr lang="en-US" altLang="zh-CN" dirty="0"/>
              <a:t>for v := range c {</a:t>
            </a:r>
          </a:p>
          <a:p>
            <a:pPr marL="914400" lvl="2" indent="0">
              <a:buNone/>
            </a:pPr>
            <a:r>
              <a:rPr lang="en-US" altLang="zh-CN" dirty="0" err="1"/>
              <a:t>fmt.Println</a:t>
            </a:r>
            <a:r>
              <a:rPr lang="en-US" altLang="zh-CN" dirty="0"/>
              <a:t>(v)</a:t>
            </a:r>
          </a:p>
          <a:p>
            <a:pPr marL="457200" lvl="1" indent="0">
              <a:buNone/>
            </a:pPr>
            <a:r>
              <a:rPr lang="en-US" altLang="zh-CN" dirty="0"/>
              <a:t>}</a:t>
            </a:r>
            <a:endParaRPr lang="zh-CN" altLang="en-US" dirty="0"/>
          </a:p>
          <a:p>
            <a:endParaRPr lang="zh-CN" altLang="en-US" dirty="0"/>
          </a:p>
        </p:txBody>
      </p:sp>
      <p:pic>
        <p:nvPicPr>
          <p:cNvPr id="4" name="图片 3">
            <a:extLst>
              <a:ext uri="{FF2B5EF4-FFF2-40B4-BE49-F238E27FC236}">
                <a16:creationId xmlns:a16="http://schemas.microsoft.com/office/drawing/2014/main" id="{DFF4D564-6BED-254E-4773-797A23ACA700}"/>
              </a:ext>
            </a:extLst>
          </p:cNvPr>
          <p:cNvPicPr>
            <a:picLocks noChangeAspect="1"/>
          </p:cNvPicPr>
          <p:nvPr/>
        </p:nvPicPr>
        <p:blipFill>
          <a:blip r:embed="rId2"/>
          <a:stretch>
            <a:fillRect/>
          </a:stretch>
        </p:blipFill>
        <p:spPr>
          <a:xfrm>
            <a:off x="5755309" y="3044379"/>
            <a:ext cx="5891495" cy="1828705"/>
          </a:xfrm>
          <a:prstGeom prst="rect">
            <a:avLst/>
          </a:prstGeom>
        </p:spPr>
      </p:pic>
      <p:sp>
        <p:nvSpPr>
          <p:cNvPr id="2" name="矩形 1"/>
          <p:cNvSpPr/>
          <p:nvPr/>
        </p:nvSpPr>
        <p:spPr>
          <a:xfrm>
            <a:off x="6555653" y="1805009"/>
            <a:ext cx="4685898" cy="369332"/>
          </a:xfrm>
          <a:prstGeom prst="rect">
            <a:avLst/>
          </a:prstGeom>
        </p:spPr>
        <p:txBody>
          <a:bodyPr wrap="none">
            <a:spAutoFit/>
          </a:bodyPr>
          <a:lstStyle/>
          <a:p>
            <a:r>
              <a:rPr lang="en-US" altLang="zh-CN" dirty="0">
                <a:solidFill>
                  <a:srgbClr val="444444"/>
                </a:solidFill>
                <a:latin typeface="Helvetica Neue"/>
              </a:rPr>
              <a:t>//</a:t>
            </a:r>
            <a:r>
              <a:rPr lang="en-US" altLang="zh-CN" dirty="0" err="1">
                <a:solidFill>
                  <a:srgbClr val="444444"/>
                </a:solidFill>
                <a:latin typeface="Helvetica Neue"/>
              </a:rPr>
              <a:t>goroutine</a:t>
            </a:r>
            <a:r>
              <a:rPr lang="en-US" altLang="zh-CN" dirty="0">
                <a:solidFill>
                  <a:srgbClr val="444444"/>
                </a:solidFill>
                <a:latin typeface="Helvetica Neue"/>
              </a:rPr>
              <a:t> </a:t>
            </a:r>
            <a:r>
              <a:rPr lang="zh-CN" altLang="en-US" dirty="0">
                <a:solidFill>
                  <a:srgbClr val="444444"/>
                </a:solidFill>
                <a:latin typeface="Helvetica Neue"/>
              </a:rPr>
              <a:t>是 </a:t>
            </a:r>
            <a:r>
              <a:rPr lang="en-US" altLang="zh-CN" dirty="0">
                <a:solidFill>
                  <a:srgbClr val="444444"/>
                </a:solidFill>
                <a:latin typeface="Helvetica Neue"/>
              </a:rPr>
              <a:t>Go</a:t>
            </a:r>
            <a:r>
              <a:rPr lang="zh-CN" altLang="en-US" dirty="0">
                <a:solidFill>
                  <a:srgbClr val="444444"/>
                </a:solidFill>
                <a:latin typeface="Helvetica Neue"/>
              </a:rPr>
              <a:t>语言中的轻量级线程实现</a:t>
            </a:r>
            <a:endParaRPr lang="zh-CN" altLang="en-US" dirty="0"/>
          </a:p>
        </p:txBody>
      </p:sp>
    </p:spTree>
    <p:extLst>
      <p:ext uri="{BB962C8B-B14F-4D97-AF65-F5344CB8AC3E}">
        <p14:creationId xmlns:p14="http://schemas.microsoft.com/office/powerpoint/2010/main" val="2219279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424106-70F5-16D9-A525-D0D9E9DF5780}"/>
              </a:ext>
            </a:extLst>
          </p:cNvPr>
          <p:cNvSpPr>
            <a:spLocks noGrp="1"/>
          </p:cNvSpPr>
          <p:nvPr>
            <p:ph type="title"/>
          </p:nvPr>
        </p:nvSpPr>
        <p:spPr/>
        <p:txBody>
          <a:bodyPr/>
          <a:lstStyle/>
          <a:p>
            <a:pPr algn="ctr"/>
            <a:r>
              <a:rPr lang="en-US" altLang="zh-CN" b="1" dirty="0"/>
              <a:t>switch case</a:t>
            </a:r>
            <a:r>
              <a:rPr lang="zh-CN" altLang="en-US" b="1" dirty="0"/>
              <a:t>语句</a:t>
            </a:r>
          </a:p>
        </p:txBody>
      </p:sp>
      <p:sp>
        <p:nvSpPr>
          <p:cNvPr id="3" name="内容占位符 2">
            <a:extLst>
              <a:ext uri="{FF2B5EF4-FFF2-40B4-BE49-F238E27FC236}">
                <a16:creationId xmlns:a16="http://schemas.microsoft.com/office/drawing/2014/main" id="{E56D9F47-5EDE-83F2-2FB4-491BA999DC5E}"/>
              </a:ext>
            </a:extLst>
          </p:cNvPr>
          <p:cNvSpPr>
            <a:spLocks noGrp="1"/>
          </p:cNvSpPr>
          <p:nvPr>
            <p:ph idx="1"/>
          </p:nvPr>
        </p:nvSpPr>
        <p:spPr>
          <a:xfrm>
            <a:off x="838200" y="1825625"/>
            <a:ext cx="9733156" cy="4497116"/>
          </a:xfrm>
        </p:spPr>
        <p:txBody>
          <a:bodyPr>
            <a:normAutofit/>
          </a:bodyPr>
          <a:lstStyle/>
          <a:p>
            <a:r>
              <a:rPr lang="en-US" altLang="zh-CN" dirty="0"/>
              <a:t>go</a:t>
            </a:r>
            <a:r>
              <a:rPr lang="zh-CN" altLang="en-US" dirty="0"/>
              <a:t>语言的</a:t>
            </a:r>
            <a:r>
              <a:rPr lang="en-US" altLang="zh-CN" dirty="0"/>
              <a:t>switch case</a:t>
            </a:r>
            <a:r>
              <a:rPr lang="zh-CN" altLang="en-US" dirty="0"/>
              <a:t>语句中表达式的值不必为常量。</a:t>
            </a:r>
            <a:endParaRPr lang="en-US" altLang="zh-CN" dirty="0"/>
          </a:p>
          <a:p>
            <a:r>
              <a:rPr lang="zh-CN" altLang="en-US" dirty="0"/>
              <a:t>每个</a:t>
            </a:r>
            <a:r>
              <a:rPr lang="en-US" altLang="zh-CN" dirty="0"/>
              <a:t>case</a:t>
            </a:r>
            <a:r>
              <a:rPr lang="zh-CN" altLang="en-US" dirty="0"/>
              <a:t>块都是独立的单元，不需要设置</a:t>
            </a:r>
            <a:r>
              <a:rPr lang="en-US" altLang="zh-CN" dirty="0"/>
              <a:t>break</a:t>
            </a:r>
            <a:r>
              <a:rPr lang="zh-CN" altLang="en-US" dirty="0"/>
              <a:t>跳出语句。</a:t>
            </a:r>
            <a:endParaRPr lang="en-US" altLang="zh-CN" dirty="0"/>
          </a:p>
          <a:p>
            <a:r>
              <a:rPr lang="en-US" altLang="zh-CN" dirty="0"/>
              <a:t>go</a:t>
            </a:r>
            <a:r>
              <a:rPr lang="zh-CN" altLang="en-US" dirty="0"/>
              <a:t>语言中每个</a:t>
            </a:r>
            <a:r>
              <a:rPr lang="en-US" altLang="zh-CN" dirty="0"/>
              <a:t>switch</a:t>
            </a:r>
            <a:r>
              <a:rPr lang="zh-CN" altLang="en-US" dirty="0"/>
              <a:t>只能有一个</a:t>
            </a:r>
            <a:r>
              <a:rPr lang="en-US" altLang="zh-CN" dirty="0"/>
              <a:t>default</a:t>
            </a:r>
            <a:r>
              <a:rPr lang="zh-CN" altLang="en-US" dirty="0"/>
              <a:t>分支。</a:t>
            </a:r>
            <a:endParaRPr lang="en-US" altLang="zh-CN" dirty="0"/>
          </a:p>
          <a:p>
            <a:endParaRPr lang="en-US" altLang="zh-CN" dirty="0"/>
          </a:p>
          <a:p>
            <a:r>
              <a:rPr lang="zh-CN" altLang="en-US" dirty="0"/>
              <a:t>一个分支可有多个值：</a:t>
            </a:r>
            <a:endParaRPr lang="en-US" altLang="zh-CN" dirty="0"/>
          </a:p>
          <a:p>
            <a:pPr marL="457200" lvl="1" indent="0">
              <a:buNone/>
            </a:pPr>
            <a:r>
              <a:rPr lang="en-US" altLang="zh-CN" dirty="0"/>
              <a:t>var language = "</a:t>
            </a:r>
            <a:r>
              <a:rPr lang="en-US" altLang="zh-CN" dirty="0" err="1"/>
              <a:t>golang</a:t>
            </a:r>
            <a:r>
              <a:rPr lang="en-US" altLang="zh-CN" dirty="0"/>
              <a:t>"</a:t>
            </a:r>
          </a:p>
          <a:p>
            <a:pPr marL="457200" lvl="1" indent="0">
              <a:buNone/>
            </a:pPr>
            <a:r>
              <a:rPr lang="en-US" altLang="zh-CN" dirty="0"/>
              <a:t>switch language {</a:t>
            </a:r>
          </a:p>
          <a:p>
            <a:pPr marL="457200" lvl="1" indent="0">
              <a:buNone/>
            </a:pPr>
            <a:r>
              <a:rPr lang="en-US" altLang="zh-CN" dirty="0"/>
              <a:t>case "</a:t>
            </a:r>
            <a:r>
              <a:rPr lang="en-US" altLang="zh-CN" dirty="0" err="1"/>
              <a:t>golang</a:t>
            </a:r>
            <a:r>
              <a:rPr lang="en-US" altLang="zh-CN" dirty="0"/>
              <a:t>","java":</a:t>
            </a:r>
          </a:p>
          <a:p>
            <a:pPr marL="914400" lvl="2" indent="0">
              <a:buNone/>
            </a:pPr>
            <a:r>
              <a:rPr lang="en-US" altLang="zh-CN" dirty="0" err="1"/>
              <a:t>fmt.Println</a:t>
            </a:r>
            <a:r>
              <a:rPr lang="en-US" altLang="zh-CN" dirty="0"/>
              <a:t>("Popular languages")</a:t>
            </a:r>
          </a:p>
          <a:p>
            <a:pPr marL="457200" lvl="1" indent="0">
              <a:buNone/>
            </a:pPr>
            <a:r>
              <a:rPr lang="en-US" altLang="zh-CN" dirty="0"/>
              <a:t>}</a:t>
            </a:r>
          </a:p>
        </p:txBody>
      </p:sp>
      <p:sp>
        <p:nvSpPr>
          <p:cNvPr id="5" name="文本框 4">
            <a:extLst>
              <a:ext uri="{FF2B5EF4-FFF2-40B4-BE49-F238E27FC236}">
                <a16:creationId xmlns:a16="http://schemas.microsoft.com/office/drawing/2014/main" id="{2DF033BA-93BD-A980-50C7-AA211DBA312A}"/>
              </a:ext>
            </a:extLst>
          </p:cNvPr>
          <p:cNvSpPr txBox="1"/>
          <p:nvPr/>
        </p:nvSpPr>
        <p:spPr>
          <a:xfrm>
            <a:off x="6351549" y="3692108"/>
            <a:ext cx="5002251" cy="2800767"/>
          </a:xfrm>
          <a:prstGeom prst="rect">
            <a:avLst/>
          </a:prstGeom>
          <a:noFill/>
        </p:spPr>
        <p:txBody>
          <a:bodyPr wrap="square">
            <a:spAutoFit/>
          </a:bodyPr>
          <a:lstStyle/>
          <a:p>
            <a:pPr marL="285750" indent="-285750">
              <a:buFont typeface="Arial" panose="020B0604020202020204" pitchFamily="34" charset="0"/>
              <a:buChar char="•"/>
            </a:pPr>
            <a:r>
              <a:rPr lang="en-US" altLang="zh-CN" sz="2800" dirty="0"/>
              <a:t>case</a:t>
            </a:r>
            <a:r>
              <a:rPr lang="zh-CN" altLang="en-US" sz="2800" dirty="0"/>
              <a:t>语句后既可以是常量，也可以和</a:t>
            </a:r>
            <a:r>
              <a:rPr lang="en-US" altLang="zh-CN" sz="2800" dirty="0"/>
              <a:t>if</a:t>
            </a:r>
            <a:r>
              <a:rPr lang="zh-CN" altLang="en-US" sz="2800" dirty="0"/>
              <a:t>一样添加表达式：</a:t>
            </a:r>
          </a:p>
          <a:p>
            <a:pPr lvl="1"/>
            <a:r>
              <a:rPr lang="en-US" altLang="zh-CN" sz="2400" dirty="0"/>
              <a:t>var r int =6</a:t>
            </a:r>
          </a:p>
          <a:p>
            <a:pPr lvl="1"/>
            <a:r>
              <a:rPr lang="en-US" altLang="zh-CN" sz="2400" dirty="0"/>
              <a:t>switch {</a:t>
            </a:r>
          </a:p>
          <a:p>
            <a:pPr lvl="1"/>
            <a:r>
              <a:rPr lang="en-US" altLang="zh-CN" sz="2400" dirty="0"/>
              <a:t>case r &gt;1 &amp;&amp; r &lt; 10:</a:t>
            </a:r>
          </a:p>
          <a:p>
            <a:pPr lvl="1"/>
            <a:r>
              <a:rPr lang="en-US" altLang="zh-CN" sz="2400" dirty="0"/>
              <a:t>	</a:t>
            </a:r>
            <a:r>
              <a:rPr lang="en-US" altLang="zh-CN" sz="2400" dirty="0" err="1"/>
              <a:t>fmt.Println</a:t>
            </a:r>
            <a:r>
              <a:rPr lang="en-US" altLang="zh-CN" sz="2400" dirty="0"/>
              <a:t>(r)</a:t>
            </a:r>
          </a:p>
          <a:p>
            <a:pPr lvl="1"/>
            <a:r>
              <a:rPr lang="en-US" altLang="zh-CN" sz="2400" dirty="0"/>
              <a:t>}</a:t>
            </a:r>
          </a:p>
        </p:txBody>
      </p:sp>
    </p:spTree>
    <p:extLst>
      <p:ext uri="{BB962C8B-B14F-4D97-AF65-F5344CB8AC3E}">
        <p14:creationId xmlns:p14="http://schemas.microsoft.com/office/powerpoint/2010/main" val="2409210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642339-005A-A1A5-1131-FC51A7B37B52}"/>
              </a:ext>
            </a:extLst>
          </p:cNvPr>
          <p:cNvSpPr>
            <a:spLocks noGrp="1"/>
          </p:cNvSpPr>
          <p:nvPr>
            <p:ph type="title"/>
          </p:nvPr>
        </p:nvSpPr>
        <p:spPr/>
        <p:txBody>
          <a:bodyPr/>
          <a:lstStyle/>
          <a:p>
            <a:pPr algn="ctr"/>
            <a:r>
              <a:rPr lang="en-US" altLang="zh-CN" b="1" dirty="0" err="1"/>
              <a:t>goto</a:t>
            </a:r>
            <a:r>
              <a:rPr lang="zh-CN" altLang="en-US" b="1" dirty="0"/>
              <a:t>语句</a:t>
            </a:r>
          </a:p>
        </p:txBody>
      </p:sp>
      <p:sp>
        <p:nvSpPr>
          <p:cNvPr id="3" name="内容占位符 2">
            <a:extLst>
              <a:ext uri="{FF2B5EF4-FFF2-40B4-BE49-F238E27FC236}">
                <a16:creationId xmlns:a16="http://schemas.microsoft.com/office/drawing/2014/main" id="{A261C23D-AF17-85FE-D3D3-8FD16DCFB21A}"/>
              </a:ext>
            </a:extLst>
          </p:cNvPr>
          <p:cNvSpPr>
            <a:spLocks noGrp="1"/>
          </p:cNvSpPr>
          <p:nvPr>
            <p:ph idx="1"/>
          </p:nvPr>
        </p:nvSpPr>
        <p:spPr/>
        <p:txBody>
          <a:bodyPr>
            <a:normAutofit fontScale="77500" lnSpcReduction="20000"/>
          </a:bodyPr>
          <a:lstStyle/>
          <a:p>
            <a:pPr marL="0" indent="0">
              <a:buNone/>
            </a:pPr>
            <a:r>
              <a:rPr lang="en-US" altLang="zh-CN" dirty="0" err="1"/>
              <a:t>func</a:t>
            </a:r>
            <a:r>
              <a:rPr lang="en-US" altLang="zh-CN" dirty="0"/>
              <a:t> main() {</a:t>
            </a:r>
          </a:p>
          <a:p>
            <a:pPr marL="457200" lvl="1" indent="0">
              <a:buNone/>
            </a:pPr>
            <a:r>
              <a:rPr lang="en-US" altLang="zh-CN" dirty="0"/>
              <a:t>err := </a:t>
            </a:r>
            <a:r>
              <a:rPr lang="en-US" altLang="zh-CN" dirty="0" err="1"/>
              <a:t>getUserInfo</a:t>
            </a:r>
            <a:r>
              <a:rPr lang="en-US" altLang="zh-CN" dirty="0"/>
              <a:t>()</a:t>
            </a:r>
          </a:p>
          <a:p>
            <a:pPr marL="457200" lvl="1" indent="0">
              <a:buNone/>
            </a:pPr>
            <a:r>
              <a:rPr lang="en-US" altLang="zh-CN" dirty="0"/>
              <a:t>if err != nil {</a:t>
            </a:r>
          </a:p>
          <a:p>
            <a:pPr marL="914400" lvl="2" indent="0">
              <a:buNone/>
            </a:pPr>
            <a:r>
              <a:rPr lang="en-US" altLang="zh-CN" dirty="0" err="1"/>
              <a:t>goto</a:t>
            </a:r>
            <a:r>
              <a:rPr lang="en-US" altLang="zh-CN" dirty="0"/>
              <a:t> </a:t>
            </a:r>
            <a:r>
              <a:rPr lang="en-US" altLang="zh-CN" dirty="0" err="1"/>
              <a:t>doExit</a:t>
            </a:r>
            <a:r>
              <a:rPr lang="en-US" altLang="zh-CN" dirty="0"/>
              <a:t>  //</a:t>
            </a:r>
            <a:r>
              <a:rPr lang="zh-CN" altLang="en-US" dirty="0"/>
              <a:t>跳转到错误处理标签处执行</a:t>
            </a:r>
            <a:endParaRPr lang="en-US" altLang="zh-CN" dirty="0"/>
          </a:p>
          <a:p>
            <a:pPr marL="457200" lvl="1" indent="0">
              <a:buNone/>
            </a:pPr>
            <a:r>
              <a:rPr lang="en-US" altLang="zh-CN" dirty="0"/>
              <a:t>}</a:t>
            </a:r>
          </a:p>
          <a:p>
            <a:pPr marL="457200" lvl="1" indent="0">
              <a:buNone/>
            </a:pPr>
            <a:r>
              <a:rPr lang="en-US" altLang="zh-CN" dirty="0"/>
              <a:t>err := </a:t>
            </a:r>
            <a:r>
              <a:rPr lang="en-US" altLang="zh-CN" dirty="0" err="1"/>
              <a:t>getEmail</a:t>
            </a:r>
            <a:r>
              <a:rPr lang="en-US" altLang="zh-CN" dirty="0"/>
              <a:t>()</a:t>
            </a:r>
          </a:p>
          <a:p>
            <a:pPr marL="457200" lvl="1" indent="0">
              <a:buNone/>
            </a:pPr>
            <a:r>
              <a:rPr lang="en-US" altLang="zh-CN" dirty="0"/>
              <a:t>if err != nil {</a:t>
            </a:r>
          </a:p>
          <a:p>
            <a:pPr marL="914400" lvl="2" indent="0">
              <a:buNone/>
            </a:pPr>
            <a:r>
              <a:rPr lang="en-US" altLang="zh-CN" dirty="0" err="1"/>
              <a:t>goto</a:t>
            </a:r>
            <a:r>
              <a:rPr lang="en-US" altLang="zh-CN" dirty="0"/>
              <a:t> </a:t>
            </a:r>
            <a:r>
              <a:rPr lang="en-US" altLang="zh-CN" dirty="0" err="1"/>
              <a:t>doExit</a:t>
            </a:r>
            <a:endParaRPr lang="en-US" altLang="zh-CN" dirty="0"/>
          </a:p>
          <a:p>
            <a:pPr marL="457200" lvl="1" indent="0">
              <a:buNone/>
            </a:pPr>
            <a:r>
              <a:rPr lang="en-US" altLang="zh-CN" dirty="0"/>
              <a:t>}</a:t>
            </a:r>
          </a:p>
          <a:p>
            <a:pPr marL="457200" lvl="1" indent="0">
              <a:buNone/>
            </a:pPr>
            <a:r>
              <a:rPr lang="en-US" altLang="zh-CN" dirty="0" err="1"/>
              <a:t>fmt.Println</a:t>
            </a:r>
            <a:r>
              <a:rPr lang="en-US" altLang="zh-CN" dirty="0"/>
              <a:t>("over")</a:t>
            </a:r>
          </a:p>
          <a:p>
            <a:pPr marL="457200" lvl="1" indent="0">
              <a:buNone/>
            </a:pPr>
            <a:r>
              <a:rPr lang="en-US" altLang="zh-CN" dirty="0"/>
              <a:t>return</a:t>
            </a:r>
          </a:p>
          <a:p>
            <a:pPr marL="0" indent="0">
              <a:buNone/>
            </a:pPr>
            <a:r>
              <a:rPr lang="en-US" altLang="zh-CN" dirty="0" err="1"/>
              <a:t>doExit</a:t>
            </a:r>
            <a:r>
              <a:rPr lang="en-US" altLang="zh-CN" dirty="0"/>
              <a:t>:   //</a:t>
            </a:r>
            <a:r>
              <a:rPr lang="zh-CN" altLang="en-US" dirty="0"/>
              <a:t>跳转标签</a:t>
            </a:r>
            <a:endParaRPr lang="en-US" altLang="zh-CN" dirty="0"/>
          </a:p>
          <a:p>
            <a:pPr marL="457200" lvl="1" indent="0">
              <a:buNone/>
            </a:pPr>
            <a:r>
              <a:rPr lang="en-US" altLang="zh-CN" dirty="0" err="1"/>
              <a:t>fmt.Println</a:t>
            </a:r>
            <a:r>
              <a:rPr lang="en-US" altLang="zh-CN" dirty="0"/>
              <a:t>(err)</a:t>
            </a:r>
          </a:p>
          <a:p>
            <a:pPr marL="457200" lvl="1" indent="0">
              <a:buNone/>
            </a:pPr>
            <a:r>
              <a:rPr lang="en-US" altLang="zh-CN" dirty="0" err="1"/>
              <a:t>exitProcess</a:t>
            </a:r>
            <a:r>
              <a:rPr lang="en-US" altLang="zh-CN" dirty="0"/>
              <a:t>()</a:t>
            </a:r>
          </a:p>
          <a:p>
            <a:pPr marL="0" indent="0">
              <a:buNone/>
            </a:pPr>
            <a:r>
              <a:rPr lang="en-US" altLang="zh-CN" dirty="0"/>
              <a:t>}</a:t>
            </a:r>
            <a:endParaRPr lang="zh-CN" altLang="en-US" dirty="0"/>
          </a:p>
        </p:txBody>
      </p:sp>
    </p:spTree>
    <p:extLst>
      <p:ext uri="{BB962C8B-B14F-4D97-AF65-F5344CB8AC3E}">
        <p14:creationId xmlns:p14="http://schemas.microsoft.com/office/powerpoint/2010/main" val="1598103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A296E9-E878-F1B1-748F-4E9B44B0033B}"/>
              </a:ext>
            </a:extLst>
          </p:cNvPr>
          <p:cNvSpPr>
            <a:spLocks noGrp="1"/>
          </p:cNvSpPr>
          <p:nvPr>
            <p:ph type="title"/>
          </p:nvPr>
        </p:nvSpPr>
        <p:spPr>
          <a:xfrm>
            <a:off x="0" y="0"/>
            <a:ext cx="3611137" cy="995324"/>
          </a:xfrm>
        </p:spPr>
        <p:txBody>
          <a:bodyPr/>
          <a:lstStyle/>
          <a:p>
            <a:pPr algn="ctr"/>
            <a:r>
              <a:rPr lang="en-US" altLang="zh-CN" dirty="0"/>
              <a:t>break</a:t>
            </a:r>
            <a:r>
              <a:rPr lang="zh-CN" altLang="en-US" dirty="0"/>
              <a:t>语句</a:t>
            </a:r>
          </a:p>
        </p:txBody>
      </p:sp>
      <p:sp>
        <p:nvSpPr>
          <p:cNvPr id="3" name="内容占位符 2">
            <a:extLst>
              <a:ext uri="{FF2B5EF4-FFF2-40B4-BE49-F238E27FC236}">
                <a16:creationId xmlns:a16="http://schemas.microsoft.com/office/drawing/2014/main" id="{761F8A57-D515-F350-9BFF-7CF32FA69E4A}"/>
              </a:ext>
            </a:extLst>
          </p:cNvPr>
          <p:cNvSpPr>
            <a:spLocks noGrp="1"/>
          </p:cNvSpPr>
          <p:nvPr>
            <p:ph idx="1"/>
          </p:nvPr>
        </p:nvSpPr>
        <p:spPr>
          <a:xfrm>
            <a:off x="4964152" y="263462"/>
            <a:ext cx="6766932" cy="1325563"/>
          </a:xfrm>
        </p:spPr>
        <p:txBody>
          <a:bodyPr/>
          <a:lstStyle/>
          <a:p>
            <a:r>
              <a:rPr lang="zh-CN" altLang="en-US" dirty="0"/>
              <a:t>用于结束</a:t>
            </a:r>
            <a:r>
              <a:rPr lang="en-US" altLang="zh-CN" dirty="0"/>
              <a:t>for</a:t>
            </a:r>
            <a:r>
              <a:rPr lang="zh-CN" altLang="en-US" dirty="0"/>
              <a:t>循环、</a:t>
            </a:r>
            <a:r>
              <a:rPr lang="en-US" altLang="zh-CN" dirty="0"/>
              <a:t>switch</a:t>
            </a:r>
            <a:r>
              <a:rPr lang="zh-CN" altLang="en-US" dirty="0"/>
              <a:t>、</a:t>
            </a:r>
            <a:r>
              <a:rPr lang="en-US" altLang="zh-CN" dirty="0"/>
              <a:t>select</a:t>
            </a:r>
            <a:r>
              <a:rPr lang="zh-CN" altLang="en-US" dirty="0"/>
              <a:t>代码块</a:t>
            </a:r>
            <a:endParaRPr lang="en-US" altLang="zh-CN" dirty="0"/>
          </a:p>
          <a:p>
            <a:r>
              <a:rPr lang="zh-CN" altLang="en-US" dirty="0"/>
              <a:t>用于退出某个标签对应的代码块</a:t>
            </a:r>
          </a:p>
        </p:txBody>
      </p:sp>
      <p:sp>
        <p:nvSpPr>
          <p:cNvPr id="5" name="文本框 4">
            <a:extLst>
              <a:ext uri="{FF2B5EF4-FFF2-40B4-BE49-F238E27FC236}">
                <a16:creationId xmlns:a16="http://schemas.microsoft.com/office/drawing/2014/main" id="{45704BFB-2F0B-3532-8106-236FC9C382FE}"/>
              </a:ext>
            </a:extLst>
          </p:cNvPr>
          <p:cNvSpPr txBox="1"/>
          <p:nvPr/>
        </p:nvSpPr>
        <p:spPr>
          <a:xfrm>
            <a:off x="983167" y="1754171"/>
            <a:ext cx="9532434" cy="4801314"/>
          </a:xfrm>
          <a:prstGeom prst="rect">
            <a:avLst/>
          </a:prstGeom>
          <a:noFill/>
        </p:spPr>
        <p:txBody>
          <a:bodyPr wrap="square">
            <a:spAutoFit/>
          </a:bodyPr>
          <a:lstStyle/>
          <a:p>
            <a:r>
              <a:rPr lang="en-US" altLang="zh-CN" dirty="0"/>
              <a:t>package main</a:t>
            </a:r>
          </a:p>
          <a:p>
            <a:r>
              <a:rPr lang="en-US" altLang="zh-CN" dirty="0"/>
              <a:t>import "</a:t>
            </a:r>
            <a:r>
              <a:rPr lang="en-US" altLang="zh-CN" dirty="0" err="1"/>
              <a:t>fmt</a:t>
            </a:r>
            <a:r>
              <a:rPr lang="en-US" altLang="zh-CN" dirty="0"/>
              <a:t>"</a:t>
            </a:r>
          </a:p>
          <a:p>
            <a:r>
              <a:rPr lang="en-US" altLang="zh-CN" dirty="0" err="1"/>
              <a:t>func</a:t>
            </a:r>
            <a:r>
              <a:rPr lang="en-US" altLang="zh-CN" dirty="0"/>
              <a:t> main() {</a:t>
            </a:r>
          </a:p>
          <a:p>
            <a:r>
              <a:rPr lang="en-US" altLang="zh-CN" dirty="0" err="1"/>
              <a:t>OuterLoop</a:t>
            </a:r>
            <a:r>
              <a:rPr lang="en-US" altLang="zh-CN" dirty="0"/>
              <a:t>: //</a:t>
            </a:r>
            <a:r>
              <a:rPr lang="zh-CN" altLang="en-US" dirty="0"/>
              <a:t>外层循环的标签</a:t>
            </a:r>
            <a:endParaRPr lang="en-US" altLang="zh-CN" dirty="0"/>
          </a:p>
          <a:p>
            <a:r>
              <a:rPr lang="zh-CN" altLang="en-US" dirty="0"/>
              <a:t>	</a:t>
            </a:r>
            <a:r>
              <a:rPr lang="en-US" altLang="zh-CN" dirty="0"/>
              <a:t>for </a:t>
            </a:r>
            <a:r>
              <a:rPr lang="en-US" altLang="zh-CN" dirty="0" err="1"/>
              <a:t>i</a:t>
            </a:r>
            <a:r>
              <a:rPr lang="en-US" altLang="zh-CN" dirty="0"/>
              <a:t> := 0; </a:t>
            </a:r>
            <a:r>
              <a:rPr lang="en-US" altLang="zh-CN" dirty="0" err="1"/>
              <a:t>i</a:t>
            </a:r>
            <a:r>
              <a:rPr lang="en-US" altLang="zh-CN" dirty="0"/>
              <a:t> &lt; 2; </a:t>
            </a:r>
            <a:r>
              <a:rPr lang="en-US" altLang="zh-CN" dirty="0" err="1"/>
              <a:t>i</a:t>
            </a:r>
            <a:r>
              <a:rPr lang="en-US" altLang="zh-CN" dirty="0"/>
              <a:t>++ { //</a:t>
            </a:r>
            <a:r>
              <a:rPr lang="zh-CN" altLang="en-US" dirty="0"/>
              <a:t>双层循环</a:t>
            </a:r>
            <a:endParaRPr lang="en-US" altLang="zh-CN" dirty="0"/>
          </a:p>
          <a:p>
            <a:r>
              <a:rPr lang="zh-CN" altLang="en-US" dirty="0"/>
              <a:t>		</a:t>
            </a:r>
            <a:r>
              <a:rPr lang="en-US" altLang="zh-CN" dirty="0"/>
              <a:t>for j := 0; j &lt; 5; </a:t>
            </a:r>
            <a:r>
              <a:rPr lang="en-US" altLang="zh-CN" dirty="0" err="1"/>
              <a:t>j++</a:t>
            </a:r>
            <a:r>
              <a:rPr lang="en-US" altLang="zh-CN" dirty="0"/>
              <a:t> {</a:t>
            </a:r>
          </a:p>
          <a:p>
            <a:r>
              <a:rPr lang="en-US" altLang="zh-CN" dirty="0"/>
              <a:t>			switch j { //</a:t>
            </a:r>
            <a:r>
              <a:rPr lang="zh-CN" altLang="en-US" dirty="0"/>
              <a:t>使用 </a:t>
            </a:r>
            <a:r>
              <a:rPr lang="en-US" altLang="zh-CN" dirty="0"/>
              <a:t>switch </a:t>
            </a:r>
            <a:r>
              <a:rPr lang="zh-CN" altLang="en-US" dirty="0"/>
              <a:t>进行数值分支判断			</a:t>
            </a:r>
            <a:r>
              <a:rPr lang="en-US" altLang="zh-CN" dirty="0"/>
              <a:t>			case 1:				</a:t>
            </a:r>
          </a:p>
          <a:p>
            <a:r>
              <a:rPr lang="en-US" altLang="zh-CN" dirty="0"/>
              <a:t>				</a:t>
            </a:r>
            <a:r>
              <a:rPr lang="en-US" altLang="zh-CN" dirty="0" err="1"/>
              <a:t>fmt.Println</a:t>
            </a:r>
            <a:r>
              <a:rPr lang="en-US" altLang="zh-CN" dirty="0"/>
              <a:t>(</a:t>
            </a:r>
            <a:r>
              <a:rPr lang="en-US" altLang="zh-CN" dirty="0" err="1"/>
              <a:t>i</a:t>
            </a:r>
            <a:r>
              <a:rPr lang="en-US" altLang="zh-CN" dirty="0"/>
              <a:t>, j)				</a:t>
            </a:r>
          </a:p>
          <a:p>
            <a:r>
              <a:rPr lang="en-US" altLang="zh-CN" dirty="0"/>
              <a:t>				break </a:t>
            </a:r>
            <a:r>
              <a:rPr lang="en-US" altLang="zh-CN" dirty="0" err="1"/>
              <a:t>OuterLoop</a:t>
            </a:r>
            <a:r>
              <a:rPr lang="en-US" altLang="zh-CN" dirty="0"/>
              <a:t>			</a:t>
            </a:r>
          </a:p>
          <a:p>
            <a:r>
              <a:rPr lang="en-US" altLang="zh-CN" dirty="0"/>
              <a:t>			case 2:				</a:t>
            </a:r>
          </a:p>
          <a:p>
            <a:r>
              <a:rPr lang="en-US" altLang="zh-CN" dirty="0"/>
              <a:t>				</a:t>
            </a:r>
            <a:r>
              <a:rPr lang="en-US" altLang="zh-CN" dirty="0" err="1"/>
              <a:t>fmt.Println</a:t>
            </a:r>
            <a:r>
              <a:rPr lang="en-US" altLang="zh-CN" dirty="0"/>
              <a:t>(</a:t>
            </a:r>
            <a:r>
              <a:rPr lang="en-US" altLang="zh-CN" dirty="0" err="1"/>
              <a:t>i</a:t>
            </a:r>
            <a:r>
              <a:rPr lang="en-US" altLang="zh-CN" dirty="0"/>
              <a:t>, j)				</a:t>
            </a:r>
          </a:p>
          <a:p>
            <a:r>
              <a:rPr lang="en-US" altLang="zh-CN" dirty="0"/>
              <a:t>				break </a:t>
            </a:r>
            <a:r>
              <a:rPr lang="en-US" altLang="zh-CN" dirty="0" err="1"/>
              <a:t>OuterLoop</a:t>
            </a:r>
            <a:r>
              <a:rPr lang="en-US" altLang="zh-CN" dirty="0"/>
              <a:t> //</a:t>
            </a:r>
            <a:r>
              <a:rPr lang="zh-CN" altLang="en-US" dirty="0"/>
              <a:t>退出 </a:t>
            </a:r>
            <a:r>
              <a:rPr lang="en-US" altLang="zh-CN" dirty="0" err="1"/>
              <a:t>OuterLoop</a:t>
            </a:r>
            <a:r>
              <a:rPr lang="en-US" altLang="zh-CN" dirty="0"/>
              <a:t> </a:t>
            </a:r>
            <a:r>
              <a:rPr lang="zh-CN" altLang="en-US" dirty="0"/>
              <a:t>对应的循环之外			</a:t>
            </a:r>
            <a:r>
              <a:rPr lang="en-US" altLang="zh-CN" dirty="0"/>
              <a:t>	}</a:t>
            </a:r>
          </a:p>
          <a:p>
            <a:r>
              <a:rPr lang="en-US" altLang="zh-CN" dirty="0"/>
              <a:t>		}</a:t>
            </a:r>
          </a:p>
          <a:p>
            <a:r>
              <a:rPr lang="en-US" altLang="zh-CN" dirty="0"/>
              <a:t>	}</a:t>
            </a:r>
          </a:p>
          <a:p>
            <a:r>
              <a:rPr lang="en-US" altLang="zh-CN" dirty="0"/>
              <a:t>}</a:t>
            </a:r>
            <a:endParaRPr lang="zh-CN" altLang="en-US" dirty="0"/>
          </a:p>
        </p:txBody>
      </p:sp>
    </p:spTree>
    <p:extLst>
      <p:ext uri="{BB962C8B-B14F-4D97-AF65-F5344CB8AC3E}">
        <p14:creationId xmlns:p14="http://schemas.microsoft.com/office/powerpoint/2010/main" val="397492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A43198-8A4A-6340-E510-079A5867EA29}"/>
              </a:ext>
            </a:extLst>
          </p:cNvPr>
          <p:cNvSpPr>
            <a:spLocks noGrp="1"/>
          </p:cNvSpPr>
          <p:nvPr>
            <p:ph type="title"/>
          </p:nvPr>
        </p:nvSpPr>
        <p:spPr/>
        <p:txBody>
          <a:bodyPr/>
          <a:lstStyle/>
          <a:p>
            <a:r>
              <a:rPr lang="en-US" altLang="zh-CN" dirty="0"/>
              <a:t>1.1GoWeb</a:t>
            </a:r>
            <a:r>
              <a:rPr lang="zh-CN" altLang="en-US" dirty="0"/>
              <a:t>编程环境创设</a:t>
            </a:r>
          </a:p>
        </p:txBody>
      </p:sp>
      <p:sp>
        <p:nvSpPr>
          <p:cNvPr id="3" name="内容占位符 2">
            <a:extLst>
              <a:ext uri="{FF2B5EF4-FFF2-40B4-BE49-F238E27FC236}">
                <a16:creationId xmlns:a16="http://schemas.microsoft.com/office/drawing/2014/main" id="{CDE11900-4640-7246-9901-E0A491F214CE}"/>
              </a:ext>
            </a:extLst>
          </p:cNvPr>
          <p:cNvSpPr>
            <a:spLocks noGrp="1"/>
          </p:cNvSpPr>
          <p:nvPr>
            <p:ph idx="1"/>
          </p:nvPr>
        </p:nvSpPr>
        <p:spPr/>
        <p:txBody>
          <a:bodyPr/>
          <a:lstStyle/>
          <a:p>
            <a:r>
              <a:rPr lang="zh-CN" altLang="en-US" dirty="0"/>
              <a:t>下载安装</a:t>
            </a:r>
            <a:r>
              <a:rPr lang="en-US" altLang="zh-CN" dirty="0"/>
              <a:t>go</a:t>
            </a:r>
            <a:r>
              <a:rPr lang="zh-CN" altLang="en-US" dirty="0"/>
              <a:t>运行编译环境：</a:t>
            </a:r>
            <a:endParaRPr lang="en-US" altLang="zh-CN" dirty="0"/>
          </a:p>
          <a:p>
            <a:pPr lvl="1"/>
            <a:r>
              <a:rPr lang="en-US" altLang="zh-CN" sz="1800" u="sng" kern="100" dirty="0">
                <a:solidFill>
                  <a:srgbClr val="0000FF"/>
                </a:solidFill>
                <a:effectLst/>
                <a:latin typeface="Times New Roman" panose="02020603050405020304" pitchFamily="18" charset="0"/>
                <a:ea typeface="宋体" panose="02010600030101010101" pitchFamily="2" charset="-122"/>
                <a:hlinkClick r:id="rId2"/>
              </a:rPr>
              <a:t>https://golang.google.cn/dl/</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下载相应机型和操作系统的</a:t>
            </a:r>
            <a:r>
              <a:rPr lang="en-US" altLang="zh-CN" sz="1800" kern="100" dirty="0">
                <a:effectLst/>
                <a:latin typeface="Times New Roman" panose="02020603050405020304" pitchFamily="18" charset="0"/>
                <a:ea typeface="宋体" panose="02010600030101010101" pitchFamily="2" charset="-122"/>
              </a:rPr>
              <a:t>go</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语言环境包，如</a:t>
            </a:r>
            <a:r>
              <a:rPr lang="en-US" altLang="zh-CN" sz="1800" kern="100" dirty="0">
                <a:effectLst/>
                <a:latin typeface="Times New Roman" panose="02020603050405020304" pitchFamily="18" charset="0"/>
                <a:ea typeface="宋体" panose="02010600030101010101" pitchFamily="2" charset="-122"/>
              </a:rPr>
              <a:t>Windows 64-bit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机型，下载</a:t>
            </a:r>
            <a:r>
              <a:rPr lang="en-US" altLang="zh-CN" sz="1800" kern="100" dirty="0">
                <a:effectLst/>
                <a:latin typeface="Times New Roman" panose="02020603050405020304" pitchFamily="18" charset="0"/>
                <a:ea typeface="宋体" panose="02010600030101010101" pitchFamily="2" charset="-122"/>
              </a:rPr>
              <a:t>go1.19.windows-amd64.msi</a:t>
            </a:r>
            <a:endParaRPr lang="en-US" altLang="zh-CN" dirty="0"/>
          </a:p>
          <a:p>
            <a:r>
              <a:rPr lang="zh-CN" altLang="en-US" dirty="0"/>
              <a:t>下载安装</a:t>
            </a:r>
            <a:r>
              <a:rPr lang="en-US" altLang="zh-CN" dirty="0"/>
              <a:t>go</a:t>
            </a:r>
            <a:r>
              <a:rPr lang="zh-CN" altLang="en-US" dirty="0"/>
              <a:t>集成开发工具：</a:t>
            </a:r>
            <a:endParaRPr lang="en-US" altLang="zh-CN" dirty="0"/>
          </a:p>
          <a:p>
            <a:pPr lvl="1"/>
            <a:r>
              <a:rPr lang="zh-CN" altLang="en-US" sz="1800" kern="100" dirty="0">
                <a:latin typeface="宋体" panose="02010600030101010101" pitchFamily="2" charset="-122"/>
                <a:cs typeface="Times New Roman" panose="02020603050405020304" pitchFamily="18" charset="0"/>
              </a:rPr>
              <a:t>在网址：</a:t>
            </a:r>
            <a:r>
              <a:rPr lang="en-US" altLang="zh-CN" sz="1800" kern="100" dirty="0">
                <a:latin typeface="宋体" panose="02010600030101010101" pitchFamily="2" charset="-122"/>
                <a:cs typeface="Times New Roman" panose="02020603050405020304" pitchFamily="18" charset="0"/>
                <a:hlinkClick r:id="rId3"/>
              </a:rPr>
              <a:t>https://sourceforge.net/projects/liteide/</a:t>
            </a:r>
            <a:r>
              <a:rPr lang="zh-CN" altLang="en-US" sz="1800" kern="100" dirty="0">
                <a:effectLst/>
                <a:latin typeface="宋体" panose="02010600030101010101" pitchFamily="2" charset="-122"/>
                <a:cs typeface="Times New Roman" panose="02020603050405020304" pitchFamily="18" charset="0"/>
                <a:hlinkClick r:id="rId3"/>
              </a:rPr>
              <a:t>下载</a:t>
            </a:r>
            <a:r>
              <a:rPr lang="en-US" altLang="zh-CN" sz="1800" kern="100" dirty="0">
                <a:effectLst/>
                <a:latin typeface="宋体" panose="02010600030101010101" pitchFamily="2" charset="-122"/>
                <a:cs typeface="Times New Roman" panose="02020603050405020304" pitchFamily="18" charset="0"/>
                <a:hlinkClick r:id="rId3"/>
              </a:rPr>
              <a:t>liteidex38.0.win64-qt5.15.2</a:t>
            </a:r>
            <a:r>
              <a:rPr lang="en-US" altLang="zh-CN" sz="1800" kern="100" dirty="0">
                <a:latin typeface="宋体" panose="02010600030101010101" pitchFamily="2" charset="-122"/>
                <a:cs typeface="Times New Roman" panose="02020603050405020304" pitchFamily="18" charset="0"/>
                <a:hlinkClick r:id="rId3"/>
              </a:rPr>
              <a:t>.zip</a:t>
            </a:r>
            <a:endParaRPr lang="en-US" altLang="zh-CN" sz="1800" kern="100" dirty="0">
              <a:latin typeface="宋体" panose="02010600030101010101" pitchFamily="2" charset="-122"/>
              <a:cs typeface="Times New Roman" panose="02020603050405020304" pitchFamily="18" charset="0"/>
            </a:endParaRPr>
          </a:p>
          <a:p>
            <a:pPr lvl="1"/>
            <a:r>
              <a:rPr lang="zh-CN" altLang="en-US" sz="1800" kern="100" dirty="0">
                <a:latin typeface="宋体" panose="02010600030101010101" pitchFamily="2" charset="-122"/>
                <a:cs typeface="Times New Roman" panose="02020603050405020304" pitchFamily="18" charset="0"/>
              </a:rPr>
              <a:t>在网址：</a:t>
            </a:r>
            <a:r>
              <a:rPr lang="en-US" altLang="zh-CN" sz="1800" kern="100" dirty="0">
                <a:latin typeface="宋体" panose="02010600030101010101" pitchFamily="2" charset="-122"/>
                <a:cs typeface="Times New Roman" panose="02020603050405020304" pitchFamily="18" charset="0"/>
                <a:hlinkClick r:id="rId4"/>
              </a:rPr>
              <a:t>https://code.visualstudio.com/Download</a:t>
            </a:r>
            <a:r>
              <a:rPr lang="zh-CN" altLang="en-US" sz="1800" kern="100" dirty="0">
                <a:latin typeface="宋体" panose="02010600030101010101" pitchFamily="2" charset="-122"/>
                <a:cs typeface="Times New Roman" panose="02020603050405020304" pitchFamily="18" charset="0"/>
              </a:rPr>
              <a:t>下载</a:t>
            </a:r>
            <a:r>
              <a:rPr lang="en-US" altLang="zh-CN" sz="1800" kern="100" dirty="0">
                <a:latin typeface="宋体" panose="02010600030101010101" pitchFamily="2" charset="-122"/>
                <a:cs typeface="Times New Roman" panose="02020603050405020304" pitchFamily="18" charset="0"/>
              </a:rPr>
              <a:t>windows</a:t>
            </a:r>
            <a:r>
              <a:rPr lang="zh-CN" altLang="en-US" sz="1800" kern="100" dirty="0">
                <a:latin typeface="宋体" panose="02010600030101010101" pitchFamily="2" charset="-122"/>
                <a:cs typeface="Times New Roman" panose="02020603050405020304" pitchFamily="18" charset="0"/>
              </a:rPr>
              <a:t>版</a:t>
            </a:r>
            <a:r>
              <a:rPr lang="en-US" altLang="zh-CN" sz="1800" kern="100" dirty="0">
                <a:latin typeface="宋体" panose="02010600030101010101" pitchFamily="2" charset="-122"/>
                <a:cs typeface="Times New Roman" panose="02020603050405020304" pitchFamily="18" charset="0"/>
              </a:rPr>
              <a:t>64bit User installer</a:t>
            </a:r>
            <a:r>
              <a:rPr lang="zh-CN" altLang="en-US" sz="1800" kern="100" dirty="0">
                <a:latin typeface="宋体" panose="02010600030101010101" pitchFamily="2" charset="-122"/>
                <a:cs typeface="Times New Roman" panose="02020603050405020304" pitchFamily="18" charset="0"/>
              </a:rPr>
              <a:t>版</a:t>
            </a:r>
            <a:r>
              <a:rPr lang="en-US" altLang="zh-CN" sz="1800" kern="100" dirty="0">
                <a:latin typeface="宋体" panose="02010600030101010101" pitchFamily="2" charset="-122"/>
                <a:cs typeface="Times New Roman" panose="02020603050405020304" pitchFamily="18" charset="0"/>
              </a:rPr>
              <a:t>VS Code</a:t>
            </a:r>
          </a:p>
          <a:p>
            <a:r>
              <a:rPr lang="zh-CN" altLang="en-US" kern="100" dirty="0">
                <a:latin typeface="宋体" panose="02010600030101010101" pitchFamily="2" charset="-122"/>
                <a:cs typeface="Times New Roman" panose="02020603050405020304" pitchFamily="18" charset="0"/>
              </a:rPr>
              <a:t>环境变量设置：</a:t>
            </a:r>
            <a:endParaRPr lang="en-US" altLang="zh-CN" kern="100" dirty="0">
              <a:latin typeface="宋体" panose="02010600030101010101" pitchFamily="2" charset="-122"/>
              <a:cs typeface="Times New Roman" panose="02020603050405020304" pitchFamily="18" charset="0"/>
            </a:endParaRPr>
          </a:p>
          <a:p>
            <a:pPr lvl="1"/>
            <a:r>
              <a:rPr lang="zh-CN" altLang="en-US" dirty="0"/>
              <a:t>到网址：</a:t>
            </a:r>
            <a:r>
              <a:rPr lang="en-US" altLang="zh-CN" sz="1800" u="sng"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hlinkClick r:id="rId5"/>
              </a:rPr>
              <a:t>https://www.w3cschool.cn/go/</a:t>
            </a:r>
            <a:r>
              <a:rPr lang="en-US" altLang="zh-CN" sz="1800" u="sng"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 </a:t>
            </a:r>
            <a:r>
              <a:rPr lang="zh-CN" altLang="en-US" sz="1800" dirty="0">
                <a:solidFill>
                  <a:srgbClr val="0000FF"/>
                </a:solidFill>
                <a:effectLst/>
                <a:latin typeface="宋体" panose="02010600030101010101" pitchFamily="2" charset="-122"/>
                <a:ea typeface="宋体" panose="02010600030101010101" pitchFamily="2" charset="-122"/>
                <a:cs typeface="Times New Roman" panose="02020603050405020304" pitchFamily="18" charset="0"/>
              </a:rPr>
              <a:t>参考学习环境变量设置方法。</a:t>
            </a:r>
            <a:endParaRPr lang="zh-CN" altLang="en-US" dirty="0"/>
          </a:p>
        </p:txBody>
      </p:sp>
    </p:spTree>
    <p:extLst>
      <p:ext uri="{BB962C8B-B14F-4D97-AF65-F5344CB8AC3E}">
        <p14:creationId xmlns:p14="http://schemas.microsoft.com/office/powerpoint/2010/main" val="273010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06F27-0C16-27D0-BE54-BDD8EDFFCB26}"/>
              </a:ext>
            </a:extLst>
          </p:cNvPr>
          <p:cNvSpPr>
            <a:spLocks noGrp="1"/>
          </p:cNvSpPr>
          <p:nvPr>
            <p:ph type="title"/>
          </p:nvPr>
        </p:nvSpPr>
        <p:spPr>
          <a:xfrm>
            <a:off x="245327" y="134948"/>
            <a:ext cx="3376961" cy="790603"/>
          </a:xfrm>
        </p:spPr>
        <p:txBody>
          <a:bodyPr/>
          <a:lstStyle/>
          <a:p>
            <a:r>
              <a:rPr lang="en-US" altLang="zh-CN" b="1" dirty="0"/>
              <a:t>continue</a:t>
            </a:r>
            <a:r>
              <a:rPr lang="zh-CN" altLang="en-US" b="1" dirty="0"/>
              <a:t>语句</a:t>
            </a:r>
          </a:p>
        </p:txBody>
      </p:sp>
      <p:sp>
        <p:nvSpPr>
          <p:cNvPr id="3" name="内容占位符 2">
            <a:extLst>
              <a:ext uri="{FF2B5EF4-FFF2-40B4-BE49-F238E27FC236}">
                <a16:creationId xmlns:a16="http://schemas.microsoft.com/office/drawing/2014/main" id="{F8429D13-AAA4-9CD8-CC4F-FCDFB039966C}"/>
              </a:ext>
            </a:extLst>
          </p:cNvPr>
          <p:cNvSpPr>
            <a:spLocks noGrp="1"/>
          </p:cNvSpPr>
          <p:nvPr>
            <p:ph idx="1"/>
          </p:nvPr>
        </p:nvSpPr>
        <p:spPr>
          <a:xfrm>
            <a:off x="4072053" y="164094"/>
            <a:ext cx="8015868" cy="1486287"/>
          </a:xfrm>
        </p:spPr>
        <p:txBody>
          <a:bodyPr>
            <a:normAutofit fontScale="92500" lnSpcReduction="20000"/>
          </a:bodyPr>
          <a:lstStyle/>
          <a:p>
            <a:r>
              <a:rPr lang="zh-CN" altLang="en-US" dirty="0"/>
              <a:t>用于结束当前循环，开始下一次循环</a:t>
            </a:r>
            <a:endParaRPr lang="en-US" altLang="zh-CN" dirty="0"/>
          </a:p>
          <a:p>
            <a:r>
              <a:rPr lang="zh-CN" altLang="en-US" dirty="0"/>
              <a:t>仅用于</a:t>
            </a:r>
            <a:r>
              <a:rPr lang="en-US" altLang="zh-CN" dirty="0"/>
              <a:t>for</a:t>
            </a:r>
            <a:r>
              <a:rPr lang="zh-CN" altLang="en-US" dirty="0"/>
              <a:t>循环中使用</a:t>
            </a:r>
            <a:endParaRPr lang="en-US" altLang="zh-CN" dirty="0"/>
          </a:p>
          <a:p>
            <a:r>
              <a:rPr lang="zh-CN" altLang="en-US" dirty="0"/>
              <a:t>其后加标签，可结束标签对应的语句块的当前循环并开启下一次循环</a:t>
            </a:r>
          </a:p>
        </p:txBody>
      </p:sp>
      <p:sp>
        <p:nvSpPr>
          <p:cNvPr id="5" name="文本框 4">
            <a:extLst>
              <a:ext uri="{FF2B5EF4-FFF2-40B4-BE49-F238E27FC236}">
                <a16:creationId xmlns:a16="http://schemas.microsoft.com/office/drawing/2014/main" id="{91A6EBCB-7854-42ED-137C-97DAD6C9F9FF}"/>
              </a:ext>
            </a:extLst>
          </p:cNvPr>
          <p:cNvSpPr txBox="1"/>
          <p:nvPr/>
        </p:nvSpPr>
        <p:spPr>
          <a:xfrm>
            <a:off x="485543" y="1061595"/>
            <a:ext cx="11220914" cy="5632311"/>
          </a:xfrm>
          <a:prstGeom prst="rect">
            <a:avLst/>
          </a:prstGeom>
          <a:noFill/>
        </p:spPr>
        <p:txBody>
          <a:bodyPr wrap="square">
            <a:spAutoFit/>
          </a:bodyPr>
          <a:lstStyle/>
          <a:p>
            <a:r>
              <a:rPr lang="en-US" altLang="zh-CN" sz="2400" dirty="0"/>
              <a:t>package main</a:t>
            </a:r>
          </a:p>
          <a:p>
            <a:r>
              <a:rPr lang="en-US" altLang="zh-CN" sz="2400" dirty="0"/>
              <a:t>import "</a:t>
            </a:r>
            <a:r>
              <a:rPr lang="en-US" altLang="zh-CN" sz="2400" dirty="0" err="1"/>
              <a:t>fmt</a:t>
            </a:r>
            <a:r>
              <a:rPr lang="en-US" altLang="zh-CN" sz="2400" dirty="0"/>
              <a:t>"</a:t>
            </a:r>
          </a:p>
          <a:p>
            <a:r>
              <a:rPr lang="en-US" altLang="zh-CN" sz="2400" dirty="0" err="1"/>
              <a:t>func</a:t>
            </a:r>
            <a:r>
              <a:rPr lang="en-US" altLang="zh-CN" sz="2400" dirty="0"/>
              <a:t> main() {</a:t>
            </a:r>
          </a:p>
          <a:p>
            <a:r>
              <a:rPr lang="en-US" altLang="zh-CN" sz="2400" dirty="0" err="1"/>
              <a:t>OuterLoop</a:t>
            </a:r>
            <a:r>
              <a:rPr lang="en-US" altLang="zh-CN" sz="2400" dirty="0"/>
              <a:t>:</a:t>
            </a:r>
          </a:p>
          <a:p>
            <a:r>
              <a:rPr lang="en-US" altLang="zh-CN" sz="2400" dirty="0"/>
              <a:t>	for </a:t>
            </a:r>
            <a:r>
              <a:rPr lang="en-US" altLang="zh-CN" sz="2400" dirty="0" err="1"/>
              <a:t>i</a:t>
            </a:r>
            <a:r>
              <a:rPr lang="en-US" altLang="zh-CN" sz="2400" dirty="0"/>
              <a:t> := 0; </a:t>
            </a:r>
            <a:r>
              <a:rPr lang="en-US" altLang="zh-CN" sz="2400" dirty="0" err="1"/>
              <a:t>i</a:t>
            </a:r>
            <a:r>
              <a:rPr lang="en-US" altLang="zh-CN" sz="2400" dirty="0"/>
              <a:t> &lt; 2; </a:t>
            </a:r>
            <a:r>
              <a:rPr lang="en-US" altLang="zh-CN" sz="2400" dirty="0" err="1"/>
              <a:t>i</a:t>
            </a:r>
            <a:r>
              <a:rPr lang="en-US" altLang="zh-CN" sz="2400" dirty="0"/>
              <a:t>++ {</a:t>
            </a:r>
          </a:p>
          <a:p>
            <a:r>
              <a:rPr lang="en-US" altLang="zh-CN" sz="2400" dirty="0"/>
              <a:t>		for j := 0; j &lt; 5; </a:t>
            </a:r>
            <a:r>
              <a:rPr lang="en-US" altLang="zh-CN" sz="2400" dirty="0" err="1"/>
              <a:t>j++</a:t>
            </a:r>
            <a:r>
              <a:rPr lang="en-US" altLang="zh-CN" sz="2400" dirty="0"/>
              <a:t> {</a:t>
            </a:r>
          </a:p>
          <a:p>
            <a:r>
              <a:rPr lang="en-US" altLang="zh-CN" sz="2400" dirty="0"/>
              <a:t>			switch j {</a:t>
            </a:r>
          </a:p>
          <a:p>
            <a:r>
              <a:rPr lang="en-US" altLang="zh-CN" sz="2400" dirty="0"/>
              <a:t>			case 3:</a:t>
            </a:r>
          </a:p>
          <a:p>
            <a:r>
              <a:rPr lang="en-US" altLang="zh-CN" sz="2400" dirty="0"/>
              <a:t>				</a:t>
            </a:r>
            <a:r>
              <a:rPr lang="en-US" altLang="zh-CN" sz="2400" dirty="0" err="1"/>
              <a:t>fmt.Println</a:t>
            </a:r>
            <a:r>
              <a:rPr lang="en-US" altLang="zh-CN" sz="2400" dirty="0"/>
              <a:t>(</a:t>
            </a:r>
            <a:r>
              <a:rPr lang="en-US" altLang="zh-CN" sz="2400" dirty="0" err="1"/>
              <a:t>i</a:t>
            </a:r>
            <a:r>
              <a:rPr lang="en-US" altLang="zh-CN" sz="2400" dirty="0"/>
              <a:t>, j)</a:t>
            </a:r>
          </a:p>
          <a:p>
            <a:r>
              <a:rPr lang="en-US" altLang="zh-CN" sz="2400" dirty="0"/>
              <a:t>				continue </a:t>
            </a:r>
            <a:r>
              <a:rPr lang="en-US" altLang="zh-CN" sz="2400" dirty="0" err="1"/>
              <a:t>OuterLoop</a:t>
            </a:r>
            <a:r>
              <a:rPr lang="en-US" altLang="zh-CN" sz="2400" dirty="0"/>
              <a:t> </a:t>
            </a:r>
          </a:p>
          <a:p>
            <a:r>
              <a:rPr lang="en-US" altLang="zh-CN" sz="2400" dirty="0"/>
              <a:t>					//</a:t>
            </a:r>
            <a:r>
              <a:rPr lang="zh-CN" altLang="en-US" sz="2400" dirty="0"/>
              <a:t>结束当前循环，开启下一次的外层循环</a:t>
            </a:r>
            <a:endParaRPr lang="en-US" altLang="zh-CN" sz="2400" dirty="0"/>
          </a:p>
          <a:p>
            <a:r>
              <a:rPr lang="zh-CN" altLang="en-US" sz="2400" dirty="0"/>
              <a:t>			</a:t>
            </a:r>
            <a:r>
              <a:rPr lang="en-US" altLang="zh-CN" sz="2400" dirty="0"/>
              <a:t>}</a:t>
            </a:r>
          </a:p>
          <a:p>
            <a:r>
              <a:rPr lang="en-US" altLang="zh-CN" sz="2400" dirty="0"/>
              <a:t>		}</a:t>
            </a:r>
          </a:p>
          <a:p>
            <a:r>
              <a:rPr lang="en-US" altLang="zh-CN" sz="2400" dirty="0"/>
              <a:t>	}</a:t>
            </a:r>
          </a:p>
          <a:p>
            <a:r>
              <a:rPr lang="en-US" altLang="zh-CN" sz="2400" dirty="0"/>
              <a:t>}</a:t>
            </a:r>
            <a:endParaRPr lang="zh-CN" altLang="en-US" sz="2400" dirty="0"/>
          </a:p>
        </p:txBody>
      </p:sp>
    </p:spTree>
    <p:extLst>
      <p:ext uri="{BB962C8B-B14F-4D97-AF65-F5344CB8AC3E}">
        <p14:creationId xmlns:p14="http://schemas.microsoft.com/office/powerpoint/2010/main" val="926473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55DBF-F254-3725-7958-67FD8FA5BC3E}"/>
              </a:ext>
            </a:extLst>
          </p:cNvPr>
          <p:cNvSpPr>
            <a:spLocks noGrp="1"/>
          </p:cNvSpPr>
          <p:nvPr>
            <p:ph type="title"/>
          </p:nvPr>
        </p:nvSpPr>
        <p:spPr/>
        <p:txBody>
          <a:bodyPr/>
          <a:lstStyle/>
          <a:p>
            <a:r>
              <a:rPr lang="en-US" altLang="zh-CN" dirty="0"/>
              <a:t>1.4 Go</a:t>
            </a:r>
            <a:r>
              <a:rPr lang="zh-CN" altLang="en-US" dirty="0"/>
              <a:t>数据类型</a:t>
            </a:r>
          </a:p>
        </p:txBody>
      </p:sp>
      <p:sp>
        <p:nvSpPr>
          <p:cNvPr id="3" name="内容占位符 2">
            <a:extLst>
              <a:ext uri="{FF2B5EF4-FFF2-40B4-BE49-F238E27FC236}">
                <a16:creationId xmlns:a16="http://schemas.microsoft.com/office/drawing/2014/main" id="{63BEC30C-57DA-037B-4A5D-891871E30ED1}"/>
              </a:ext>
            </a:extLst>
          </p:cNvPr>
          <p:cNvSpPr>
            <a:spLocks noGrp="1"/>
          </p:cNvSpPr>
          <p:nvPr>
            <p:ph idx="1"/>
          </p:nvPr>
        </p:nvSpPr>
        <p:spPr/>
        <p:txBody>
          <a:bodyPr>
            <a:normAutofit lnSpcReduction="10000"/>
          </a:bodyPr>
          <a:lstStyle/>
          <a:p>
            <a:r>
              <a:rPr lang="zh-CN" altLang="en-US" dirty="0"/>
              <a:t>布尔型：</a:t>
            </a:r>
            <a:endParaRPr lang="en-US" altLang="zh-CN" dirty="0"/>
          </a:p>
          <a:p>
            <a:pPr marL="457200" lvl="1" indent="0">
              <a:buNone/>
            </a:pPr>
            <a:r>
              <a:rPr lang="en-US" altLang="zh-CN" dirty="0"/>
              <a:t>var a1,a2 bool = </a:t>
            </a:r>
            <a:r>
              <a:rPr lang="en-US" altLang="zh-CN" dirty="0" err="1"/>
              <a:t>true,false</a:t>
            </a:r>
            <a:endParaRPr lang="en-US" altLang="zh-CN" dirty="0"/>
          </a:p>
          <a:p>
            <a:pPr marL="457200" lvl="1" indent="0">
              <a:buNone/>
            </a:pPr>
            <a:r>
              <a:rPr lang="en-US" altLang="zh-CN" dirty="0" err="1"/>
              <a:t>func</a:t>
            </a:r>
            <a:r>
              <a:rPr lang="en-US" altLang="zh-CN" dirty="0"/>
              <a:t> </a:t>
            </a:r>
            <a:r>
              <a:rPr lang="en-US" altLang="zh-CN" dirty="0" err="1"/>
              <a:t>intToBool</a:t>
            </a:r>
            <a:r>
              <a:rPr lang="en-US" altLang="zh-CN" dirty="0"/>
              <a:t>(</a:t>
            </a:r>
            <a:r>
              <a:rPr lang="en-US" altLang="zh-CN" dirty="0" err="1"/>
              <a:t>i</a:t>
            </a:r>
            <a:r>
              <a:rPr lang="en-US" altLang="zh-CN" dirty="0"/>
              <a:t> int) bool { return </a:t>
            </a:r>
            <a:r>
              <a:rPr lang="en-US" altLang="zh-CN" dirty="0" err="1"/>
              <a:t>i</a:t>
            </a:r>
            <a:r>
              <a:rPr lang="en-US" altLang="zh-CN" dirty="0"/>
              <a:t> != 0}</a:t>
            </a:r>
          </a:p>
          <a:p>
            <a:pPr marL="457200" lvl="1" indent="0">
              <a:buNone/>
            </a:pPr>
            <a:r>
              <a:rPr lang="zh-CN" altLang="en-US" dirty="0"/>
              <a:t>布尔型不能强制转换为整数，如</a:t>
            </a:r>
            <a:r>
              <a:rPr lang="en-US" altLang="zh-CN" dirty="0"/>
              <a:t>var d bool</a:t>
            </a:r>
            <a:r>
              <a:rPr lang="zh-CN" altLang="en-US" dirty="0"/>
              <a:t> </a:t>
            </a:r>
            <a:r>
              <a:rPr lang="en-US" altLang="zh-CN" dirty="0"/>
              <a:t>;</a:t>
            </a:r>
            <a:r>
              <a:rPr lang="zh-CN" altLang="en-US" dirty="0"/>
              <a:t>  </a:t>
            </a:r>
            <a:r>
              <a:rPr lang="en-US" altLang="zh-CN" dirty="0" err="1"/>
              <a:t>fmt.Println</a:t>
            </a:r>
            <a:r>
              <a:rPr lang="en-US" altLang="zh-CN" dirty="0"/>
              <a:t>(int(d) * 5)</a:t>
            </a:r>
            <a:r>
              <a:rPr lang="zh-CN" altLang="en-US" dirty="0"/>
              <a:t>会报如下错误：</a:t>
            </a:r>
            <a:r>
              <a:rPr lang="en-US" altLang="zh-CN" dirty="0"/>
              <a:t>cannot convert d (type bool) to type int</a:t>
            </a:r>
          </a:p>
          <a:p>
            <a:pPr marL="457200" lvl="1" indent="0">
              <a:buNone/>
            </a:pPr>
            <a:r>
              <a:rPr lang="zh-CN" altLang="en-US" dirty="0"/>
              <a:t>布尔型也无法参与数值运算。</a:t>
            </a:r>
            <a:endParaRPr lang="en-US" altLang="zh-CN" dirty="0"/>
          </a:p>
          <a:p>
            <a:r>
              <a:rPr lang="zh-CN" altLang="en-US" dirty="0"/>
              <a:t>数字类型</a:t>
            </a:r>
            <a:endParaRPr lang="en-US" altLang="zh-CN" dirty="0"/>
          </a:p>
          <a:p>
            <a:r>
              <a:rPr lang="zh-CN" altLang="en-US" dirty="0"/>
              <a:t>字符串类型</a:t>
            </a:r>
            <a:endParaRPr lang="en-US" altLang="zh-CN" dirty="0"/>
          </a:p>
          <a:p>
            <a:r>
              <a:rPr lang="zh-CN" altLang="en-US" dirty="0"/>
              <a:t>指针类型</a:t>
            </a:r>
            <a:endParaRPr lang="en-US" altLang="zh-CN" dirty="0"/>
          </a:p>
          <a:p>
            <a:r>
              <a:rPr lang="zh-CN" altLang="en-US" dirty="0"/>
              <a:t>复合类型</a:t>
            </a:r>
          </a:p>
        </p:txBody>
      </p:sp>
    </p:spTree>
    <p:extLst>
      <p:ext uri="{BB962C8B-B14F-4D97-AF65-F5344CB8AC3E}">
        <p14:creationId xmlns:p14="http://schemas.microsoft.com/office/powerpoint/2010/main" val="1629360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D64C90-0868-597D-A74B-07ADFDF525C5}"/>
              </a:ext>
            </a:extLst>
          </p:cNvPr>
          <p:cNvSpPr>
            <a:spLocks noGrp="1"/>
          </p:cNvSpPr>
          <p:nvPr>
            <p:ph type="title"/>
          </p:nvPr>
        </p:nvSpPr>
        <p:spPr>
          <a:xfrm>
            <a:off x="3157654" y="0"/>
            <a:ext cx="4815468" cy="1325563"/>
          </a:xfrm>
        </p:spPr>
        <p:txBody>
          <a:bodyPr/>
          <a:lstStyle/>
          <a:p>
            <a:pPr algn="ctr"/>
            <a:r>
              <a:rPr lang="zh-CN" altLang="en-US" dirty="0"/>
              <a:t>数字类型</a:t>
            </a:r>
          </a:p>
        </p:txBody>
      </p:sp>
      <p:sp>
        <p:nvSpPr>
          <p:cNvPr id="3" name="内容占位符 2">
            <a:extLst>
              <a:ext uri="{FF2B5EF4-FFF2-40B4-BE49-F238E27FC236}">
                <a16:creationId xmlns:a16="http://schemas.microsoft.com/office/drawing/2014/main" id="{362B72BE-9852-FC60-CE55-5DCEBEE6285A}"/>
              </a:ext>
            </a:extLst>
          </p:cNvPr>
          <p:cNvSpPr>
            <a:spLocks noGrp="1"/>
          </p:cNvSpPr>
          <p:nvPr>
            <p:ph idx="1"/>
          </p:nvPr>
        </p:nvSpPr>
        <p:spPr>
          <a:xfrm>
            <a:off x="416312" y="1488996"/>
            <a:ext cx="6567140" cy="4351338"/>
          </a:xfrm>
        </p:spPr>
        <p:txBody>
          <a:bodyPr>
            <a:normAutofit fontScale="92500" lnSpcReduction="20000"/>
          </a:bodyPr>
          <a:lstStyle/>
          <a:p>
            <a:r>
              <a:rPr lang="en-US" altLang="zh-CN" dirty="0"/>
              <a:t>uint8</a:t>
            </a:r>
            <a:r>
              <a:rPr lang="zh-CN" altLang="en-US" dirty="0"/>
              <a:t>：无符号</a:t>
            </a:r>
            <a:r>
              <a:rPr lang="en-US" altLang="zh-CN" dirty="0"/>
              <a:t>8</a:t>
            </a:r>
            <a:r>
              <a:rPr lang="zh-CN" altLang="en-US" dirty="0"/>
              <a:t>位整数（</a:t>
            </a:r>
            <a:r>
              <a:rPr lang="en-US" altLang="zh-CN" dirty="0"/>
              <a:t>0-255</a:t>
            </a:r>
            <a:r>
              <a:rPr lang="zh-CN" altLang="en-US" dirty="0"/>
              <a:t>）</a:t>
            </a:r>
            <a:endParaRPr lang="en-US" altLang="zh-CN" dirty="0"/>
          </a:p>
          <a:p>
            <a:r>
              <a:rPr lang="en-US" altLang="zh-CN" dirty="0"/>
              <a:t>uint16</a:t>
            </a:r>
            <a:r>
              <a:rPr lang="zh-CN" altLang="en-US" dirty="0"/>
              <a:t>：无符号</a:t>
            </a:r>
            <a:r>
              <a:rPr lang="en-US" altLang="zh-CN" dirty="0"/>
              <a:t>16</a:t>
            </a:r>
            <a:r>
              <a:rPr lang="zh-CN" altLang="en-US" dirty="0"/>
              <a:t>位整数（</a:t>
            </a:r>
            <a:r>
              <a:rPr lang="en-US" altLang="zh-CN" dirty="0"/>
              <a:t>0-65535</a:t>
            </a:r>
            <a:r>
              <a:rPr lang="zh-CN" altLang="en-US" dirty="0"/>
              <a:t>）</a:t>
            </a:r>
            <a:endParaRPr lang="en-US" altLang="zh-CN" dirty="0"/>
          </a:p>
          <a:p>
            <a:r>
              <a:rPr lang="en-US" altLang="zh-CN" dirty="0"/>
              <a:t>uint32</a:t>
            </a:r>
            <a:r>
              <a:rPr lang="zh-CN" altLang="en-US" dirty="0"/>
              <a:t>：无符号</a:t>
            </a:r>
            <a:r>
              <a:rPr lang="en-US" altLang="zh-CN" dirty="0"/>
              <a:t>32</a:t>
            </a:r>
            <a:r>
              <a:rPr lang="zh-CN" altLang="en-US" dirty="0"/>
              <a:t>位整数（</a:t>
            </a:r>
            <a:r>
              <a:rPr lang="en-US" altLang="zh-CN" dirty="0"/>
              <a:t>0-4294967295</a:t>
            </a:r>
            <a:r>
              <a:rPr lang="zh-CN" altLang="en-US" dirty="0"/>
              <a:t>）</a:t>
            </a:r>
            <a:endParaRPr lang="en-US" altLang="zh-CN" dirty="0"/>
          </a:p>
          <a:p>
            <a:r>
              <a:rPr lang="en-US" altLang="zh-CN" dirty="0"/>
              <a:t>uint64</a:t>
            </a:r>
            <a:r>
              <a:rPr lang="zh-CN" altLang="en-US" dirty="0"/>
              <a:t>：无符号</a:t>
            </a:r>
            <a:r>
              <a:rPr lang="en-US" altLang="zh-CN" dirty="0"/>
              <a:t>64</a:t>
            </a:r>
            <a:r>
              <a:rPr lang="zh-CN" altLang="en-US" dirty="0"/>
              <a:t>位整数（</a:t>
            </a:r>
            <a:r>
              <a:rPr lang="en-US" altLang="zh-CN" dirty="0"/>
              <a:t>0-18446744073709551615</a:t>
            </a:r>
            <a:r>
              <a:rPr lang="zh-CN" altLang="en-US" dirty="0"/>
              <a:t>）</a:t>
            </a:r>
            <a:endParaRPr lang="en-US" altLang="zh-CN" dirty="0"/>
          </a:p>
          <a:p>
            <a:endParaRPr lang="en-US" altLang="zh-CN" dirty="0"/>
          </a:p>
          <a:p>
            <a:r>
              <a:rPr lang="en-US" altLang="zh-CN" dirty="0"/>
              <a:t>int8</a:t>
            </a:r>
            <a:r>
              <a:rPr lang="zh-CN" altLang="en-US" dirty="0"/>
              <a:t>：有符号</a:t>
            </a:r>
            <a:r>
              <a:rPr lang="en-US" altLang="zh-CN" dirty="0"/>
              <a:t>8</a:t>
            </a:r>
            <a:r>
              <a:rPr lang="zh-CN" altLang="en-US" dirty="0"/>
              <a:t>位整数（</a:t>
            </a:r>
            <a:r>
              <a:rPr lang="en-US" altLang="zh-CN" dirty="0"/>
              <a:t>-128~127</a:t>
            </a:r>
            <a:r>
              <a:rPr lang="zh-CN" altLang="en-US" dirty="0"/>
              <a:t>）</a:t>
            </a:r>
            <a:endParaRPr lang="en-US" altLang="zh-CN" dirty="0"/>
          </a:p>
          <a:p>
            <a:r>
              <a:rPr lang="en-US" altLang="zh-CN" dirty="0"/>
              <a:t>int16</a:t>
            </a:r>
            <a:r>
              <a:rPr lang="zh-CN" altLang="en-US" dirty="0"/>
              <a:t>、</a:t>
            </a:r>
            <a:r>
              <a:rPr lang="en-US" altLang="zh-CN" dirty="0"/>
              <a:t>int32</a:t>
            </a:r>
            <a:r>
              <a:rPr lang="zh-CN" altLang="en-US" dirty="0"/>
              <a:t>、</a:t>
            </a:r>
            <a:r>
              <a:rPr lang="en-US" altLang="zh-CN" dirty="0"/>
              <a:t>int64</a:t>
            </a:r>
          </a:p>
          <a:p>
            <a:endParaRPr lang="en-US" altLang="zh-CN" dirty="0"/>
          </a:p>
          <a:p>
            <a:r>
              <a:rPr lang="en-US" altLang="zh-CN" dirty="0"/>
              <a:t>float32</a:t>
            </a:r>
            <a:r>
              <a:rPr lang="zh-CN" altLang="en-US" dirty="0"/>
              <a:t>：</a:t>
            </a:r>
            <a:r>
              <a:rPr lang="en-US" altLang="zh-CN" dirty="0"/>
              <a:t>IEEE-754  32</a:t>
            </a:r>
            <a:r>
              <a:rPr lang="zh-CN" altLang="en-US" dirty="0"/>
              <a:t>位浮点型数</a:t>
            </a:r>
            <a:endParaRPr lang="en-US" altLang="zh-CN" dirty="0"/>
          </a:p>
          <a:p>
            <a:r>
              <a:rPr lang="en-US" altLang="zh-CN" dirty="0"/>
              <a:t>float64</a:t>
            </a:r>
            <a:r>
              <a:rPr lang="zh-CN" altLang="en-US" dirty="0"/>
              <a:t>：</a:t>
            </a:r>
            <a:r>
              <a:rPr lang="en-US" altLang="zh-CN" dirty="0"/>
              <a:t>IEEE-754  64</a:t>
            </a:r>
            <a:r>
              <a:rPr lang="zh-CN" altLang="en-US" dirty="0"/>
              <a:t>位浮点型数</a:t>
            </a:r>
            <a:endParaRPr lang="en-US" altLang="zh-CN" dirty="0"/>
          </a:p>
        </p:txBody>
      </p:sp>
      <p:sp>
        <p:nvSpPr>
          <p:cNvPr id="5" name="文本框 4">
            <a:extLst>
              <a:ext uri="{FF2B5EF4-FFF2-40B4-BE49-F238E27FC236}">
                <a16:creationId xmlns:a16="http://schemas.microsoft.com/office/drawing/2014/main" id="{3544D478-1736-5B08-4027-A092B44032A7}"/>
              </a:ext>
            </a:extLst>
          </p:cNvPr>
          <p:cNvSpPr txBox="1"/>
          <p:nvPr/>
        </p:nvSpPr>
        <p:spPr>
          <a:xfrm>
            <a:off x="7149790" y="1325563"/>
            <a:ext cx="4815469" cy="4678204"/>
          </a:xfrm>
          <a:prstGeom prst="rect">
            <a:avLst/>
          </a:prstGeom>
          <a:noFill/>
        </p:spPr>
        <p:txBody>
          <a:bodyPr wrap="square">
            <a:spAutoFit/>
          </a:bodyPr>
          <a:lstStyle/>
          <a:p>
            <a:r>
              <a:rPr lang="en-US" altLang="zh-CN" sz="2800" dirty="0"/>
              <a:t>complex64</a:t>
            </a:r>
            <a:r>
              <a:rPr lang="zh-CN" altLang="en-US" sz="2800" dirty="0"/>
              <a:t>：</a:t>
            </a:r>
            <a:r>
              <a:rPr lang="en-US" altLang="zh-CN" sz="2800" dirty="0"/>
              <a:t>32</a:t>
            </a:r>
            <a:r>
              <a:rPr lang="zh-CN" altLang="en-US" sz="2800" dirty="0"/>
              <a:t>位实数和虚数</a:t>
            </a:r>
            <a:endParaRPr lang="en-US" altLang="zh-CN" sz="2800" dirty="0"/>
          </a:p>
          <a:p>
            <a:r>
              <a:rPr lang="en-US" altLang="zh-CN" sz="2800" dirty="0"/>
              <a:t>complex128:64</a:t>
            </a:r>
            <a:r>
              <a:rPr lang="zh-CN" altLang="en-US" sz="2800" dirty="0"/>
              <a:t>位实数和虚数</a:t>
            </a:r>
            <a:endParaRPr lang="en-US" altLang="zh-CN" sz="2800" dirty="0"/>
          </a:p>
          <a:p>
            <a:endParaRPr lang="en-US" altLang="zh-CN" sz="2800" dirty="0"/>
          </a:p>
          <a:p>
            <a:r>
              <a:rPr lang="en-US" altLang="zh-CN" sz="2800" dirty="0"/>
              <a:t>byte</a:t>
            </a:r>
            <a:r>
              <a:rPr lang="zh-CN" altLang="en-US" sz="2800" dirty="0"/>
              <a:t>：和</a:t>
            </a:r>
            <a:r>
              <a:rPr lang="en-US" altLang="zh-CN" sz="2800" dirty="0"/>
              <a:t>uint8</a:t>
            </a:r>
            <a:r>
              <a:rPr lang="zh-CN" altLang="en-US" sz="2800" dirty="0"/>
              <a:t>等价</a:t>
            </a:r>
            <a:endParaRPr lang="en-US" altLang="zh-CN" sz="2800" dirty="0"/>
          </a:p>
          <a:p>
            <a:r>
              <a:rPr lang="en-US" altLang="zh-CN" sz="2800" dirty="0"/>
              <a:t>rune</a:t>
            </a:r>
            <a:r>
              <a:rPr lang="zh-CN" altLang="en-US" sz="2800" dirty="0"/>
              <a:t>：和</a:t>
            </a:r>
            <a:r>
              <a:rPr lang="en-US" altLang="zh-CN" sz="2800" dirty="0"/>
              <a:t>int32</a:t>
            </a:r>
            <a:r>
              <a:rPr lang="zh-CN" altLang="en-US" sz="2800" dirty="0"/>
              <a:t>等价</a:t>
            </a:r>
            <a:endParaRPr lang="en-US" altLang="zh-CN" sz="2800" dirty="0"/>
          </a:p>
          <a:p>
            <a:r>
              <a:rPr lang="en-US" altLang="zh-CN" sz="2800" dirty="0" err="1"/>
              <a:t>uint</a:t>
            </a:r>
            <a:r>
              <a:rPr lang="zh-CN" altLang="en-US" sz="2800" dirty="0"/>
              <a:t>：</a:t>
            </a:r>
            <a:r>
              <a:rPr lang="en-US" altLang="zh-CN" sz="2800" dirty="0"/>
              <a:t>32</a:t>
            </a:r>
            <a:r>
              <a:rPr lang="zh-CN" altLang="en-US" sz="2800" dirty="0"/>
              <a:t>或</a:t>
            </a:r>
            <a:r>
              <a:rPr lang="en-US" altLang="zh-CN" sz="2800" dirty="0"/>
              <a:t>64</a:t>
            </a:r>
            <a:r>
              <a:rPr lang="zh-CN" altLang="en-US" sz="2800" dirty="0"/>
              <a:t>位无符号整数</a:t>
            </a:r>
            <a:endParaRPr lang="en-US" altLang="zh-CN" sz="2800" dirty="0"/>
          </a:p>
          <a:p>
            <a:r>
              <a:rPr lang="en-US" altLang="zh-CN" sz="2800" dirty="0"/>
              <a:t>int</a:t>
            </a:r>
            <a:r>
              <a:rPr lang="zh-CN" altLang="en-US" sz="2800" dirty="0"/>
              <a:t>：</a:t>
            </a:r>
            <a:r>
              <a:rPr lang="en-US" altLang="zh-CN" sz="2800" dirty="0"/>
              <a:t>32</a:t>
            </a:r>
            <a:r>
              <a:rPr lang="zh-CN" altLang="en-US" sz="2800" dirty="0"/>
              <a:t>或</a:t>
            </a:r>
            <a:r>
              <a:rPr lang="en-US" altLang="zh-CN" sz="2800" dirty="0"/>
              <a:t>64</a:t>
            </a:r>
            <a:r>
              <a:rPr lang="zh-CN" altLang="en-US" sz="2800" dirty="0"/>
              <a:t>位有符合整数</a:t>
            </a:r>
            <a:endParaRPr lang="en-US" altLang="zh-CN" sz="2800" dirty="0"/>
          </a:p>
          <a:p>
            <a:endParaRPr lang="en-US" altLang="zh-CN" sz="2800" dirty="0"/>
          </a:p>
          <a:p>
            <a:r>
              <a:rPr lang="en-US" altLang="zh-CN" sz="2800" dirty="0" err="1"/>
              <a:t>uintptr</a:t>
            </a:r>
            <a:r>
              <a:rPr lang="zh-CN" altLang="en-US" sz="2800" dirty="0"/>
              <a:t>：无符号整数，用于存放一个指针</a:t>
            </a:r>
            <a:endParaRPr lang="en-US" altLang="zh-CN" sz="2800" dirty="0"/>
          </a:p>
          <a:p>
            <a:endParaRPr lang="zh-CN" altLang="en-US" dirty="0"/>
          </a:p>
        </p:txBody>
      </p:sp>
    </p:spTree>
    <p:extLst>
      <p:ext uri="{BB962C8B-B14F-4D97-AF65-F5344CB8AC3E}">
        <p14:creationId xmlns:p14="http://schemas.microsoft.com/office/powerpoint/2010/main" val="1037078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0A0B4D89-3DE5-4D2F-828F-7ECB7FE7C1E4}"/>
              </a:ext>
            </a:extLst>
          </p:cNvPr>
          <p:cNvSpPr>
            <a:spLocks noGrp="1"/>
          </p:cNvSpPr>
          <p:nvPr>
            <p:ph type="title"/>
          </p:nvPr>
        </p:nvSpPr>
        <p:spPr/>
        <p:txBody>
          <a:bodyPr/>
          <a:lstStyle/>
          <a:p>
            <a:r>
              <a:rPr lang="zh-CN" altLang="en-US" dirty="0"/>
              <a:t>数字类型的特性</a:t>
            </a:r>
          </a:p>
        </p:txBody>
      </p:sp>
      <p:sp>
        <p:nvSpPr>
          <p:cNvPr id="3" name="内容占位符 2">
            <a:extLst>
              <a:ext uri="{FF2B5EF4-FFF2-40B4-BE49-F238E27FC236}">
                <a16:creationId xmlns:a16="http://schemas.microsoft.com/office/drawing/2014/main" id="{FE1C17E1-6450-BEDC-504C-C378CCE5C19B}"/>
              </a:ext>
            </a:extLst>
          </p:cNvPr>
          <p:cNvSpPr>
            <a:spLocks noGrp="1"/>
          </p:cNvSpPr>
          <p:nvPr>
            <p:ph idx="1"/>
          </p:nvPr>
        </p:nvSpPr>
        <p:spPr>
          <a:xfrm>
            <a:off x="838200" y="2185639"/>
            <a:ext cx="10515600" cy="3991324"/>
          </a:xfrm>
        </p:spPr>
        <p:txBody>
          <a:bodyPr/>
          <a:lstStyle/>
          <a:p>
            <a:r>
              <a:rPr lang="en-US" altLang="zh-CN" dirty="0"/>
              <a:t>Go</a:t>
            </a:r>
            <a:r>
              <a:rPr lang="zh-CN" altLang="en-US" dirty="0"/>
              <a:t>语言支持复数，其中位的运算采用补码</a:t>
            </a:r>
            <a:endParaRPr lang="en-US" altLang="zh-CN" dirty="0"/>
          </a:p>
          <a:p>
            <a:r>
              <a:rPr lang="en-US" altLang="zh-CN" dirty="0"/>
              <a:t>Go</a:t>
            </a:r>
            <a:r>
              <a:rPr lang="zh-CN" altLang="en-US" dirty="0"/>
              <a:t>语言也有基于架构的类型，如</a:t>
            </a:r>
            <a:r>
              <a:rPr lang="en-US" altLang="zh-CN" dirty="0"/>
              <a:t>int</a:t>
            </a:r>
            <a:r>
              <a:rPr lang="zh-CN" altLang="en-US" dirty="0"/>
              <a:t>、</a:t>
            </a:r>
            <a:r>
              <a:rPr lang="en-US" altLang="zh-CN" dirty="0" err="1"/>
              <a:t>uint</a:t>
            </a:r>
            <a:r>
              <a:rPr lang="zh-CN" altLang="en-US" dirty="0"/>
              <a:t>、</a:t>
            </a:r>
            <a:r>
              <a:rPr lang="en-US" altLang="zh-CN" dirty="0" err="1"/>
              <a:t>uintptr</a:t>
            </a:r>
            <a:r>
              <a:rPr lang="zh-CN" altLang="en-US" dirty="0"/>
              <a:t>，这些类型的长度根据运行程序的操作系统类型决定。在</a:t>
            </a:r>
            <a:r>
              <a:rPr lang="en-US" altLang="zh-CN" dirty="0"/>
              <a:t>32</a:t>
            </a:r>
            <a:r>
              <a:rPr lang="zh-CN" altLang="en-US" dirty="0"/>
              <a:t>位操作系统上，</a:t>
            </a:r>
            <a:r>
              <a:rPr lang="en-US" altLang="zh-CN" dirty="0"/>
              <a:t>int</a:t>
            </a:r>
            <a:r>
              <a:rPr lang="zh-CN" altLang="en-US" dirty="0"/>
              <a:t>和</a:t>
            </a:r>
            <a:r>
              <a:rPr lang="en-US" altLang="zh-CN" dirty="0" err="1"/>
              <a:t>uint</a:t>
            </a:r>
            <a:r>
              <a:rPr lang="zh-CN" altLang="en-US" dirty="0"/>
              <a:t>均使用</a:t>
            </a:r>
            <a:r>
              <a:rPr lang="en-US" altLang="zh-CN" dirty="0"/>
              <a:t>32</a:t>
            </a:r>
            <a:r>
              <a:rPr lang="zh-CN" altLang="en-US" dirty="0"/>
              <a:t>位（</a:t>
            </a:r>
            <a:r>
              <a:rPr lang="en-US" altLang="zh-CN" dirty="0"/>
              <a:t>4</a:t>
            </a:r>
            <a:r>
              <a:rPr lang="zh-CN" altLang="en-US" dirty="0"/>
              <a:t>字节）；在</a:t>
            </a:r>
            <a:r>
              <a:rPr lang="en-US" altLang="zh-CN" dirty="0"/>
              <a:t>64</a:t>
            </a:r>
            <a:r>
              <a:rPr lang="zh-CN" altLang="en-US" dirty="0"/>
              <a:t>位操作系统上，它们又均采用</a:t>
            </a:r>
            <a:r>
              <a:rPr lang="en-US" altLang="zh-CN" dirty="0"/>
              <a:t>64</a:t>
            </a:r>
            <a:r>
              <a:rPr lang="zh-CN" altLang="en-US" dirty="0"/>
              <a:t>位（</a:t>
            </a:r>
            <a:r>
              <a:rPr lang="en-US" altLang="zh-CN" dirty="0"/>
              <a:t>8</a:t>
            </a:r>
            <a:r>
              <a:rPr lang="zh-CN" altLang="en-US" dirty="0"/>
              <a:t>字节）</a:t>
            </a:r>
          </a:p>
        </p:txBody>
      </p:sp>
    </p:spTree>
    <p:extLst>
      <p:ext uri="{BB962C8B-B14F-4D97-AF65-F5344CB8AC3E}">
        <p14:creationId xmlns:p14="http://schemas.microsoft.com/office/powerpoint/2010/main" val="1150629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95D705-292A-343A-AE11-E80917D38A79}"/>
              </a:ext>
            </a:extLst>
          </p:cNvPr>
          <p:cNvSpPr>
            <a:spLocks noGrp="1"/>
          </p:cNvSpPr>
          <p:nvPr>
            <p:ph type="title"/>
          </p:nvPr>
        </p:nvSpPr>
        <p:spPr/>
        <p:txBody>
          <a:bodyPr/>
          <a:lstStyle/>
          <a:p>
            <a:r>
              <a:rPr lang="zh-CN" altLang="en-US" dirty="0"/>
              <a:t>字符串类型</a:t>
            </a:r>
          </a:p>
        </p:txBody>
      </p:sp>
      <p:sp>
        <p:nvSpPr>
          <p:cNvPr id="3" name="内容占位符 2">
            <a:extLst>
              <a:ext uri="{FF2B5EF4-FFF2-40B4-BE49-F238E27FC236}">
                <a16:creationId xmlns:a16="http://schemas.microsoft.com/office/drawing/2014/main" id="{2A14EBC4-30DA-9EAE-FCC3-8CD85BEB2448}"/>
              </a:ext>
            </a:extLst>
          </p:cNvPr>
          <p:cNvSpPr>
            <a:spLocks noGrp="1"/>
          </p:cNvSpPr>
          <p:nvPr>
            <p:ph idx="1"/>
          </p:nvPr>
        </p:nvSpPr>
        <p:spPr/>
        <p:txBody>
          <a:bodyPr>
            <a:normAutofit fontScale="92500" lnSpcReduction="10000"/>
          </a:bodyPr>
          <a:lstStyle/>
          <a:p>
            <a:r>
              <a:rPr lang="en-US" altLang="zh-CN" dirty="0"/>
              <a:t>utf-8</a:t>
            </a:r>
            <a:r>
              <a:rPr lang="zh-CN" altLang="en-US" dirty="0"/>
              <a:t>编码标识的</a:t>
            </a:r>
            <a:r>
              <a:rPr lang="en-US" altLang="zh-CN" dirty="0"/>
              <a:t>Unicode</a:t>
            </a:r>
            <a:r>
              <a:rPr lang="zh-CN" altLang="en-US" dirty="0"/>
              <a:t>字符（字节）连接成的序列</a:t>
            </a:r>
            <a:endParaRPr lang="en-US" altLang="zh-CN" dirty="0"/>
          </a:p>
          <a:p>
            <a:r>
              <a:rPr lang="zh-CN" altLang="en-US" dirty="0"/>
              <a:t>字符串可能根据需要占用</a:t>
            </a:r>
            <a:r>
              <a:rPr lang="en-US" altLang="zh-CN" dirty="0"/>
              <a:t>1-4byte</a:t>
            </a:r>
          </a:p>
          <a:p>
            <a:r>
              <a:rPr lang="zh-CN" altLang="en-US" dirty="0"/>
              <a:t>字符串是字节的定长数组</a:t>
            </a:r>
            <a:endParaRPr lang="en-US" altLang="zh-CN" dirty="0"/>
          </a:p>
          <a:p>
            <a:r>
              <a:rPr lang="zh-CN" altLang="en-US" dirty="0"/>
              <a:t>字符串定义：</a:t>
            </a:r>
            <a:endParaRPr lang="en-US" altLang="zh-CN" dirty="0"/>
          </a:p>
          <a:p>
            <a:pPr marL="457200" lvl="1" indent="0">
              <a:buNone/>
            </a:pPr>
            <a:r>
              <a:rPr lang="en-US" altLang="zh-CN" dirty="0"/>
              <a:t>str := "hello string!"  //</a:t>
            </a:r>
            <a:r>
              <a:rPr lang="zh-CN" altLang="en-US" dirty="0"/>
              <a:t>双引号用来创建可解析的字符串，支持转义、但不能用来引用多行</a:t>
            </a:r>
            <a:endParaRPr lang="en-US" altLang="zh-CN" dirty="0"/>
          </a:p>
          <a:p>
            <a:pPr marL="457200" lvl="1" indent="0">
              <a:buNone/>
            </a:pPr>
            <a:endParaRPr lang="en-US" altLang="zh-CN" dirty="0"/>
          </a:p>
          <a:p>
            <a:pPr marL="457200" lvl="1" indent="0">
              <a:buNone/>
            </a:pPr>
            <a:r>
              <a:rPr lang="en-US" altLang="zh-CN" dirty="0"/>
              <a:t>str := ' "Go Web",     </a:t>
            </a:r>
          </a:p>
          <a:p>
            <a:pPr marL="457200" lvl="1" indent="0">
              <a:buNone/>
            </a:pPr>
            <a:r>
              <a:rPr lang="en-US" altLang="zh-CN" dirty="0"/>
              <a:t>I love you \n' </a:t>
            </a:r>
          </a:p>
          <a:p>
            <a:pPr marL="457200" lvl="1" indent="0">
              <a:buNone/>
            </a:pPr>
            <a:r>
              <a:rPr lang="en-US" altLang="zh-CN" dirty="0"/>
              <a:t>//</a:t>
            </a:r>
            <a:r>
              <a:rPr lang="zh-CN" altLang="en-US" dirty="0"/>
              <a:t>反引号可创建多行的字符串，其中可包括除反引号外的任何字符</a:t>
            </a:r>
            <a:endParaRPr lang="en-US" altLang="zh-CN" dirty="0"/>
          </a:p>
          <a:p>
            <a:r>
              <a:rPr lang="zh-CN" altLang="en-US" dirty="0"/>
              <a:t>字符串连接  </a:t>
            </a:r>
            <a:r>
              <a:rPr lang="en-US" altLang="zh-CN" dirty="0"/>
              <a:t>str := "I love" + " Go Web" ; str += " programming"</a:t>
            </a:r>
          </a:p>
        </p:txBody>
      </p:sp>
    </p:spTree>
    <p:extLst>
      <p:ext uri="{BB962C8B-B14F-4D97-AF65-F5344CB8AC3E}">
        <p14:creationId xmlns:p14="http://schemas.microsoft.com/office/powerpoint/2010/main" val="1792061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9D9895E-9F09-B6E1-FAC7-1EAE454ADD7A}"/>
              </a:ext>
            </a:extLst>
          </p:cNvPr>
          <p:cNvSpPr>
            <a:spLocks noGrp="1" noChangeArrowheads="1"/>
          </p:cNvSpPr>
          <p:nvPr>
            <p:ph idx="1"/>
          </p:nvPr>
        </p:nvSpPr>
        <p:spPr bwMode="auto">
          <a:xfrm>
            <a:off x="180277" y="97495"/>
            <a:ext cx="7357948"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1" i="0" u="none" strike="noStrike" cap="none" normalizeH="0" baseline="0" dirty="0">
                <a:ln>
                  <a:noFill/>
                </a:ln>
                <a:solidFill>
                  <a:srgbClr val="000080"/>
                </a:solidFill>
                <a:effectLst/>
                <a:latin typeface="Arial" panose="020B0604020202020204" pitchFamily="34" charset="0"/>
              </a:rPr>
              <a:t>package</a:t>
            </a:r>
            <a:r>
              <a:rPr kumimoji="0" lang="zh-CN" altLang="zh-CN" b="0" i="0" u="none" strike="noStrike" cap="none" normalizeH="0" baseline="0" dirty="0">
                <a:ln>
                  <a:noFill/>
                </a:ln>
                <a:solidFill>
                  <a:srgbClr val="C0C0C0"/>
                </a:solidFill>
                <a:effectLst/>
                <a:latin typeface="Arial" panose="020B0604020202020204" pitchFamily="34" charset="0"/>
              </a:rPr>
              <a:t> </a:t>
            </a:r>
            <a:r>
              <a:rPr kumimoji="0" lang="zh-CN" altLang="zh-CN" b="0" i="0" u="none" strike="noStrike" cap="none" normalizeH="0" baseline="0" dirty="0">
                <a:ln>
                  <a:noFill/>
                </a:ln>
                <a:solidFill>
                  <a:schemeClr val="tx1"/>
                </a:solidFill>
                <a:effectLst/>
                <a:latin typeface="Arial" panose="020B0604020202020204" pitchFamily="34" charset="0"/>
              </a:rPr>
              <a:t>main </a:t>
            </a:r>
            <a:br>
              <a:rPr kumimoji="0" lang="zh-CN" altLang="zh-CN" b="0" i="0" u="none" strike="noStrike" cap="none" normalizeH="0" baseline="0" dirty="0">
                <a:ln>
                  <a:noFill/>
                </a:ln>
                <a:solidFill>
                  <a:schemeClr val="tx1"/>
                </a:solidFill>
                <a:effectLst/>
                <a:latin typeface="Arial Unicode MS" panose="020B0604020202020204" pitchFamily="34" charset="-122"/>
              </a:rPr>
            </a:br>
            <a:r>
              <a:rPr kumimoji="0" lang="zh-CN" altLang="zh-CN" b="1" i="0" u="none" strike="noStrike" cap="none" normalizeH="0" baseline="0" dirty="0">
                <a:ln>
                  <a:noFill/>
                </a:ln>
                <a:solidFill>
                  <a:srgbClr val="000080"/>
                </a:solidFill>
                <a:effectLst/>
                <a:latin typeface="Arial Unicode MS" panose="020B0604020202020204" pitchFamily="34" charset="-122"/>
              </a:rPr>
              <a:t>import</a:t>
            </a:r>
            <a:r>
              <a:rPr kumimoji="0" lang="zh-CN" altLang="zh-CN" b="0" i="0" u="none" strike="noStrike" cap="none" normalizeH="0" baseline="0" dirty="0">
                <a:ln>
                  <a:noFill/>
                </a:ln>
                <a:solidFill>
                  <a:srgbClr val="C0C0C0"/>
                </a:solidFill>
                <a:effectLst/>
                <a:latin typeface="Arial Unicode MS" panose="020B0604020202020204" pitchFamily="34" charset="-122"/>
              </a:rPr>
              <a:t> </a:t>
            </a:r>
            <a:r>
              <a:rPr kumimoji="0" lang="zh-CN" altLang="zh-CN" b="0" i="0" u="none" strike="noStrike" cap="none" normalizeH="0" baseline="0" dirty="0">
                <a:ln>
                  <a:noFill/>
                </a:ln>
                <a:solidFill>
                  <a:srgbClr val="008000"/>
                </a:solidFill>
                <a:effectLst/>
                <a:latin typeface="Arial Unicode MS" panose="020B0604020202020204" pitchFamily="34" charset="-122"/>
              </a:rPr>
              <a:t>"fmt"</a:t>
            </a:r>
            <a:r>
              <a:rPr kumimoji="0" lang="zh-CN" altLang="zh-CN" b="0" i="0" u="none" strike="noStrike" cap="none" normalizeH="0" baseline="0" dirty="0">
                <a:ln>
                  <a:noFill/>
                </a:ln>
                <a:solidFill>
                  <a:schemeClr val="tx1"/>
                </a:solidFill>
                <a:effectLst/>
              </a:rPr>
              <a:t> </a:t>
            </a:r>
            <a:br>
              <a:rPr kumimoji="0" lang="zh-CN" altLang="zh-CN" b="0" i="0" u="none" strike="noStrike" cap="none" normalizeH="0" baseline="0" dirty="0">
                <a:ln>
                  <a:noFill/>
                </a:ln>
                <a:solidFill>
                  <a:schemeClr val="tx1"/>
                </a:solidFill>
                <a:effectLst/>
                <a:latin typeface="Arial Unicode MS" panose="020B0604020202020204" pitchFamily="34" charset="-122"/>
              </a:rPr>
            </a:br>
            <a:r>
              <a:rPr kumimoji="0" lang="zh-CN" altLang="zh-CN" b="1" i="0" u="none" strike="noStrike" cap="none" normalizeH="0" baseline="0" dirty="0">
                <a:ln>
                  <a:noFill/>
                </a:ln>
                <a:solidFill>
                  <a:srgbClr val="000080"/>
                </a:solidFill>
                <a:effectLst/>
                <a:latin typeface="Arial Unicode MS" panose="020B0604020202020204" pitchFamily="34" charset="-122"/>
              </a:rPr>
              <a:t>func</a:t>
            </a:r>
            <a:r>
              <a:rPr kumimoji="0" lang="zh-CN" altLang="zh-CN" b="0" i="0" u="none" strike="noStrike" cap="none" normalizeH="0" baseline="0" dirty="0">
                <a:ln>
                  <a:noFill/>
                </a:ln>
                <a:solidFill>
                  <a:srgbClr val="C0C0C0"/>
                </a:solidFill>
                <a:effectLst/>
                <a:latin typeface="Arial Unicode MS" panose="020B0604020202020204" pitchFamily="34" charset="-122"/>
              </a:rPr>
              <a:t> </a:t>
            </a:r>
            <a:r>
              <a:rPr kumimoji="0" lang="zh-CN" altLang="zh-CN" b="0" i="0" u="none" strike="noStrike" cap="none" normalizeH="0" baseline="0" dirty="0">
                <a:ln>
                  <a:noFill/>
                </a:ln>
                <a:solidFill>
                  <a:srgbClr val="000000"/>
                </a:solidFill>
                <a:effectLst/>
                <a:latin typeface="Arial Unicode MS" panose="020B0604020202020204" pitchFamily="34" charset="-122"/>
              </a:rPr>
              <a:t>main()</a:t>
            </a:r>
            <a:r>
              <a:rPr kumimoji="0" lang="zh-CN" altLang="zh-CN" b="0" i="0" u="none" strike="noStrike" cap="none" normalizeH="0" baseline="0" dirty="0">
                <a:ln>
                  <a:noFill/>
                </a:ln>
                <a:solidFill>
                  <a:srgbClr val="C0C0C0"/>
                </a:solidFill>
                <a:effectLst/>
                <a:latin typeface="Arial Unicode MS" panose="020B0604020202020204" pitchFamily="34" charset="-122"/>
              </a:rPr>
              <a:t> </a:t>
            </a:r>
            <a:r>
              <a:rPr kumimoji="0" lang="zh-CN" altLang="zh-CN" b="0" i="0" u="none" strike="noStrike" cap="none" normalizeH="0" baseline="0" dirty="0">
                <a:ln>
                  <a:noFill/>
                </a:ln>
                <a:solidFill>
                  <a:srgbClr val="000000"/>
                </a:solidFill>
                <a:effectLst/>
                <a:latin typeface="Arial Unicode MS" panose="020B0604020202020204" pitchFamily="34" charset="-122"/>
              </a:rPr>
              <a:t>{</a:t>
            </a:r>
            <a:endParaRPr kumimoji="0" lang="en-US" altLang="zh-CN" b="0" i="0" u="none" strike="noStrike" cap="none" normalizeH="0" baseline="0" dirty="0">
              <a:ln>
                <a:noFill/>
              </a:ln>
              <a:solidFill>
                <a:srgbClr val="000000"/>
              </a:solidFill>
              <a:effectLst/>
              <a:latin typeface="Arial Unicode MS" panose="020B0604020202020204" pitchFamily="34" charset="-122"/>
            </a:endParaRPr>
          </a:p>
          <a:p>
            <a:pPr marL="457200" lvl="1" indent="0" eaLnBrk="0" fontAlgn="base" hangingPunct="0">
              <a:lnSpc>
                <a:spcPct val="100000"/>
              </a:lnSpc>
              <a:spcBef>
                <a:spcPct val="0"/>
              </a:spcBef>
              <a:spcAft>
                <a:spcPct val="0"/>
              </a:spcAft>
              <a:buNone/>
            </a:pPr>
            <a:r>
              <a:rPr kumimoji="0" lang="zh-CN" altLang="zh-CN" b="0" i="0" u="none" strike="noStrike" cap="none" normalizeH="0" baseline="0" dirty="0">
                <a:ln>
                  <a:noFill/>
                </a:ln>
                <a:solidFill>
                  <a:schemeClr val="tx1"/>
                </a:solidFill>
                <a:effectLst/>
                <a:latin typeface="Arial Unicode MS" panose="020B0604020202020204" pitchFamily="34" charset="-122"/>
              </a:rPr>
              <a:t>str</a:t>
            </a:r>
            <a:r>
              <a:rPr kumimoji="0" lang="zh-CN" altLang="zh-CN" b="0" i="0" u="none" strike="noStrike" cap="none" normalizeH="0" baseline="0" dirty="0">
                <a:ln>
                  <a:noFill/>
                </a:ln>
                <a:solidFill>
                  <a:srgbClr val="C0C0C0"/>
                </a:solidFill>
                <a:effectLst/>
                <a:latin typeface="Arial Unicode MS" panose="020B0604020202020204" pitchFamily="34" charset="-122"/>
              </a:rPr>
              <a:t> </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rgbClr val="C0C0C0"/>
                </a:solidFill>
                <a:effectLst/>
                <a:latin typeface="Arial Unicode MS" panose="020B0604020202020204" pitchFamily="34" charset="-122"/>
              </a:rPr>
              <a:t> </a:t>
            </a:r>
            <a:r>
              <a:rPr kumimoji="0" lang="zh-CN" altLang="zh-CN" b="0" i="0" u="none" strike="noStrike" cap="none" normalizeH="0" baseline="0" dirty="0">
                <a:ln>
                  <a:noFill/>
                </a:ln>
                <a:solidFill>
                  <a:srgbClr val="008000"/>
                </a:solidFill>
                <a:effectLst/>
                <a:latin typeface="Arial Unicode MS" panose="020B0604020202020204" pitchFamily="34" charset="-122"/>
              </a:rPr>
              <a:t>"programming"</a:t>
            </a:r>
            <a:r>
              <a:rPr kumimoji="0" lang="zh-CN" altLang="zh-CN" b="0" i="0" u="none" strike="noStrike" cap="none" normalizeH="0" baseline="0" dirty="0">
                <a:ln>
                  <a:noFill/>
                </a:ln>
                <a:solidFill>
                  <a:schemeClr val="tx1"/>
                </a:solidFill>
                <a:effectLst/>
              </a:rPr>
              <a:t> </a:t>
            </a:r>
            <a:endParaRPr kumimoji="0" lang="en-US" altLang="zh-CN" b="0" i="0" u="none" strike="noStrike" cap="none" normalizeH="0" baseline="0" dirty="0">
              <a:ln>
                <a:noFill/>
              </a:ln>
              <a:solidFill>
                <a:schemeClr val="tx1"/>
              </a:solidFill>
              <a:effectLst/>
            </a:endParaRPr>
          </a:p>
          <a:p>
            <a:pPr marL="457200" lvl="1" indent="0" eaLnBrk="0" fontAlgn="base" hangingPunct="0">
              <a:lnSpc>
                <a:spcPct val="100000"/>
              </a:lnSpc>
              <a:spcBef>
                <a:spcPct val="0"/>
              </a:spcBef>
              <a:spcAft>
                <a:spcPct val="0"/>
              </a:spcAft>
              <a:buNone/>
            </a:pPr>
            <a:r>
              <a:rPr kumimoji="0" lang="zh-CN" altLang="zh-CN" b="0" i="0" u="none" strike="noStrike" cap="none" normalizeH="0" baseline="0" dirty="0">
                <a:ln>
                  <a:noFill/>
                </a:ln>
                <a:solidFill>
                  <a:schemeClr val="tx1"/>
                </a:solidFill>
                <a:effectLst/>
                <a:latin typeface="Arial Unicode MS" panose="020B0604020202020204" pitchFamily="34" charset="-122"/>
              </a:rPr>
              <a:t>fmt</a:t>
            </a:r>
            <a:r>
              <a:rPr kumimoji="0" lang="zh-CN" altLang="zh-CN" b="0" i="0" u="none" strike="noStrike" cap="none" normalizeH="0" baseline="0" dirty="0">
                <a:ln>
                  <a:noFill/>
                </a:ln>
                <a:solidFill>
                  <a:srgbClr val="000000"/>
                </a:solidFill>
                <a:effectLst/>
                <a:latin typeface="Arial Unicode MS" panose="020B0604020202020204" pitchFamily="34" charset="-122"/>
              </a:rPr>
              <a:t>.Println(</a:t>
            </a:r>
            <a:r>
              <a:rPr kumimoji="0" lang="zh-CN" altLang="zh-CN" b="0" i="0" u="none" strike="noStrike" cap="none" normalizeH="0" baseline="0" dirty="0">
                <a:ln>
                  <a:noFill/>
                </a:ln>
                <a:solidFill>
                  <a:schemeClr val="tx1"/>
                </a:solidFill>
                <a:effectLst/>
                <a:latin typeface="Arial Unicode MS" panose="020B0604020202020204" pitchFamily="34" charset="-122"/>
              </a:rPr>
              <a:t>str</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rgbClr val="800080"/>
                </a:solidFill>
                <a:effectLst/>
                <a:latin typeface="Arial Unicode MS" panose="020B0604020202020204" pitchFamily="34" charset="-122"/>
              </a:rPr>
              <a:t>1</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en-US" altLang="zh-CN" b="0" i="0" u="none" strike="noStrike" cap="none" normalizeH="0" baseline="0" dirty="0">
                <a:ln>
                  <a:noFill/>
                </a:ln>
                <a:solidFill>
                  <a:srgbClr val="000000"/>
                </a:solidFill>
                <a:effectLst/>
                <a:latin typeface="Arial Unicode MS" panose="020B0604020202020204" pitchFamily="34" charset="-122"/>
              </a:rPr>
              <a:t>     //</a:t>
            </a:r>
            <a:r>
              <a:rPr kumimoji="0" lang="zh-CN" altLang="en-US" b="0" i="0" u="none" strike="noStrike" cap="none" normalizeH="0" baseline="0" dirty="0">
                <a:ln>
                  <a:noFill/>
                </a:ln>
                <a:solidFill>
                  <a:srgbClr val="000000"/>
                </a:solidFill>
                <a:effectLst/>
                <a:latin typeface="Arial Unicode MS" panose="020B0604020202020204" pitchFamily="34" charset="-122"/>
              </a:rPr>
              <a:t>获取字符码点</a:t>
            </a:r>
            <a:endParaRPr kumimoji="0" lang="en-US" altLang="zh-CN" b="0" i="0" u="none" strike="noStrike" cap="none" normalizeH="0" baseline="0" dirty="0">
              <a:ln>
                <a:noFill/>
              </a:ln>
              <a:solidFill>
                <a:srgbClr val="000000"/>
              </a:solidFill>
              <a:effectLst/>
              <a:latin typeface="Arial Unicode MS" panose="020B0604020202020204" pitchFamily="34" charset="-122"/>
            </a:endParaRPr>
          </a:p>
          <a:p>
            <a:pPr marL="457200" lvl="1" indent="0" eaLnBrk="0" fontAlgn="base" hangingPunct="0">
              <a:lnSpc>
                <a:spcPct val="100000"/>
              </a:lnSpc>
              <a:spcBef>
                <a:spcPct val="0"/>
              </a:spcBef>
              <a:spcAft>
                <a:spcPct val="0"/>
              </a:spcAft>
              <a:buNone/>
            </a:pPr>
            <a:r>
              <a:rPr kumimoji="0" lang="zh-CN" altLang="zh-CN" b="0" i="0" u="none" strike="noStrike" cap="none" normalizeH="0" baseline="0" dirty="0">
                <a:ln>
                  <a:noFill/>
                </a:ln>
                <a:solidFill>
                  <a:schemeClr val="tx1"/>
                </a:solidFill>
                <a:effectLst/>
                <a:latin typeface="Arial Unicode MS" panose="020B0604020202020204" pitchFamily="34" charset="-122"/>
              </a:rPr>
              <a:t>fmt</a:t>
            </a:r>
            <a:r>
              <a:rPr kumimoji="0" lang="zh-CN" altLang="zh-CN" b="0" i="0" u="none" strike="noStrike" cap="none" normalizeH="0" baseline="0" dirty="0">
                <a:ln>
                  <a:noFill/>
                </a:ln>
                <a:solidFill>
                  <a:srgbClr val="000000"/>
                </a:solidFill>
                <a:effectLst/>
                <a:latin typeface="Arial Unicode MS" panose="020B0604020202020204" pitchFamily="34" charset="-122"/>
              </a:rPr>
              <a:t>.Println(</a:t>
            </a:r>
            <a:r>
              <a:rPr kumimoji="0" lang="zh-CN" altLang="zh-CN" b="0" i="0" u="none" strike="noStrike" cap="none" normalizeH="0" baseline="0" dirty="0">
                <a:ln>
                  <a:noFill/>
                </a:ln>
                <a:solidFill>
                  <a:schemeClr val="tx1"/>
                </a:solidFill>
                <a:effectLst/>
                <a:latin typeface="Arial Unicode MS" panose="020B0604020202020204" pitchFamily="34" charset="-122"/>
              </a:rPr>
              <a:t>str</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rgbClr val="800080"/>
                </a:solidFill>
                <a:effectLst/>
                <a:latin typeface="Arial Unicode MS" panose="020B0604020202020204" pitchFamily="34" charset="-122"/>
              </a:rPr>
              <a:t>1</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rgbClr val="800080"/>
                </a:solidFill>
                <a:effectLst/>
                <a:latin typeface="Arial Unicode MS" panose="020B0604020202020204" pitchFamily="34" charset="-122"/>
              </a:rPr>
              <a:t>3</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chemeClr val="tx1"/>
                </a:solidFill>
                <a:effectLst/>
              </a:rPr>
              <a:t> </a:t>
            </a:r>
            <a:r>
              <a:rPr kumimoji="0" lang="en-US" altLang="zh-CN" b="0" i="0" u="none" strike="noStrike" cap="none" normalizeH="0" baseline="0" dirty="0">
                <a:ln>
                  <a:noFill/>
                </a:ln>
                <a:solidFill>
                  <a:schemeClr val="tx1"/>
                </a:solidFill>
                <a:effectLst/>
              </a:rPr>
              <a:t>  //</a:t>
            </a:r>
            <a:r>
              <a:rPr kumimoji="0" lang="zh-CN" altLang="en-US" b="0" i="0" u="none" strike="noStrike" cap="none" normalizeH="0" baseline="0" dirty="0">
                <a:ln>
                  <a:noFill/>
                </a:ln>
                <a:solidFill>
                  <a:schemeClr val="tx1"/>
                </a:solidFill>
                <a:effectLst/>
              </a:rPr>
              <a:t>获取字符子串  </a:t>
            </a:r>
            <a:r>
              <a:rPr kumimoji="0" lang="en-US" altLang="zh-CN" b="0" i="0" u="none" strike="noStrike" cap="none" normalizeH="0" baseline="0" dirty="0" err="1">
                <a:ln>
                  <a:noFill/>
                </a:ln>
                <a:solidFill>
                  <a:schemeClr val="tx1"/>
                </a:solidFill>
                <a:effectLst/>
              </a:rPr>
              <a:t>ro</a:t>
            </a:r>
            <a:endParaRPr kumimoji="0" lang="en-US" altLang="zh-CN" b="0" i="0" u="none" strike="noStrike" cap="none" normalizeH="0" baseline="0" dirty="0">
              <a:ln>
                <a:noFill/>
              </a:ln>
              <a:solidFill>
                <a:schemeClr val="tx1"/>
              </a:solidFill>
              <a:effectLst/>
            </a:endParaRPr>
          </a:p>
          <a:p>
            <a:pPr marL="457200" lvl="1" indent="0" eaLnBrk="0" fontAlgn="base" hangingPunct="0">
              <a:lnSpc>
                <a:spcPct val="100000"/>
              </a:lnSpc>
              <a:spcBef>
                <a:spcPct val="0"/>
              </a:spcBef>
              <a:spcAft>
                <a:spcPct val="0"/>
              </a:spcAft>
              <a:buNone/>
            </a:pPr>
            <a:r>
              <a:rPr kumimoji="0" lang="zh-CN" altLang="zh-CN" b="0" i="0" u="none" strike="noStrike" cap="none" normalizeH="0" baseline="0" dirty="0">
                <a:ln>
                  <a:noFill/>
                </a:ln>
                <a:solidFill>
                  <a:schemeClr val="tx1"/>
                </a:solidFill>
                <a:effectLst/>
                <a:latin typeface="Arial Unicode MS" panose="020B0604020202020204" pitchFamily="34" charset="-122"/>
              </a:rPr>
              <a:t>fmt</a:t>
            </a:r>
            <a:r>
              <a:rPr kumimoji="0" lang="zh-CN" altLang="zh-CN" b="0" i="0" u="none" strike="noStrike" cap="none" normalizeH="0" baseline="0" dirty="0">
                <a:ln>
                  <a:noFill/>
                </a:ln>
                <a:solidFill>
                  <a:srgbClr val="000000"/>
                </a:solidFill>
                <a:effectLst/>
                <a:latin typeface="Arial Unicode MS" panose="020B0604020202020204" pitchFamily="34" charset="-122"/>
              </a:rPr>
              <a:t>.Println(</a:t>
            </a:r>
            <a:r>
              <a:rPr kumimoji="0" lang="zh-CN" altLang="zh-CN" b="0" i="0" u="none" strike="noStrike" cap="none" normalizeH="0" baseline="0" dirty="0">
                <a:ln>
                  <a:noFill/>
                </a:ln>
                <a:solidFill>
                  <a:schemeClr val="tx1"/>
                </a:solidFill>
                <a:effectLst/>
                <a:latin typeface="Arial Unicode MS" panose="020B0604020202020204" pitchFamily="34" charset="-122"/>
              </a:rPr>
              <a:t>str</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rgbClr val="800080"/>
                </a:solidFill>
                <a:effectLst/>
                <a:latin typeface="Arial Unicode MS" panose="020B0604020202020204" pitchFamily="34" charset="-122"/>
              </a:rPr>
              <a:t>1</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chemeClr val="tx1"/>
                </a:solidFill>
                <a:effectLst/>
              </a:rPr>
              <a:t> </a:t>
            </a:r>
            <a:r>
              <a:rPr kumimoji="0" lang="en-US" altLang="zh-CN" b="0" i="0" u="none" strike="noStrike" cap="none" normalizeH="0" baseline="0" dirty="0">
                <a:ln>
                  <a:noFill/>
                </a:ln>
                <a:solidFill>
                  <a:schemeClr val="tx1"/>
                </a:solidFill>
                <a:effectLst/>
              </a:rPr>
              <a:t>    //</a:t>
            </a:r>
            <a:r>
              <a:rPr kumimoji="0" lang="zh-CN" altLang="en-US" b="0" i="0" u="none" strike="noStrike" cap="none" normalizeH="0" baseline="0" dirty="0">
                <a:ln>
                  <a:noFill/>
                </a:ln>
                <a:solidFill>
                  <a:schemeClr val="tx1"/>
                </a:solidFill>
                <a:effectLst/>
              </a:rPr>
              <a:t>截取从</a:t>
            </a:r>
            <a:r>
              <a:rPr kumimoji="0" lang="en-US" altLang="zh-CN" b="0" i="0" u="none" strike="noStrike" cap="none" normalizeH="0" baseline="0" dirty="0">
                <a:ln>
                  <a:noFill/>
                </a:ln>
                <a:solidFill>
                  <a:schemeClr val="tx1"/>
                </a:solidFill>
                <a:effectLst/>
              </a:rPr>
              <a:t>1</a:t>
            </a:r>
            <a:r>
              <a:rPr kumimoji="0" lang="zh-CN" altLang="en-US" b="0" i="0" u="none" strike="noStrike" cap="none" normalizeH="0" baseline="0" dirty="0">
                <a:ln>
                  <a:noFill/>
                </a:ln>
                <a:solidFill>
                  <a:schemeClr val="tx1"/>
                </a:solidFill>
                <a:effectLst/>
              </a:rPr>
              <a:t>到结尾的子串 </a:t>
            </a:r>
            <a:endParaRPr kumimoji="0" lang="en-US" altLang="zh-CN" b="0" i="0" u="none" strike="noStrike" cap="none" normalizeH="0" baseline="0" dirty="0">
              <a:ln>
                <a:noFill/>
              </a:ln>
              <a:solidFill>
                <a:schemeClr val="tx1"/>
              </a:solidFill>
              <a:effectLst/>
            </a:endParaRPr>
          </a:p>
          <a:p>
            <a:pPr marL="457200" lvl="1" indent="0" eaLnBrk="0" fontAlgn="base" hangingPunct="0">
              <a:lnSpc>
                <a:spcPct val="100000"/>
              </a:lnSpc>
              <a:spcBef>
                <a:spcPct val="0"/>
              </a:spcBef>
              <a:spcAft>
                <a:spcPct val="0"/>
              </a:spcAft>
              <a:buNone/>
            </a:pPr>
            <a:r>
              <a:rPr kumimoji="0" lang="zh-CN" altLang="zh-CN" b="0" i="0" u="none" strike="noStrike" cap="none" normalizeH="0" baseline="0" dirty="0">
                <a:ln>
                  <a:noFill/>
                </a:ln>
                <a:solidFill>
                  <a:schemeClr val="tx1"/>
                </a:solidFill>
                <a:effectLst/>
                <a:latin typeface="Arial Unicode MS" panose="020B0604020202020204" pitchFamily="34" charset="-122"/>
              </a:rPr>
              <a:t>fmt</a:t>
            </a:r>
            <a:r>
              <a:rPr kumimoji="0" lang="zh-CN" altLang="zh-CN" b="0" i="0" u="none" strike="noStrike" cap="none" normalizeH="0" baseline="0" dirty="0">
                <a:ln>
                  <a:noFill/>
                </a:ln>
                <a:solidFill>
                  <a:srgbClr val="000000"/>
                </a:solidFill>
                <a:effectLst/>
                <a:latin typeface="Arial Unicode MS" panose="020B0604020202020204" pitchFamily="34" charset="-122"/>
              </a:rPr>
              <a:t>.Println(</a:t>
            </a:r>
            <a:r>
              <a:rPr kumimoji="0" lang="zh-CN" altLang="zh-CN" b="0" i="0" u="none" strike="noStrike" cap="none" normalizeH="0" baseline="0" dirty="0">
                <a:ln>
                  <a:noFill/>
                </a:ln>
                <a:solidFill>
                  <a:schemeClr val="tx1"/>
                </a:solidFill>
                <a:effectLst/>
                <a:latin typeface="Arial Unicode MS" panose="020B0604020202020204" pitchFamily="34" charset="-122"/>
              </a:rPr>
              <a:t>str</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rgbClr val="800080"/>
                </a:solidFill>
                <a:effectLst/>
                <a:latin typeface="Arial Unicode MS" panose="020B0604020202020204" pitchFamily="34" charset="-122"/>
              </a:rPr>
              <a:t>3</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chemeClr val="tx1"/>
                </a:solidFill>
                <a:effectLst/>
              </a:rPr>
              <a:t> </a:t>
            </a:r>
            <a:r>
              <a:rPr kumimoji="0" lang="en-US" altLang="zh-CN" b="0" i="0" u="none" strike="noStrike" cap="none" normalizeH="0" baseline="0" dirty="0">
                <a:ln>
                  <a:noFill/>
                </a:ln>
                <a:solidFill>
                  <a:schemeClr val="tx1"/>
                </a:solidFill>
                <a:effectLst/>
              </a:rPr>
              <a:t>    //</a:t>
            </a:r>
            <a:r>
              <a:rPr kumimoji="0" lang="zh-CN" altLang="en-US" b="0" i="0" u="none" strike="noStrike" cap="none" normalizeH="0" baseline="0" dirty="0">
                <a:ln>
                  <a:noFill/>
                </a:ln>
                <a:solidFill>
                  <a:schemeClr val="tx1"/>
                </a:solidFill>
                <a:effectLst/>
              </a:rPr>
              <a:t>截取从</a:t>
            </a:r>
            <a:r>
              <a:rPr kumimoji="0" lang="en-US" altLang="zh-CN" b="0" i="0" u="none" strike="noStrike" cap="none" normalizeH="0" baseline="0" dirty="0">
                <a:ln>
                  <a:noFill/>
                </a:ln>
                <a:solidFill>
                  <a:schemeClr val="tx1"/>
                </a:solidFill>
                <a:effectLst/>
              </a:rPr>
              <a:t>0</a:t>
            </a:r>
            <a:r>
              <a:rPr kumimoji="0" lang="zh-CN" altLang="en-US" b="0" i="0" u="none" strike="noStrike" cap="none" normalizeH="0" baseline="0" dirty="0">
                <a:ln>
                  <a:noFill/>
                </a:ln>
                <a:solidFill>
                  <a:schemeClr val="tx1"/>
                </a:solidFill>
                <a:effectLst/>
              </a:rPr>
              <a:t>到</a:t>
            </a:r>
            <a:r>
              <a:rPr kumimoji="0" lang="en-US" altLang="zh-CN" b="0" i="0" u="none" strike="noStrike" cap="none" normalizeH="0" baseline="0" dirty="0">
                <a:ln>
                  <a:noFill/>
                </a:ln>
                <a:solidFill>
                  <a:schemeClr val="tx1"/>
                </a:solidFill>
                <a:effectLst/>
              </a:rPr>
              <a:t>2</a:t>
            </a:r>
            <a:r>
              <a:rPr kumimoji="0" lang="zh-CN" altLang="en-US" b="0" i="0" u="none" strike="noStrike" cap="none" normalizeH="0" baseline="0" dirty="0">
                <a:ln>
                  <a:noFill/>
                </a:ln>
                <a:solidFill>
                  <a:schemeClr val="tx1"/>
                </a:solidFill>
                <a:effectLst/>
              </a:rPr>
              <a:t>位的字串 </a:t>
            </a:r>
            <a:r>
              <a:rPr kumimoji="0" lang="en-US" altLang="zh-CN" b="0" i="0" u="none" strike="noStrike" cap="none" normalizeH="0" baseline="0" dirty="0">
                <a:ln>
                  <a:noFill/>
                </a:ln>
                <a:solidFill>
                  <a:schemeClr val="tx1"/>
                </a:solidFill>
                <a:effectLst/>
              </a:rPr>
              <a:t>pro</a:t>
            </a:r>
          </a:p>
          <a:p>
            <a:pPr marL="457200" lvl="1" indent="0" eaLnBrk="0" fontAlgn="base" hangingPunct="0">
              <a:lnSpc>
                <a:spcPct val="100000"/>
              </a:lnSpc>
              <a:spcBef>
                <a:spcPct val="0"/>
              </a:spcBef>
              <a:spcAft>
                <a:spcPct val="0"/>
              </a:spcAft>
              <a:buNone/>
            </a:pPr>
            <a:r>
              <a:rPr kumimoji="0" lang="zh-CN" altLang="zh-CN" b="0" i="0" u="none" strike="noStrike" cap="none" normalizeH="0" baseline="0" dirty="0">
                <a:ln>
                  <a:noFill/>
                </a:ln>
                <a:solidFill>
                  <a:schemeClr val="tx1"/>
                </a:solidFill>
                <a:effectLst/>
                <a:latin typeface="Arial Unicode MS" panose="020B0604020202020204" pitchFamily="34" charset="-122"/>
              </a:rPr>
              <a:t>fmt</a:t>
            </a:r>
            <a:r>
              <a:rPr kumimoji="0" lang="zh-CN" altLang="zh-CN" b="0" i="0" u="none" strike="noStrike" cap="none" normalizeH="0" baseline="0" dirty="0">
                <a:ln>
                  <a:noFill/>
                </a:ln>
                <a:solidFill>
                  <a:srgbClr val="000000"/>
                </a:solidFill>
                <a:effectLst/>
                <a:latin typeface="Arial Unicode MS" panose="020B0604020202020204" pitchFamily="34" charset="-122"/>
              </a:rPr>
              <a:t>.Println(</a:t>
            </a:r>
            <a:r>
              <a:rPr kumimoji="0" lang="zh-CN" altLang="zh-CN" b="0" i="0" u="none" strike="noStrike" cap="none" normalizeH="0" baseline="0" dirty="0">
                <a:ln>
                  <a:noFill/>
                </a:ln>
                <a:solidFill>
                  <a:srgbClr val="000080"/>
                </a:solidFill>
                <a:effectLst/>
                <a:latin typeface="Arial Unicode MS" panose="020B0604020202020204" pitchFamily="34" charset="-122"/>
              </a:rPr>
              <a:t>len</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chemeClr val="tx1"/>
                </a:solidFill>
                <a:effectLst/>
                <a:latin typeface="Arial Unicode MS" panose="020B0604020202020204" pitchFamily="34" charset="-122"/>
              </a:rPr>
              <a:t>str</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chemeClr val="tx1"/>
                </a:solidFill>
                <a:effectLst/>
              </a:rPr>
              <a:t> </a:t>
            </a:r>
            <a:r>
              <a:rPr kumimoji="0" lang="en-US" altLang="zh-CN" b="0" i="0" u="none" strike="noStrike" cap="none" normalizeH="0" baseline="0" dirty="0">
                <a:ln>
                  <a:noFill/>
                </a:ln>
                <a:solidFill>
                  <a:schemeClr val="tx1"/>
                </a:solidFill>
                <a:effectLst/>
              </a:rPr>
              <a:t>  //</a:t>
            </a:r>
            <a:r>
              <a:rPr kumimoji="0" lang="zh-CN" altLang="en-US" b="0" i="0" u="none" strike="noStrike" cap="none" normalizeH="0" baseline="0" dirty="0">
                <a:ln>
                  <a:noFill/>
                </a:ln>
                <a:solidFill>
                  <a:schemeClr val="tx1"/>
                </a:solidFill>
                <a:effectLst/>
              </a:rPr>
              <a:t>获取字串字节数</a:t>
            </a:r>
            <a:endParaRPr kumimoji="0" lang="en-US" altLang="zh-CN" b="0" i="0" u="none" strike="noStrike" cap="none" normalizeH="0" baseline="0" dirty="0">
              <a:ln>
                <a:noFill/>
              </a:ln>
              <a:solidFill>
                <a:schemeClr val="tx1"/>
              </a:solidFill>
              <a:effectLst/>
            </a:endParaRPr>
          </a:p>
          <a:p>
            <a:pPr marL="457200" lvl="1" indent="0" eaLnBrk="0" fontAlgn="base" hangingPunct="0">
              <a:lnSpc>
                <a:spcPct val="100000"/>
              </a:lnSpc>
              <a:spcBef>
                <a:spcPct val="0"/>
              </a:spcBef>
              <a:spcAft>
                <a:spcPct val="0"/>
              </a:spcAft>
              <a:buNone/>
            </a:pPr>
            <a:r>
              <a:rPr kumimoji="0" lang="zh-CN" altLang="zh-CN" b="0" i="0" u="none" strike="noStrike" cap="none" normalizeH="0" baseline="0" dirty="0">
                <a:ln>
                  <a:noFill/>
                </a:ln>
                <a:solidFill>
                  <a:schemeClr val="tx1"/>
                </a:solidFill>
                <a:effectLst/>
                <a:latin typeface="Arial Unicode MS" panose="020B0604020202020204" pitchFamily="34" charset="-122"/>
              </a:rPr>
              <a:t>fmt</a:t>
            </a:r>
            <a:r>
              <a:rPr kumimoji="0" lang="zh-CN" altLang="zh-CN" b="0" i="0" u="none" strike="noStrike" cap="none" normalizeH="0" baseline="0" dirty="0">
                <a:ln>
                  <a:noFill/>
                </a:ln>
                <a:solidFill>
                  <a:srgbClr val="000000"/>
                </a:solidFill>
                <a:effectLst/>
                <a:latin typeface="Arial Unicode MS" panose="020B0604020202020204" pitchFamily="34" charset="-122"/>
              </a:rPr>
              <a:t>.Println([]</a:t>
            </a:r>
            <a:r>
              <a:rPr kumimoji="0" lang="zh-CN" altLang="zh-CN" b="0" i="0" u="none" strike="noStrike" cap="none" normalizeH="0" baseline="0" dirty="0">
                <a:ln>
                  <a:noFill/>
                </a:ln>
                <a:solidFill>
                  <a:srgbClr val="000080"/>
                </a:solidFill>
                <a:effectLst/>
                <a:latin typeface="Arial Unicode MS" panose="020B0604020202020204" pitchFamily="34" charset="-122"/>
              </a:rPr>
              <a:t>rune</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chemeClr val="tx1"/>
                </a:solidFill>
                <a:effectLst/>
                <a:latin typeface="Arial Unicode MS" panose="020B0604020202020204" pitchFamily="34" charset="-122"/>
              </a:rPr>
              <a:t>str</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en-US" altLang="zh-CN" b="0" i="0" u="none" strike="noStrike" cap="none" normalizeH="0" baseline="0" dirty="0">
                <a:ln>
                  <a:noFill/>
                </a:ln>
                <a:solidFill>
                  <a:srgbClr val="000000"/>
                </a:solidFill>
                <a:effectLst/>
                <a:latin typeface="Arial Unicode MS" panose="020B0604020202020204" pitchFamily="34" charset="-122"/>
              </a:rPr>
              <a:t> </a:t>
            </a:r>
            <a:r>
              <a:rPr lang="en-US" altLang="zh-CN" dirty="0">
                <a:solidFill>
                  <a:srgbClr val="000000"/>
                </a:solidFill>
                <a:latin typeface="Arial Unicode MS" panose="020B0604020202020204" pitchFamily="34" charset="-122"/>
              </a:rPr>
              <a:t>//</a:t>
            </a:r>
            <a:r>
              <a:rPr lang="zh-CN" altLang="en-US" dirty="0">
                <a:solidFill>
                  <a:srgbClr val="000000"/>
                </a:solidFill>
                <a:latin typeface="Arial Unicode MS" panose="020B0604020202020204" pitchFamily="34" charset="-122"/>
              </a:rPr>
              <a:t>将字串每个字节转换为码点</a:t>
            </a:r>
            <a:endParaRPr kumimoji="0" lang="en-US" altLang="zh-CN" b="0" i="0" u="none" strike="noStrike" cap="none" normalizeH="0" baseline="0" dirty="0">
              <a:ln>
                <a:noFill/>
              </a:ln>
              <a:solidFill>
                <a:srgbClr val="000000"/>
              </a:solidFill>
              <a:effectLst/>
              <a:latin typeface="Arial Unicode MS" panose="020B0604020202020204" pitchFamily="34" charset="-122"/>
            </a:endParaRPr>
          </a:p>
          <a:p>
            <a:pPr marL="457200" lvl="1" indent="0" eaLnBrk="0" fontAlgn="base" hangingPunct="0">
              <a:lnSpc>
                <a:spcPct val="100000"/>
              </a:lnSpc>
              <a:spcBef>
                <a:spcPct val="0"/>
              </a:spcBef>
              <a:spcAft>
                <a:spcPct val="0"/>
              </a:spcAft>
              <a:buNone/>
            </a:pPr>
            <a:r>
              <a:rPr kumimoji="0" lang="zh-CN" altLang="zh-CN" b="0" i="0" u="none" strike="noStrike" cap="none" normalizeH="0" baseline="0" dirty="0">
                <a:ln>
                  <a:noFill/>
                </a:ln>
                <a:solidFill>
                  <a:schemeClr val="tx1"/>
                </a:solidFill>
                <a:effectLst/>
                <a:latin typeface="Arial Unicode MS" panose="020B0604020202020204" pitchFamily="34" charset="-122"/>
              </a:rPr>
              <a:t>fmt</a:t>
            </a:r>
            <a:r>
              <a:rPr kumimoji="0" lang="zh-CN" altLang="zh-CN" b="0" i="0" u="none" strike="noStrike" cap="none" normalizeH="0" baseline="0" dirty="0">
                <a:ln>
                  <a:noFill/>
                </a:ln>
                <a:solidFill>
                  <a:srgbClr val="000000"/>
                </a:solidFill>
                <a:effectLst/>
                <a:latin typeface="Arial Unicode MS" panose="020B0604020202020204" pitchFamily="34" charset="-122"/>
              </a:rPr>
              <a:t>.Println(</a:t>
            </a:r>
            <a:r>
              <a:rPr kumimoji="0" lang="zh-CN" altLang="zh-CN" b="0" i="0" u="none" strike="noStrike" cap="none" normalizeH="0" baseline="0" dirty="0">
                <a:ln>
                  <a:noFill/>
                </a:ln>
                <a:solidFill>
                  <a:srgbClr val="000080"/>
                </a:solidFill>
                <a:effectLst/>
                <a:latin typeface="Arial Unicode MS" panose="020B0604020202020204" pitchFamily="34" charset="-122"/>
              </a:rPr>
              <a:t>string</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chemeClr val="tx1"/>
                </a:solidFill>
                <a:effectLst/>
                <a:latin typeface="Arial Unicode MS" panose="020B0604020202020204" pitchFamily="34" charset="-122"/>
              </a:rPr>
              <a:t>str</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zh-CN" altLang="zh-CN" b="0" i="0" u="none" strike="noStrike" cap="none" normalizeH="0" baseline="0" dirty="0">
                <a:ln>
                  <a:noFill/>
                </a:ln>
                <a:solidFill>
                  <a:srgbClr val="800080"/>
                </a:solidFill>
                <a:effectLst/>
                <a:latin typeface="Arial Unicode MS" panose="020B0604020202020204" pitchFamily="34" charset="-122"/>
              </a:rPr>
              <a:t>1</a:t>
            </a:r>
            <a:r>
              <a:rPr kumimoji="0" lang="zh-CN" altLang="zh-CN" b="0" i="0" u="none" strike="noStrike" cap="none" normalizeH="0" baseline="0" dirty="0">
                <a:ln>
                  <a:noFill/>
                </a:ln>
                <a:solidFill>
                  <a:srgbClr val="000000"/>
                </a:solidFill>
                <a:effectLst/>
                <a:latin typeface="Arial Unicode MS" panose="020B0604020202020204" pitchFamily="34" charset="-122"/>
              </a:rPr>
              <a:t>]))</a:t>
            </a:r>
            <a:r>
              <a:rPr kumimoji="0" lang="en-US" altLang="zh-CN" b="0" i="0" u="none" strike="noStrike" cap="none" normalizeH="0" baseline="0" dirty="0">
                <a:ln>
                  <a:noFill/>
                </a:ln>
                <a:solidFill>
                  <a:srgbClr val="000000"/>
                </a:solidFill>
                <a:effectLst/>
                <a:latin typeface="Arial Unicode MS" panose="020B0604020202020204" pitchFamily="34" charset="-122"/>
              </a:rPr>
              <a:t> //</a:t>
            </a:r>
            <a:r>
              <a:rPr kumimoji="0" lang="zh-CN" altLang="en-US" b="0" i="0" u="none" strike="noStrike" cap="none" normalizeH="0" baseline="0" dirty="0">
                <a:ln>
                  <a:noFill/>
                </a:ln>
                <a:solidFill>
                  <a:srgbClr val="000000"/>
                </a:solidFill>
                <a:effectLst/>
                <a:latin typeface="Arial Unicode MS" panose="020B0604020202020204" pitchFamily="34" charset="-122"/>
              </a:rPr>
              <a:t>获取索引位为</a:t>
            </a:r>
            <a:r>
              <a:rPr kumimoji="0" lang="en-US" altLang="zh-CN" b="0" i="0" u="none" strike="noStrike" cap="none" normalizeH="0" baseline="0" dirty="0">
                <a:ln>
                  <a:noFill/>
                </a:ln>
                <a:solidFill>
                  <a:srgbClr val="000000"/>
                </a:solidFill>
                <a:effectLst/>
                <a:latin typeface="Arial Unicode MS" panose="020B0604020202020204" pitchFamily="34" charset="-122"/>
              </a:rPr>
              <a:t>1</a:t>
            </a:r>
            <a:r>
              <a:rPr kumimoji="0" lang="zh-CN" altLang="en-US" b="0" i="0" u="none" strike="noStrike" cap="none" normalizeH="0" baseline="0" dirty="0">
                <a:ln>
                  <a:noFill/>
                </a:ln>
                <a:solidFill>
                  <a:srgbClr val="000000"/>
                </a:solidFill>
                <a:effectLst/>
                <a:latin typeface="Arial Unicode MS" panose="020B0604020202020204" pitchFamily="34" charset="-122"/>
              </a:rPr>
              <a:t>的字符</a:t>
            </a:r>
            <a:endParaRPr kumimoji="0" lang="en-US" altLang="zh-CN" b="0" i="0" u="none" strike="noStrike" cap="none" normalizeH="0" baseline="0" dirty="0">
              <a:ln>
                <a:noFill/>
              </a:ln>
              <a:solidFill>
                <a:srgbClr val="000000"/>
              </a:solidFill>
              <a:effectLst/>
              <a:latin typeface="Arial Unicode MS" panose="020B0604020202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chemeClr val="tx1"/>
                </a:solidFill>
                <a:effectLst/>
              </a:rPr>
              <a:t> </a:t>
            </a:r>
            <a:r>
              <a:rPr kumimoji="0" lang="zh-CN" altLang="zh-CN" b="0" i="0" u="none" strike="noStrike" cap="none" normalizeH="0" baseline="0" dirty="0">
                <a:ln>
                  <a:noFill/>
                </a:ln>
                <a:solidFill>
                  <a:srgbClr val="000000"/>
                </a:solidFill>
                <a:effectLst/>
                <a:latin typeface="Arial Unicode MS" panose="020B0604020202020204" pitchFamily="34" charset="-122"/>
              </a:rPr>
              <a:t>}</a:t>
            </a:r>
            <a:endParaRPr kumimoji="0" lang="zh-CN" altLang="zh-CN" b="0" i="0" u="none" strike="noStrike" cap="none" normalizeH="0" baseline="0" dirty="0">
              <a:ln>
                <a:noFill/>
              </a:ln>
              <a:solidFill>
                <a:schemeClr val="tx1"/>
              </a:solidFill>
              <a:effectLst/>
              <a:latin typeface="Arial" panose="020B0604020202020204" pitchFamily="34" charset="0"/>
            </a:endParaRPr>
          </a:p>
        </p:txBody>
      </p:sp>
      <p:pic>
        <p:nvPicPr>
          <p:cNvPr id="7" name="图片 6">
            <a:extLst>
              <a:ext uri="{FF2B5EF4-FFF2-40B4-BE49-F238E27FC236}">
                <a16:creationId xmlns:a16="http://schemas.microsoft.com/office/drawing/2014/main" id="{9A3F399B-B62B-8952-D7FE-A28EC099EED8}"/>
              </a:ext>
            </a:extLst>
          </p:cNvPr>
          <p:cNvPicPr>
            <a:picLocks noChangeAspect="1"/>
          </p:cNvPicPr>
          <p:nvPr/>
        </p:nvPicPr>
        <p:blipFill>
          <a:blip r:embed="rId2"/>
          <a:stretch>
            <a:fillRect/>
          </a:stretch>
        </p:blipFill>
        <p:spPr>
          <a:xfrm>
            <a:off x="613317" y="4684192"/>
            <a:ext cx="5776331" cy="1882175"/>
          </a:xfrm>
          <a:prstGeom prst="rect">
            <a:avLst/>
          </a:prstGeom>
        </p:spPr>
      </p:pic>
      <p:sp>
        <p:nvSpPr>
          <p:cNvPr id="8" name="文本框 7">
            <a:extLst>
              <a:ext uri="{FF2B5EF4-FFF2-40B4-BE49-F238E27FC236}">
                <a16:creationId xmlns:a16="http://schemas.microsoft.com/office/drawing/2014/main" id="{72D71B47-2FD6-7981-6E54-BCA53A1B74D6}"/>
              </a:ext>
            </a:extLst>
          </p:cNvPr>
          <p:cNvSpPr txBox="1"/>
          <p:nvPr/>
        </p:nvSpPr>
        <p:spPr>
          <a:xfrm>
            <a:off x="6568067" y="116931"/>
            <a:ext cx="1723549" cy="2123658"/>
          </a:xfrm>
          <a:prstGeom prst="rect">
            <a:avLst/>
          </a:prstGeom>
          <a:noFill/>
        </p:spPr>
        <p:txBody>
          <a:bodyPr wrap="none" rtlCol="0">
            <a:spAutoFit/>
          </a:bodyPr>
          <a:lstStyle/>
          <a:p>
            <a:r>
              <a:rPr lang="zh-CN" altLang="en-US" sz="2400" b="1" dirty="0"/>
              <a:t>转义字符：</a:t>
            </a:r>
            <a:endParaRPr lang="en-US" altLang="zh-CN" sz="2400" b="1" dirty="0"/>
          </a:p>
          <a:p>
            <a:endParaRPr lang="en-US" altLang="zh-CN" dirty="0"/>
          </a:p>
          <a:p>
            <a:r>
              <a:rPr lang="en-US" altLang="zh-CN" dirty="0"/>
              <a:t>\t  </a:t>
            </a:r>
            <a:r>
              <a:rPr lang="zh-CN" altLang="en-US" dirty="0"/>
              <a:t>制表符</a:t>
            </a:r>
            <a:endParaRPr lang="en-US" altLang="zh-CN" dirty="0"/>
          </a:p>
          <a:p>
            <a:r>
              <a:rPr lang="en-US" altLang="zh-CN" dirty="0"/>
              <a:t>\n </a:t>
            </a:r>
            <a:r>
              <a:rPr lang="zh-CN" altLang="en-US" dirty="0"/>
              <a:t>换行符</a:t>
            </a:r>
            <a:endParaRPr lang="en-US" altLang="zh-CN" dirty="0"/>
          </a:p>
          <a:p>
            <a:r>
              <a:rPr lang="en-US" altLang="zh-CN" dirty="0"/>
              <a:t>\\ </a:t>
            </a:r>
            <a:r>
              <a:rPr lang="zh-CN" altLang="en-US" dirty="0"/>
              <a:t>代表符合</a:t>
            </a:r>
            <a:r>
              <a:rPr lang="en-US" altLang="zh-CN" dirty="0"/>
              <a:t>\</a:t>
            </a:r>
          </a:p>
          <a:p>
            <a:r>
              <a:rPr lang="en-US" altLang="zh-CN" dirty="0"/>
              <a:t>\" </a:t>
            </a:r>
            <a:r>
              <a:rPr lang="zh-CN" altLang="en-US" dirty="0"/>
              <a:t>双引号“</a:t>
            </a:r>
            <a:endParaRPr lang="en-US" altLang="zh-CN" dirty="0"/>
          </a:p>
          <a:p>
            <a:r>
              <a:rPr lang="en-US" altLang="zh-CN" dirty="0"/>
              <a:t>\r </a:t>
            </a:r>
            <a:r>
              <a:rPr lang="zh-CN" altLang="en-US" dirty="0"/>
              <a:t>回车符</a:t>
            </a:r>
          </a:p>
        </p:txBody>
      </p:sp>
      <p:sp>
        <p:nvSpPr>
          <p:cNvPr id="2" name="标题 1">
            <a:extLst>
              <a:ext uri="{FF2B5EF4-FFF2-40B4-BE49-F238E27FC236}">
                <a16:creationId xmlns:a16="http://schemas.microsoft.com/office/drawing/2014/main" id="{C900CB18-F45C-938E-63BD-384D7C62A837}"/>
              </a:ext>
            </a:extLst>
          </p:cNvPr>
          <p:cNvSpPr>
            <a:spLocks noGrp="1"/>
          </p:cNvSpPr>
          <p:nvPr>
            <p:ph type="title"/>
          </p:nvPr>
        </p:nvSpPr>
        <p:spPr>
          <a:xfrm>
            <a:off x="3296763" y="448199"/>
            <a:ext cx="3066585" cy="772300"/>
          </a:xfrm>
        </p:spPr>
        <p:txBody>
          <a:bodyPr/>
          <a:lstStyle/>
          <a:p>
            <a:r>
              <a:rPr lang="zh-CN" altLang="en-US" b="1" dirty="0"/>
              <a:t>字符串操作</a:t>
            </a:r>
          </a:p>
        </p:txBody>
      </p:sp>
      <p:sp>
        <p:nvSpPr>
          <p:cNvPr id="9" name="文本框 8">
            <a:extLst>
              <a:ext uri="{FF2B5EF4-FFF2-40B4-BE49-F238E27FC236}">
                <a16:creationId xmlns:a16="http://schemas.microsoft.com/office/drawing/2014/main" id="{CA4799D5-E64B-B33B-C121-9AAA653C9065}"/>
              </a:ext>
            </a:extLst>
          </p:cNvPr>
          <p:cNvSpPr txBox="1"/>
          <p:nvPr/>
        </p:nvSpPr>
        <p:spPr>
          <a:xfrm>
            <a:off x="8291616" y="1017411"/>
            <a:ext cx="3936944" cy="5447645"/>
          </a:xfrm>
          <a:prstGeom prst="rect">
            <a:avLst/>
          </a:prstGeom>
          <a:noFill/>
        </p:spPr>
        <p:txBody>
          <a:bodyPr wrap="square" rtlCol="0">
            <a:spAutoFit/>
          </a:bodyPr>
          <a:lstStyle/>
          <a:p>
            <a:r>
              <a:rPr lang="zh-CN" altLang="en-US" sz="2400" b="1" dirty="0"/>
              <a:t>字符格式化符号</a:t>
            </a:r>
            <a:r>
              <a:rPr lang="en-US" altLang="zh-CN" sz="2400" b="1" dirty="0"/>
              <a:t>%</a:t>
            </a:r>
            <a:r>
              <a:rPr lang="zh-CN" altLang="en-US" sz="2400" b="1" dirty="0"/>
              <a:t>：</a:t>
            </a:r>
            <a:endParaRPr lang="en-US" altLang="zh-CN" sz="2400" b="1" dirty="0"/>
          </a:p>
          <a:p>
            <a:endParaRPr lang="en-US" altLang="zh-CN" dirty="0"/>
          </a:p>
          <a:p>
            <a:r>
              <a:rPr lang="en-US" altLang="zh-CN" dirty="0"/>
              <a:t>%v   </a:t>
            </a:r>
            <a:r>
              <a:rPr lang="zh-CN" altLang="en-US" dirty="0"/>
              <a:t>数据以数据类型的格式输出</a:t>
            </a:r>
            <a:endParaRPr lang="en-US" altLang="zh-CN" dirty="0"/>
          </a:p>
          <a:p>
            <a:r>
              <a:rPr lang="en-US" altLang="zh-CN" dirty="0"/>
              <a:t>%+v </a:t>
            </a:r>
            <a:r>
              <a:rPr lang="zh-CN" altLang="en-US" dirty="0"/>
              <a:t>再为每个值添加对应的字段名</a:t>
            </a:r>
            <a:endParaRPr lang="en-US" altLang="zh-CN" dirty="0"/>
          </a:p>
          <a:p>
            <a:r>
              <a:rPr lang="en-US" altLang="zh-CN" dirty="0"/>
              <a:t>%#v </a:t>
            </a:r>
            <a:r>
              <a:rPr lang="zh-CN" altLang="en-US" dirty="0"/>
              <a:t>数据以</a:t>
            </a:r>
            <a:r>
              <a:rPr lang="en-US" altLang="zh-CN" dirty="0"/>
              <a:t>go</a:t>
            </a:r>
            <a:r>
              <a:rPr lang="zh-CN" altLang="en-US" dirty="0"/>
              <a:t>语言语法格式输出</a:t>
            </a:r>
            <a:endParaRPr lang="en-US" altLang="zh-CN" dirty="0"/>
          </a:p>
          <a:p>
            <a:r>
              <a:rPr lang="en-US" altLang="zh-CN" dirty="0"/>
              <a:t>%T   </a:t>
            </a:r>
            <a:r>
              <a:rPr lang="zh-CN" altLang="en-US" dirty="0"/>
              <a:t>数据以</a:t>
            </a:r>
            <a:r>
              <a:rPr lang="en-US" altLang="zh-CN" dirty="0"/>
              <a:t>go</a:t>
            </a:r>
            <a:r>
              <a:rPr lang="zh-CN" altLang="en-US" dirty="0"/>
              <a:t>语言数据类型格式输出</a:t>
            </a:r>
            <a:endParaRPr lang="en-US" altLang="zh-CN" dirty="0"/>
          </a:p>
          <a:p>
            <a:r>
              <a:rPr lang="en-US" altLang="zh-CN" dirty="0"/>
              <a:t>%%   </a:t>
            </a:r>
            <a:r>
              <a:rPr lang="zh-CN" altLang="en-US" dirty="0"/>
              <a:t>代表一个</a:t>
            </a:r>
            <a:r>
              <a:rPr lang="en-US" altLang="zh-CN" dirty="0"/>
              <a:t>%</a:t>
            </a:r>
            <a:r>
              <a:rPr lang="zh-CN" altLang="en-US" dirty="0"/>
              <a:t>号</a:t>
            </a:r>
            <a:endParaRPr lang="en-US" altLang="zh-CN" dirty="0"/>
          </a:p>
          <a:p>
            <a:r>
              <a:rPr lang="en-US" altLang="zh-CN" dirty="0"/>
              <a:t>%b   </a:t>
            </a:r>
            <a:r>
              <a:rPr lang="zh-CN" altLang="en-US" dirty="0"/>
              <a:t>数据以二进制格式表示</a:t>
            </a:r>
            <a:endParaRPr lang="en-US" altLang="zh-CN" dirty="0"/>
          </a:p>
          <a:p>
            <a:r>
              <a:rPr lang="en-US" altLang="zh-CN" dirty="0"/>
              <a:t>%o   </a:t>
            </a:r>
            <a:r>
              <a:rPr lang="zh-CN" altLang="en-US" dirty="0"/>
              <a:t>数据以八进制格式表示</a:t>
            </a:r>
            <a:endParaRPr lang="en-US" altLang="zh-CN" dirty="0"/>
          </a:p>
          <a:p>
            <a:r>
              <a:rPr lang="en-US" altLang="zh-CN" dirty="0"/>
              <a:t>%d   </a:t>
            </a:r>
            <a:r>
              <a:rPr lang="zh-CN" altLang="en-US" dirty="0"/>
              <a:t>数据以十进制格式表示</a:t>
            </a:r>
            <a:endParaRPr lang="en-US" altLang="zh-CN" dirty="0"/>
          </a:p>
          <a:p>
            <a:r>
              <a:rPr lang="en-US" altLang="zh-CN" dirty="0"/>
              <a:t>%x   </a:t>
            </a:r>
            <a:r>
              <a:rPr lang="zh-CN" altLang="en-US" dirty="0"/>
              <a:t>数据十六进制格式表示</a:t>
            </a:r>
            <a:endParaRPr lang="en-US" altLang="zh-CN" dirty="0"/>
          </a:p>
          <a:p>
            <a:r>
              <a:rPr lang="en-US" altLang="zh-CN" dirty="0"/>
              <a:t>%X  </a:t>
            </a:r>
            <a:r>
              <a:rPr lang="zh-CN" altLang="en-US" dirty="0"/>
              <a:t>数据以十六进制格式，字母大写</a:t>
            </a:r>
            <a:endParaRPr lang="en-US" altLang="zh-CN" dirty="0"/>
          </a:p>
          <a:p>
            <a:r>
              <a:rPr lang="en-US" altLang="zh-CN" dirty="0"/>
              <a:t>%U  </a:t>
            </a:r>
            <a:r>
              <a:rPr lang="zh-CN" altLang="en-US" dirty="0"/>
              <a:t>数据以</a:t>
            </a:r>
            <a:r>
              <a:rPr lang="en-US" altLang="zh-CN" dirty="0"/>
              <a:t>Unicode</a:t>
            </a:r>
            <a:r>
              <a:rPr lang="zh-CN" altLang="en-US" dirty="0"/>
              <a:t>格式输出</a:t>
            </a:r>
            <a:endParaRPr lang="en-US" altLang="zh-CN" dirty="0"/>
          </a:p>
          <a:p>
            <a:r>
              <a:rPr lang="en-US" altLang="zh-CN" dirty="0"/>
              <a:t>%f   </a:t>
            </a:r>
            <a:r>
              <a:rPr lang="zh-CN" altLang="en-US" dirty="0"/>
              <a:t>数据以浮点数格式输出</a:t>
            </a:r>
            <a:endParaRPr lang="en-US" altLang="zh-CN" dirty="0"/>
          </a:p>
          <a:p>
            <a:r>
              <a:rPr lang="en-US" altLang="zh-CN" dirty="0"/>
              <a:t>%p  </a:t>
            </a:r>
            <a:r>
              <a:rPr lang="zh-CN" altLang="en-US" dirty="0"/>
              <a:t>数据以指针格式，十六进制输出</a:t>
            </a:r>
            <a:endParaRPr lang="en-US" altLang="zh-CN" dirty="0"/>
          </a:p>
          <a:p>
            <a:r>
              <a:rPr lang="en-US" altLang="zh-CN" dirty="0"/>
              <a:t>%s   </a:t>
            </a:r>
            <a:r>
              <a:rPr lang="zh-CN" altLang="en-US" dirty="0"/>
              <a:t>数据以字符串格式输出</a:t>
            </a:r>
            <a:endParaRPr lang="en-US" altLang="zh-CN" dirty="0"/>
          </a:p>
          <a:p>
            <a:r>
              <a:rPr lang="en-US" altLang="zh-CN" dirty="0"/>
              <a:t>%c  </a:t>
            </a:r>
            <a:r>
              <a:rPr lang="zh-CN" altLang="en-US" dirty="0"/>
              <a:t>数据以字符格式输出</a:t>
            </a:r>
            <a:endParaRPr lang="en-US" altLang="zh-CN" dirty="0"/>
          </a:p>
          <a:p>
            <a:r>
              <a:rPr lang="en-US" altLang="zh-CN" dirty="0"/>
              <a:t>%q  </a:t>
            </a:r>
            <a:r>
              <a:rPr lang="zh-CN" altLang="en-US" dirty="0"/>
              <a:t>数据以双引号字符串格式输出</a:t>
            </a:r>
            <a:endParaRPr lang="en-US" altLang="zh-CN" dirty="0"/>
          </a:p>
          <a:p>
            <a:r>
              <a:rPr lang="en-US" altLang="zh-CN" dirty="0"/>
              <a:t>%t   </a:t>
            </a:r>
            <a:r>
              <a:rPr lang="zh-CN" altLang="en-US" dirty="0"/>
              <a:t>数据以布尔格式输出</a:t>
            </a:r>
          </a:p>
        </p:txBody>
      </p:sp>
    </p:spTree>
    <p:extLst>
      <p:ext uri="{BB962C8B-B14F-4D97-AF65-F5344CB8AC3E}">
        <p14:creationId xmlns:p14="http://schemas.microsoft.com/office/powerpoint/2010/main" val="926669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532C1AE-1FBA-CE26-9DFC-2AD7B0EDAC7F}"/>
              </a:ext>
            </a:extLst>
          </p:cNvPr>
          <p:cNvSpPr>
            <a:spLocks noGrp="1"/>
          </p:cNvSpPr>
          <p:nvPr>
            <p:ph type="title" orient="vert"/>
          </p:nvPr>
        </p:nvSpPr>
        <p:spPr>
          <a:xfrm>
            <a:off x="123827" y="404810"/>
            <a:ext cx="1406912" cy="3245005"/>
          </a:xfrm>
        </p:spPr>
        <p:txBody>
          <a:bodyPr/>
          <a:lstStyle/>
          <a:p>
            <a:pPr algn="ctr"/>
            <a:r>
              <a:rPr lang="zh-CN" altLang="en-US" b="1" dirty="0"/>
              <a:t>字符串拼接</a:t>
            </a:r>
          </a:p>
        </p:txBody>
      </p:sp>
      <p:sp>
        <p:nvSpPr>
          <p:cNvPr id="3" name="竖排文字占位符 2">
            <a:extLst>
              <a:ext uri="{FF2B5EF4-FFF2-40B4-BE49-F238E27FC236}">
                <a16:creationId xmlns:a16="http://schemas.microsoft.com/office/drawing/2014/main" id="{E833DA00-BBEE-7F37-2E25-0B28BCA11437}"/>
              </a:ext>
            </a:extLst>
          </p:cNvPr>
          <p:cNvSpPr>
            <a:spLocks noGrp="1"/>
          </p:cNvSpPr>
          <p:nvPr>
            <p:ph type="body" orient="vert" idx="1"/>
          </p:nvPr>
        </p:nvSpPr>
        <p:spPr>
          <a:xfrm>
            <a:off x="5285678" y="144966"/>
            <a:ext cx="6637529" cy="6623824"/>
          </a:xfrm>
        </p:spPr>
        <p:txBody>
          <a:bodyPr vert="horz">
            <a:normAutofit fontScale="32500" lnSpcReduction="20000"/>
          </a:bodyPr>
          <a:lstStyle/>
          <a:p>
            <a:pPr marL="0" indent="0">
              <a:buNone/>
            </a:pPr>
            <a:r>
              <a:rPr lang="en-US" altLang="zh-CN" sz="8600" b="1" dirty="0" err="1"/>
              <a:t>func</a:t>
            </a:r>
            <a:r>
              <a:rPr lang="en-US" altLang="zh-CN" sz="8600" b="1" dirty="0"/>
              <a:t> main() {</a:t>
            </a:r>
          </a:p>
          <a:p>
            <a:pPr marL="0" indent="0">
              <a:buNone/>
            </a:pPr>
            <a:r>
              <a:rPr lang="en-US" altLang="zh-CN" dirty="0"/>
              <a:t>	</a:t>
            </a:r>
            <a:r>
              <a:rPr lang="en-US" altLang="zh-CN" sz="4900" dirty="0"/>
              <a:t>n := "hello world"</a:t>
            </a:r>
          </a:p>
          <a:p>
            <a:pPr marL="0" indent="0">
              <a:buNone/>
            </a:pPr>
            <a:r>
              <a:rPr lang="en-US" altLang="zh-CN" sz="4900" dirty="0"/>
              <a:t>	m := "I am Tom"</a:t>
            </a:r>
          </a:p>
          <a:p>
            <a:pPr marL="0" indent="0">
              <a:buNone/>
            </a:pPr>
            <a:r>
              <a:rPr lang="en-US" altLang="zh-CN" dirty="0"/>
              <a:t>	</a:t>
            </a:r>
            <a:r>
              <a:rPr lang="en-US" altLang="zh-CN" sz="4500" b="1" dirty="0"/>
              <a:t>j := n + "," + m  //</a:t>
            </a:r>
            <a:r>
              <a:rPr lang="zh-CN" altLang="en-US" sz="4500" b="1" dirty="0"/>
              <a:t>用</a:t>
            </a:r>
            <a:r>
              <a:rPr lang="en-US" altLang="zh-CN" sz="4500" b="1" dirty="0"/>
              <a:t>+</a:t>
            </a:r>
            <a:r>
              <a:rPr lang="zh-CN" altLang="en-US" sz="4500" b="1" dirty="0"/>
              <a:t>号连接</a:t>
            </a:r>
          </a:p>
          <a:p>
            <a:pPr marL="0" indent="0">
              <a:buNone/>
            </a:pPr>
            <a:r>
              <a:rPr lang="zh-CN" altLang="en-US" dirty="0"/>
              <a:t>	</a:t>
            </a:r>
            <a:r>
              <a:rPr lang="en-US" altLang="zh-CN" sz="4300" dirty="0" err="1"/>
              <a:t>fmt.Println</a:t>
            </a:r>
            <a:r>
              <a:rPr lang="en-US" altLang="zh-CN" sz="4300" dirty="0"/>
              <a:t>(j)</a:t>
            </a:r>
          </a:p>
          <a:p>
            <a:pPr marL="0" indent="0">
              <a:buNone/>
            </a:pPr>
            <a:r>
              <a:rPr lang="en-US" altLang="zh-CN" dirty="0"/>
              <a:t>	</a:t>
            </a:r>
            <a:r>
              <a:rPr lang="en-US" altLang="zh-CN" sz="4500" b="1" dirty="0"/>
              <a:t>k := </a:t>
            </a:r>
            <a:r>
              <a:rPr lang="en-US" altLang="zh-CN" sz="4500" b="1" dirty="0" err="1"/>
              <a:t>fmt.Sprintf</a:t>
            </a:r>
            <a:r>
              <a:rPr lang="en-US" altLang="zh-CN" sz="4500" b="1" dirty="0"/>
              <a:t>("%</a:t>
            </a:r>
            <a:r>
              <a:rPr lang="en-US" altLang="zh-CN" sz="4500" b="1" dirty="0" err="1"/>
              <a:t>s,%s</a:t>
            </a:r>
            <a:r>
              <a:rPr lang="en-US" altLang="zh-CN" sz="4500" b="1" dirty="0"/>
              <a:t>", n, m)//</a:t>
            </a:r>
            <a:r>
              <a:rPr lang="zh-CN" altLang="en-US" sz="4500" b="1" dirty="0"/>
              <a:t>用</a:t>
            </a:r>
            <a:r>
              <a:rPr lang="en-US" altLang="zh-CN" sz="4500" b="1" dirty="0" err="1"/>
              <a:t>Sprintf</a:t>
            </a:r>
            <a:r>
              <a:rPr lang="zh-CN" altLang="en-US" sz="4500" b="1" dirty="0"/>
              <a:t>函数连接</a:t>
            </a:r>
          </a:p>
          <a:p>
            <a:pPr marL="0" indent="0">
              <a:buNone/>
            </a:pPr>
            <a:r>
              <a:rPr lang="zh-CN" altLang="en-US" dirty="0"/>
              <a:t>	</a:t>
            </a:r>
            <a:r>
              <a:rPr lang="en-US" altLang="zh-CN" sz="4300" dirty="0" err="1"/>
              <a:t>fmt.Println</a:t>
            </a:r>
            <a:r>
              <a:rPr lang="en-US" altLang="zh-CN" sz="4300" dirty="0"/>
              <a:t>(k)</a:t>
            </a:r>
          </a:p>
          <a:p>
            <a:pPr marL="0" indent="0">
              <a:buNone/>
            </a:pPr>
            <a:r>
              <a:rPr lang="en-US" altLang="zh-CN" dirty="0"/>
              <a:t>	</a:t>
            </a:r>
            <a:r>
              <a:rPr lang="en-US" altLang="zh-CN" sz="4500" b="1" dirty="0"/>
              <a:t>g := </a:t>
            </a:r>
            <a:r>
              <a:rPr lang="en-US" altLang="zh-CN" sz="4500" b="1" dirty="0" err="1"/>
              <a:t>strings.Join</a:t>
            </a:r>
            <a:r>
              <a:rPr lang="en-US" altLang="zh-CN" sz="4500" b="1" dirty="0"/>
              <a:t>([]string{n, m}, ",")</a:t>
            </a:r>
          </a:p>
          <a:p>
            <a:pPr marL="0" indent="0">
              <a:buNone/>
            </a:pPr>
            <a:r>
              <a:rPr lang="en-US" altLang="zh-CN" sz="4500" b="1" dirty="0"/>
              <a:t>				 //</a:t>
            </a:r>
            <a:r>
              <a:rPr lang="zh-CN" altLang="en-US" sz="4500" b="1" dirty="0"/>
              <a:t>用</a:t>
            </a:r>
            <a:r>
              <a:rPr lang="en-US" altLang="zh-CN" sz="4500" b="1" dirty="0" err="1"/>
              <a:t>strings.Join</a:t>
            </a:r>
            <a:r>
              <a:rPr lang="zh-CN" altLang="en-US" sz="4500" b="1" dirty="0"/>
              <a:t>函数连接</a:t>
            </a:r>
            <a:endParaRPr lang="en-US" altLang="zh-CN" sz="4500" b="1" dirty="0"/>
          </a:p>
          <a:p>
            <a:pPr marL="0" indent="0">
              <a:buNone/>
            </a:pPr>
            <a:r>
              <a:rPr lang="en-US" altLang="zh-CN" dirty="0"/>
              <a:t>	</a:t>
            </a:r>
            <a:r>
              <a:rPr lang="en-US" altLang="zh-CN" sz="4300" dirty="0" err="1"/>
              <a:t>fmt.Println</a:t>
            </a:r>
            <a:r>
              <a:rPr lang="en-US" altLang="zh-CN" sz="4300" dirty="0"/>
              <a:t>(g)</a:t>
            </a:r>
            <a:endParaRPr lang="zh-CN" altLang="en-US" sz="4300" dirty="0"/>
          </a:p>
          <a:p>
            <a:pPr marL="0" indent="0">
              <a:buNone/>
            </a:pPr>
            <a:r>
              <a:rPr lang="zh-CN" altLang="en-US" dirty="0"/>
              <a:t>	</a:t>
            </a:r>
            <a:r>
              <a:rPr lang="en-US" altLang="zh-CN" sz="4500" b="1" dirty="0"/>
              <a:t>var builder </a:t>
            </a:r>
            <a:r>
              <a:rPr lang="en-US" altLang="zh-CN" sz="4500" b="1" dirty="0" err="1"/>
              <a:t>strings.Builder</a:t>
            </a:r>
            <a:endParaRPr lang="en-US" altLang="zh-CN" sz="4500" b="1" dirty="0"/>
          </a:p>
          <a:p>
            <a:pPr marL="0" indent="0">
              <a:buNone/>
            </a:pPr>
            <a:r>
              <a:rPr lang="en-US" altLang="zh-CN" sz="4500" b="1" dirty="0"/>
              <a:t>	</a:t>
            </a:r>
            <a:r>
              <a:rPr lang="en-US" altLang="zh-CN" sz="4500" b="1" dirty="0" err="1"/>
              <a:t>builder.WriteString</a:t>
            </a:r>
            <a:r>
              <a:rPr lang="en-US" altLang="zh-CN" sz="4500" b="1" dirty="0"/>
              <a:t>(n)//</a:t>
            </a:r>
            <a:r>
              <a:rPr lang="zh-CN" altLang="en-US" sz="4500" b="1" dirty="0"/>
              <a:t>用</a:t>
            </a:r>
            <a:r>
              <a:rPr lang="en-US" altLang="zh-CN" sz="4500" b="1" dirty="0" err="1"/>
              <a:t>string.Builder</a:t>
            </a:r>
            <a:endParaRPr lang="en-US" altLang="zh-CN" sz="4500" b="1" dirty="0"/>
          </a:p>
          <a:p>
            <a:pPr marL="0" indent="0">
              <a:buNone/>
            </a:pPr>
            <a:r>
              <a:rPr lang="en-US" altLang="zh-CN" dirty="0"/>
              <a:t>	</a:t>
            </a:r>
            <a:r>
              <a:rPr lang="en-US" altLang="zh-CN" sz="4300" dirty="0" err="1"/>
              <a:t>builder.WriteString</a:t>
            </a:r>
            <a:r>
              <a:rPr lang="en-US" altLang="zh-CN" sz="4300" dirty="0"/>
              <a:t>(",")</a:t>
            </a:r>
          </a:p>
          <a:p>
            <a:pPr marL="0" indent="0">
              <a:buNone/>
            </a:pPr>
            <a:r>
              <a:rPr lang="en-US" altLang="zh-CN" sz="4300" dirty="0"/>
              <a:t>	</a:t>
            </a:r>
            <a:r>
              <a:rPr lang="en-US" altLang="zh-CN" sz="4300" dirty="0" err="1"/>
              <a:t>builder.WriteString</a:t>
            </a:r>
            <a:r>
              <a:rPr lang="en-US" altLang="zh-CN" sz="4300" dirty="0"/>
              <a:t>(m)</a:t>
            </a:r>
          </a:p>
          <a:p>
            <a:pPr marL="0" indent="0">
              <a:buNone/>
            </a:pPr>
            <a:r>
              <a:rPr lang="en-US" altLang="zh-CN" sz="4300" dirty="0"/>
              <a:t>	</a:t>
            </a:r>
            <a:r>
              <a:rPr lang="en-US" altLang="zh-CN" sz="4300" dirty="0" err="1"/>
              <a:t>fmt.Println</a:t>
            </a:r>
            <a:r>
              <a:rPr lang="en-US" altLang="zh-CN" sz="4300" dirty="0"/>
              <a:t>(</a:t>
            </a:r>
            <a:r>
              <a:rPr lang="en-US" altLang="zh-CN" sz="4300" dirty="0" err="1"/>
              <a:t>builder.String</a:t>
            </a:r>
            <a:r>
              <a:rPr lang="en-US" altLang="zh-CN" sz="4300" dirty="0"/>
              <a:t>())</a:t>
            </a:r>
          </a:p>
          <a:p>
            <a:pPr marL="0" indent="0">
              <a:buNone/>
            </a:pPr>
            <a:r>
              <a:rPr lang="en-US" altLang="zh-CN" dirty="0"/>
              <a:t>	</a:t>
            </a:r>
            <a:r>
              <a:rPr lang="en-US" altLang="zh-CN" sz="4500" b="1" dirty="0"/>
              <a:t>var buffer </a:t>
            </a:r>
            <a:r>
              <a:rPr lang="en-US" altLang="zh-CN" sz="4500" b="1" dirty="0" err="1"/>
              <a:t>bytes.Buffer</a:t>
            </a:r>
            <a:r>
              <a:rPr lang="en-US" altLang="zh-CN" sz="4500" b="1" dirty="0"/>
              <a:t>//</a:t>
            </a:r>
            <a:r>
              <a:rPr lang="zh-CN" altLang="en-US" sz="4500" b="1" dirty="0"/>
              <a:t>用</a:t>
            </a:r>
            <a:r>
              <a:rPr lang="en-US" altLang="zh-CN" sz="4500" b="1" dirty="0" err="1"/>
              <a:t>bytes.Buffer</a:t>
            </a:r>
            <a:r>
              <a:rPr lang="zh-CN" altLang="en-US" sz="4500" b="1" dirty="0"/>
              <a:t>连接</a:t>
            </a:r>
          </a:p>
          <a:p>
            <a:pPr marL="0" indent="0">
              <a:buNone/>
            </a:pPr>
            <a:r>
              <a:rPr lang="zh-CN" altLang="en-US" sz="4500" b="1" dirty="0"/>
              <a:t>	</a:t>
            </a:r>
            <a:r>
              <a:rPr lang="en-US" altLang="zh-CN" sz="4500" b="1" dirty="0" err="1"/>
              <a:t>buffer.WriteString</a:t>
            </a:r>
            <a:r>
              <a:rPr lang="en-US" altLang="zh-CN" sz="4500" b="1" dirty="0"/>
              <a:t>(n)</a:t>
            </a:r>
          </a:p>
          <a:p>
            <a:pPr marL="0" indent="0">
              <a:buNone/>
            </a:pPr>
            <a:r>
              <a:rPr lang="en-US" altLang="zh-CN" dirty="0"/>
              <a:t>	</a:t>
            </a:r>
            <a:r>
              <a:rPr lang="en-US" altLang="zh-CN" sz="4300" dirty="0" err="1"/>
              <a:t>buffer.WriteString</a:t>
            </a:r>
            <a:r>
              <a:rPr lang="en-US" altLang="zh-CN" sz="4300" dirty="0"/>
              <a:t>(",")</a:t>
            </a:r>
          </a:p>
          <a:p>
            <a:pPr marL="0" indent="0">
              <a:buNone/>
            </a:pPr>
            <a:r>
              <a:rPr lang="en-US" altLang="zh-CN" sz="4300" dirty="0"/>
              <a:t>	</a:t>
            </a:r>
            <a:r>
              <a:rPr lang="en-US" altLang="zh-CN" sz="4300" dirty="0" err="1"/>
              <a:t>buffer.WriteString</a:t>
            </a:r>
            <a:r>
              <a:rPr lang="en-US" altLang="zh-CN" sz="4300" dirty="0"/>
              <a:t>(m)</a:t>
            </a:r>
          </a:p>
          <a:p>
            <a:pPr marL="0" indent="0">
              <a:buNone/>
            </a:pPr>
            <a:r>
              <a:rPr lang="en-US" altLang="zh-CN" sz="4300" dirty="0"/>
              <a:t>	</a:t>
            </a:r>
            <a:r>
              <a:rPr lang="en-US" altLang="zh-CN" sz="4300" dirty="0" err="1"/>
              <a:t>fmt.Println</a:t>
            </a:r>
            <a:r>
              <a:rPr lang="en-US" altLang="zh-CN" sz="4300" dirty="0"/>
              <a:t>(</a:t>
            </a:r>
            <a:r>
              <a:rPr lang="en-US" altLang="zh-CN" sz="4300" dirty="0" err="1"/>
              <a:t>buffer.String</a:t>
            </a:r>
            <a:r>
              <a:rPr lang="en-US" altLang="zh-CN" sz="4300" dirty="0"/>
              <a:t>())</a:t>
            </a:r>
          </a:p>
          <a:p>
            <a:pPr marL="0" indent="0">
              <a:buNone/>
            </a:pPr>
            <a:r>
              <a:rPr lang="en-US" altLang="zh-CN" sz="8600" b="1" dirty="0"/>
              <a:t>}</a:t>
            </a:r>
            <a:endParaRPr lang="zh-CN" altLang="en-US" sz="8600" b="1" dirty="0"/>
          </a:p>
        </p:txBody>
      </p:sp>
      <p:sp>
        <p:nvSpPr>
          <p:cNvPr id="5" name="文本框 4">
            <a:extLst>
              <a:ext uri="{FF2B5EF4-FFF2-40B4-BE49-F238E27FC236}">
                <a16:creationId xmlns:a16="http://schemas.microsoft.com/office/drawing/2014/main" id="{E6CD5838-11C4-476B-0140-EA9897F416EF}"/>
              </a:ext>
            </a:extLst>
          </p:cNvPr>
          <p:cNvSpPr txBox="1"/>
          <p:nvPr/>
        </p:nvSpPr>
        <p:spPr>
          <a:xfrm>
            <a:off x="2093758" y="252586"/>
            <a:ext cx="2773866" cy="2677656"/>
          </a:xfrm>
          <a:prstGeom prst="rect">
            <a:avLst/>
          </a:prstGeom>
          <a:noFill/>
        </p:spPr>
        <p:txBody>
          <a:bodyPr wrap="square">
            <a:spAutoFit/>
          </a:bodyPr>
          <a:lstStyle/>
          <a:p>
            <a:pPr marL="0" indent="0">
              <a:buNone/>
            </a:pPr>
            <a:r>
              <a:rPr lang="en-US" altLang="zh-CN" sz="2800" b="1" dirty="0"/>
              <a:t>package main</a:t>
            </a:r>
          </a:p>
          <a:p>
            <a:pPr marL="0" indent="0">
              <a:buNone/>
            </a:pPr>
            <a:r>
              <a:rPr lang="en-US" altLang="zh-CN" sz="2800" b="1" dirty="0"/>
              <a:t>import (</a:t>
            </a:r>
          </a:p>
          <a:p>
            <a:pPr marL="0" indent="0">
              <a:buNone/>
            </a:pPr>
            <a:r>
              <a:rPr lang="en-US" altLang="zh-CN" sz="2800" b="1" dirty="0"/>
              <a:t>	"bytes"</a:t>
            </a:r>
          </a:p>
          <a:p>
            <a:pPr marL="0" indent="0">
              <a:buNone/>
            </a:pPr>
            <a:r>
              <a:rPr lang="en-US" altLang="zh-CN" sz="2800" b="1" dirty="0"/>
              <a:t>	"</a:t>
            </a:r>
            <a:r>
              <a:rPr lang="en-US" altLang="zh-CN" sz="2800" b="1" dirty="0" err="1"/>
              <a:t>fmt</a:t>
            </a:r>
            <a:r>
              <a:rPr lang="en-US" altLang="zh-CN" sz="2800" b="1" dirty="0"/>
              <a:t>"</a:t>
            </a:r>
          </a:p>
          <a:p>
            <a:pPr marL="0" indent="0">
              <a:buNone/>
            </a:pPr>
            <a:r>
              <a:rPr lang="en-US" altLang="zh-CN" sz="2800" b="1" dirty="0"/>
              <a:t>	"strings"</a:t>
            </a:r>
          </a:p>
          <a:p>
            <a:pPr marL="0" indent="0">
              <a:buNone/>
            </a:pPr>
            <a:r>
              <a:rPr lang="en-US" altLang="zh-CN" sz="2800" b="1" dirty="0"/>
              <a:t>)</a:t>
            </a:r>
          </a:p>
        </p:txBody>
      </p:sp>
      <p:pic>
        <p:nvPicPr>
          <p:cNvPr id="7" name="图片 6">
            <a:extLst>
              <a:ext uri="{FF2B5EF4-FFF2-40B4-BE49-F238E27FC236}">
                <a16:creationId xmlns:a16="http://schemas.microsoft.com/office/drawing/2014/main" id="{4D306957-3FF2-7CE4-F4BF-2634157BA73C}"/>
              </a:ext>
            </a:extLst>
          </p:cNvPr>
          <p:cNvPicPr>
            <a:picLocks noChangeAspect="1"/>
          </p:cNvPicPr>
          <p:nvPr/>
        </p:nvPicPr>
        <p:blipFill>
          <a:blip r:embed="rId2"/>
          <a:stretch>
            <a:fillRect/>
          </a:stretch>
        </p:blipFill>
        <p:spPr>
          <a:xfrm>
            <a:off x="268793" y="4895041"/>
            <a:ext cx="4382084" cy="1745009"/>
          </a:xfrm>
          <a:prstGeom prst="rect">
            <a:avLst/>
          </a:prstGeom>
        </p:spPr>
      </p:pic>
      <p:sp>
        <p:nvSpPr>
          <p:cNvPr id="4" name="箭头: 下 3">
            <a:extLst>
              <a:ext uri="{FF2B5EF4-FFF2-40B4-BE49-F238E27FC236}">
                <a16:creationId xmlns:a16="http://schemas.microsoft.com/office/drawing/2014/main" id="{C9F26B7E-54DC-6AF3-6D08-0FA4BA74773C}"/>
              </a:ext>
            </a:extLst>
          </p:cNvPr>
          <p:cNvSpPr/>
          <p:nvPr/>
        </p:nvSpPr>
        <p:spPr>
          <a:xfrm rot="3097505">
            <a:off x="3685882" y="2258838"/>
            <a:ext cx="892994" cy="3111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运行结果</a:t>
            </a:r>
          </a:p>
        </p:txBody>
      </p:sp>
    </p:spTree>
    <p:extLst>
      <p:ext uri="{BB962C8B-B14F-4D97-AF65-F5344CB8AC3E}">
        <p14:creationId xmlns:p14="http://schemas.microsoft.com/office/powerpoint/2010/main" val="1453066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BEE015-C3A8-9F0D-60AC-7E7A527AA858}"/>
              </a:ext>
            </a:extLst>
          </p:cNvPr>
          <p:cNvSpPr>
            <a:spLocks noGrp="1"/>
          </p:cNvSpPr>
          <p:nvPr>
            <p:ph type="title"/>
          </p:nvPr>
        </p:nvSpPr>
        <p:spPr>
          <a:xfrm>
            <a:off x="838200" y="365125"/>
            <a:ext cx="7670180" cy="1325563"/>
          </a:xfrm>
        </p:spPr>
        <p:txBody>
          <a:bodyPr/>
          <a:lstStyle/>
          <a:p>
            <a:r>
              <a:rPr lang="zh-CN" altLang="en-US" dirty="0"/>
              <a:t>字符串比较、遍历、修改</a:t>
            </a:r>
          </a:p>
        </p:txBody>
      </p:sp>
      <p:sp>
        <p:nvSpPr>
          <p:cNvPr id="3" name="内容占位符 2">
            <a:extLst>
              <a:ext uri="{FF2B5EF4-FFF2-40B4-BE49-F238E27FC236}">
                <a16:creationId xmlns:a16="http://schemas.microsoft.com/office/drawing/2014/main" id="{112190FE-2A25-AC5B-EFCD-A13DE353B949}"/>
              </a:ext>
            </a:extLst>
          </p:cNvPr>
          <p:cNvSpPr>
            <a:spLocks noGrp="1"/>
          </p:cNvSpPr>
          <p:nvPr>
            <p:ph idx="1"/>
          </p:nvPr>
        </p:nvSpPr>
        <p:spPr>
          <a:xfrm>
            <a:off x="838199" y="1825625"/>
            <a:ext cx="11127059" cy="4954316"/>
          </a:xfrm>
        </p:spPr>
        <p:txBody>
          <a:bodyPr>
            <a:normAutofit fontScale="70000" lnSpcReduction="20000"/>
          </a:bodyPr>
          <a:lstStyle/>
          <a:p>
            <a:r>
              <a:rPr lang="zh-CN" altLang="en-US" dirty="0"/>
              <a:t>用符号</a:t>
            </a:r>
            <a:r>
              <a:rPr lang="en-US" altLang="zh-CN" dirty="0"/>
              <a:t>&lt;,&gt;,==,!=,&lt;=,&gt;= </a:t>
            </a:r>
            <a:r>
              <a:rPr lang="zh-CN" altLang="en-US" dirty="0"/>
              <a:t>比较字符串的结果是字符串自然编码的顺序</a:t>
            </a:r>
            <a:endParaRPr lang="en-US" altLang="zh-CN" dirty="0"/>
          </a:p>
          <a:p>
            <a:endParaRPr lang="en-US" altLang="zh-CN" dirty="0"/>
          </a:p>
          <a:p>
            <a:pPr marL="0" indent="0">
              <a:buNone/>
            </a:pPr>
            <a:r>
              <a:rPr lang="en-US" altLang="zh-CN" dirty="0"/>
              <a:t>str := "I love go web </a:t>
            </a:r>
            <a:r>
              <a:rPr lang="zh-CN" altLang="en-US" dirty="0"/>
              <a:t>编程技术</a:t>
            </a:r>
            <a:r>
              <a:rPr lang="en-US" altLang="zh-CN" dirty="0"/>
              <a:t>" //str[0]</a:t>
            </a:r>
            <a:r>
              <a:rPr lang="zh-CN" altLang="en-US" dirty="0"/>
              <a:t>提取的是单个字节</a:t>
            </a:r>
            <a:endParaRPr lang="en-US" altLang="zh-CN" dirty="0"/>
          </a:p>
          <a:p>
            <a:pPr marL="0" indent="0">
              <a:buNone/>
            </a:pPr>
            <a:r>
              <a:rPr lang="en-US" altLang="zh-CN" dirty="0"/>
              <a:t>chars := []rune(str) //</a:t>
            </a:r>
            <a:r>
              <a:rPr lang="zh-CN" altLang="en-US" dirty="0"/>
              <a:t>将字符串转换为</a:t>
            </a:r>
            <a:r>
              <a:rPr lang="en-US" altLang="zh-CN" dirty="0"/>
              <a:t>rune</a:t>
            </a:r>
            <a:r>
              <a:rPr lang="zh-CN" altLang="en-US" dirty="0"/>
              <a:t>切片，就可以按字符提取了</a:t>
            </a:r>
            <a:endParaRPr lang="en-US" altLang="zh-CN" dirty="0"/>
          </a:p>
          <a:p>
            <a:pPr marL="0" indent="0">
              <a:buNone/>
            </a:pPr>
            <a:r>
              <a:rPr lang="en-US" altLang="zh-CN" dirty="0"/>
              <a:t>for _,char := range chars {</a:t>
            </a:r>
          </a:p>
          <a:p>
            <a:pPr marL="457200" lvl="1" indent="0">
              <a:buNone/>
            </a:pPr>
            <a:r>
              <a:rPr lang="en-US" altLang="zh-CN" dirty="0" err="1"/>
              <a:t>fmt.Printf</a:t>
            </a:r>
            <a:r>
              <a:rPr lang="en-US" altLang="zh-CN" dirty="0"/>
              <a:t>(string(char))</a:t>
            </a:r>
          </a:p>
          <a:p>
            <a:pPr marL="0" indent="0">
              <a:buNone/>
            </a:pPr>
            <a:r>
              <a:rPr lang="en-US" altLang="zh-CN" dirty="0"/>
              <a:t>}</a:t>
            </a:r>
          </a:p>
          <a:p>
            <a:pPr marL="0" indent="0">
              <a:buNone/>
            </a:pPr>
            <a:r>
              <a:rPr lang="en-US" altLang="zh-CN" dirty="0" err="1"/>
              <a:t>fmt</a:t>
            </a:r>
            <a:r>
              <a:rPr lang="en-US" altLang="zh-CN" dirty="0" err="1">
                <a:solidFill>
                  <a:srgbClr val="000000"/>
                </a:solidFill>
                <a:effectLst/>
              </a:rPr>
              <a:t>.Println</a:t>
            </a:r>
            <a:r>
              <a:rPr lang="en-US" altLang="zh-CN" dirty="0">
                <a:solidFill>
                  <a:srgbClr val="000000"/>
                </a:solidFill>
                <a:effectLst/>
              </a:rPr>
              <a:t>(</a:t>
            </a:r>
            <a:r>
              <a:rPr lang="en-US" altLang="zh-CN" dirty="0">
                <a:solidFill>
                  <a:srgbClr val="008000"/>
                </a:solidFill>
                <a:effectLst/>
              </a:rPr>
              <a:t>"!"</a:t>
            </a:r>
            <a:r>
              <a:rPr lang="en-US" altLang="zh-CN" dirty="0">
                <a:solidFill>
                  <a:srgbClr val="000000"/>
                </a:solidFill>
                <a:effectLst/>
              </a:rPr>
              <a:t>)</a:t>
            </a:r>
            <a:endParaRPr lang="en-US" altLang="zh-CN" dirty="0"/>
          </a:p>
          <a:p>
            <a:pPr marL="0" indent="0">
              <a:buNone/>
            </a:pPr>
            <a:r>
              <a:rPr lang="en-US" altLang="zh-CN" dirty="0" err="1"/>
              <a:t>fmt.Println</a:t>
            </a:r>
            <a:r>
              <a:rPr lang="en-US" altLang="zh-CN" dirty="0"/>
              <a:t>(str[0] &gt;= str[2])</a:t>
            </a:r>
          </a:p>
          <a:p>
            <a:pPr marL="0" indent="0">
              <a:buNone/>
            </a:pPr>
            <a:endParaRPr lang="en-US" altLang="zh-CN" dirty="0"/>
          </a:p>
          <a:p>
            <a:endParaRPr lang="en-US" altLang="zh-CN" dirty="0"/>
          </a:p>
          <a:p>
            <a:r>
              <a:rPr lang="zh-CN" altLang="en-US" dirty="0"/>
              <a:t>可用</a:t>
            </a:r>
            <a:r>
              <a:rPr lang="en-US" altLang="zh-CN" dirty="0"/>
              <a:t>for range</a:t>
            </a:r>
            <a:r>
              <a:rPr lang="zh-CN" altLang="en-US" dirty="0"/>
              <a:t>循环将字符迭代处理</a:t>
            </a:r>
            <a:endParaRPr lang="en-US" altLang="zh-CN" dirty="0"/>
          </a:p>
          <a:p>
            <a:pPr marL="0" indent="0">
              <a:buNone/>
            </a:pPr>
            <a:r>
              <a:rPr lang="en-US" altLang="zh-CN" dirty="0"/>
              <a:t>for index, char := range str {</a:t>
            </a:r>
          </a:p>
          <a:p>
            <a:pPr marL="457200" lvl="1" indent="0">
              <a:buNone/>
            </a:pPr>
            <a:r>
              <a:rPr lang="en-US" altLang="zh-CN" dirty="0" err="1"/>
              <a:t>fmt.Printf</a:t>
            </a:r>
            <a:r>
              <a:rPr lang="en-US" altLang="zh-CN" dirty="0"/>
              <a:t>("%d %U %c \n", index, char, char)</a:t>
            </a:r>
          </a:p>
          <a:p>
            <a:pPr marL="0" indent="0">
              <a:buNone/>
            </a:pPr>
            <a:r>
              <a:rPr lang="en-US" altLang="zh-CN" dirty="0"/>
              <a:t>}</a:t>
            </a:r>
            <a:endParaRPr lang="zh-CN" altLang="en-US" dirty="0"/>
          </a:p>
        </p:txBody>
      </p:sp>
      <p:pic>
        <p:nvPicPr>
          <p:cNvPr id="5" name="图片 4">
            <a:extLst>
              <a:ext uri="{FF2B5EF4-FFF2-40B4-BE49-F238E27FC236}">
                <a16:creationId xmlns:a16="http://schemas.microsoft.com/office/drawing/2014/main" id="{FB690C39-3BAA-E39F-C97A-BD3DE6BB1BDF}"/>
              </a:ext>
            </a:extLst>
          </p:cNvPr>
          <p:cNvPicPr>
            <a:picLocks noChangeAspect="1"/>
          </p:cNvPicPr>
          <p:nvPr/>
        </p:nvPicPr>
        <p:blipFill>
          <a:blip r:embed="rId2"/>
          <a:stretch>
            <a:fillRect/>
          </a:stretch>
        </p:blipFill>
        <p:spPr>
          <a:xfrm>
            <a:off x="3833231" y="3507059"/>
            <a:ext cx="5419725" cy="1285875"/>
          </a:xfrm>
          <a:prstGeom prst="rect">
            <a:avLst/>
          </a:prstGeom>
        </p:spPr>
      </p:pic>
      <p:pic>
        <p:nvPicPr>
          <p:cNvPr id="9" name="图片 8">
            <a:extLst>
              <a:ext uri="{FF2B5EF4-FFF2-40B4-BE49-F238E27FC236}">
                <a16:creationId xmlns:a16="http://schemas.microsoft.com/office/drawing/2014/main" id="{86AF190F-80D7-C4EB-0D9F-4767327260F0}"/>
              </a:ext>
            </a:extLst>
          </p:cNvPr>
          <p:cNvPicPr>
            <a:picLocks noChangeAspect="1"/>
          </p:cNvPicPr>
          <p:nvPr/>
        </p:nvPicPr>
        <p:blipFill>
          <a:blip r:embed="rId3"/>
          <a:stretch>
            <a:fillRect/>
          </a:stretch>
        </p:blipFill>
        <p:spPr>
          <a:xfrm>
            <a:off x="9725025" y="3303316"/>
            <a:ext cx="2466975" cy="3476625"/>
          </a:xfrm>
          <a:prstGeom prst="rect">
            <a:avLst/>
          </a:prstGeom>
        </p:spPr>
      </p:pic>
      <p:sp>
        <p:nvSpPr>
          <p:cNvPr id="10" name="箭头: 右 9">
            <a:extLst>
              <a:ext uri="{FF2B5EF4-FFF2-40B4-BE49-F238E27FC236}">
                <a16:creationId xmlns:a16="http://schemas.microsoft.com/office/drawing/2014/main" id="{0D6565E3-980F-4DC3-8C7C-AD5BC326AF2B}"/>
              </a:ext>
            </a:extLst>
          </p:cNvPr>
          <p:cNvSpPr/>
          <p:nvPr/>
        </p:nvSpPr>
        <p:spPr>
          <a:xfrm rot="20795340">
            <a:off x="5515992" y="5187358"/>
            <a:ext cx="4153154" cy="970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运行结果</a:t>
            </a:r>
          </a:p>
        </p:txBody>
      </p:sp>
    </p:spTree>
    <p:extLst>
      <p:ext uri="{BB962C8B-B14F-4D97-AF65-F5344CB8AC3E}">
        <p14:creationId xmlns:p14="http://schemas.microsoft.com/office/powerpoint/2010/main" val="3253954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8FB00D-3C0E-C130-EC72-4638017CB10B}"/>
              </a:ext>
            </a:extLst>
          </p:cNvPr>
          <p:cNvSpPr>
            <a:spLocks noGrp="1"/>
          </p:cNvSpPr>
          <p:nvPr>
            <p:ph type="title"/>
          </p:nvPr>
        </p:nvSpPr>
        <p:spPr/>
        <p:txBody>
          <a:bodyPr/>
          <a:lstStyle/>
          <a:p>
            <a:r>
              <a:rPr lang="zh-CN" altLang="en-US" dirty="0"/>
              <a:t>字符串修改</a:t>
            </a:r>
          </a:p>
        </p:txBody>
      </p:sp>
      <p:sp>
        <p:nvSpPr>
          <p:cNvPr id="3" name="内容占位符 2">
            <a:extLst>
              <a:ext uri="{FF2B5EF4-FFF2-40B4-BE49-F238E27FC236}">
                <a16:creationId xmlns:a16="http://schemas.microsoft.com/office/drawing/2014/main" id="{ECFAF4A1-A174-83BF-0712-3F74091A4A9B}"/>
              </a:ext>
            </a:extLst>
          </p:cNvPr>
          <p:cNvSpPr>
            <a:spLocks noGrp="1"/>
          </p:cNvSpPr>
          <p:nvPr>
            <p:ph idx="1"/>
          </p:nvPr>
        </p:nvSpPr>
        <p:spPr>
          <a:xfrm>
            <a:off x="838200" y="1825625"/>
            <a:ext cx="10515600" cy="1325563"/>
          </a:xfrm>
        </p:spPr>
        <p:txBody>
          <a:bodyPr/>
          <a:lstStyle/>
          <a:p>
            <a:r>
              <a:rPr lang="en-US" altLang="zh-CN" dirty="0"/>
              <a:t>go</a:t>
            </a:r>
            <a:r>
              <a:rPr lang="zh-CN" altLang="en-US" dirty="0"/>
              <a:t>语言中字符串不能直接修改，即不能用</a:t>
            </a:r>
            <a:r>
              <a:rPr lang="en-US" altLang="zh-CN" dirty="0"/>
              <a:t>str[</a:t>
            </a:r>
            <a:r>
              <a:rPr lang="en-US" altLang="zh-CN" dirty="0" err="1"/>
              <a:t>i</a:t>
            </a:r>
            <a:r>
              <a:rPr lang="en-US" altLang="zh-CN" dirty="0"/>
              <a:t>]="A"</a:t>
            </a:r>
            <a:r>
              <a:rPr lang="zh-CN" altLang="en-US" dirty="0"/>
              <a:t>的办法修改。需要先将字符串内容复制到一个可写的变量中，一般是</a:t>
            </a:r>
            <a:r>
              <a:rPr lang="en-US" altLang="zh-CN" dirty="0"/>
              <a:t>[]byte</a:t>
            </a:r>
            <a:r>
              <a:rPr lang="zh-CN" altLang="en-US" dirty="0"/>
              <a:t>或者</a:t>
            </a:r>
            <a:r>
              <a:rPr lang="en-US" altLang="zh-CN" dirty="0"/>
              <a:t>[]rune</a:t>
            </a:r>
            <a:r>
              <a:rPr lang="zh-CN" altLang="en-US" dirty="0"/>
              <a:t>类型的变量中，然后再进行修改：</a:t>
            </a:r>
            <a:endParaRPr lang="en-US" altLang="zh-CN" dirty="0"/>
          </a:p>
        </p:txBody>
      </p:sp>
      <p:sp>
        <p:nvSpPr>
          <p:cNvPr id="5" name="文本框 4">
            <a:extLst>
              <a:ext uri="{FF2B5EF4-FFF2-40B4-BE49-F238E27FC236}">
                <a16:creationId xmlns:a16="http://schemas.microsoft.com/office/drawing/2014/main" id="{5BD5FE80-D314-C97A-7FC0-3043459B20F7}"/>
              </a:ext>
            </a:extLst>
          </p:cNvPr>
          <p:cNvSpPr txBox="1"/>
          <p:nvPr/>
        </p:nvSpPr>
        <p:spPr>
          <a:xfrm>
            <a:off x="649558" y="3585117"/>
            <a:ext cx="4580363" cy="2308324"/>
          </a:xfrm>
          <a:prstGeom prst="rect">
            <a:avLst/>
          </a:prstGeom>
          <a:noFill/>
        </p:spPr>
        <p:txBody>
          <a:bodyPr wrap="square">
            <a:spAutoFit/>
          </a:bodyPr>
          <a:lstStyle/>
          <a:p>
            <a:r>
              <a:rPr lang="zh-CN" altLang="en-US" sz="2400" dirty="0"/>
              <a:t>修改字节（用</a:t>
            </a:r>
            <a:r>
              <a:rPr lang="en-US" altLang="zh-CN" sz="2400" dirty="0"/>
              <a:t>[]byte</a:t>
            </a:r>
            <a:r>
              <a:rPr lang="zh-CN" altLang="en-US" sz="2400" dirty="0"/>
              <a:t>）：</a:t>
            </a:r>
            <a:endParaRPr lang="en-US" altLang="zh-CN" sz="2400" dirty="0"/>
          </a:p>
          <a:p>
            <a:pPr marL="457200" lvl="1" indent="0">
              <a:buNone/>
            </a:pPr>
            <a:r>
              <a:rPr lang="en-US" altLang="zh-CN" sz="2400" dirty="0"/>
              <a:t>str := "Hi </a:t>
            </a:r>
            <a:r>
              <a:rPr lang="zh-CN" altLang="en-US" sz="2400" dirty="0"/>
              <a:t>世界</a:t>
            </a:r>
            <a:r>
              <a:rPr lang="en-US" altLang="zh-CN" sz="2400" dirty="0"/>
              <a:t>"</a:t>
            </a:r>
          </a:p>
          <a:p>
            <a:pPr marL="457200" lvl="1" indent="0">
              <a:buNone/>
            </a:pPr>
            <a:r>
              <a:rPr lang="en-US" altLang="zh-CN" sz="2400" dirty="0"/>
              <a:t>by := []byte(str)</a:t>
            </a:r>
          </a:p>
          <a:p>
            <a:pPr marL="457200" lvl="1" indent="0">
              <a:buNone/>
            </a:pPr>
            <a:r>
              <a:rPr lang="en-US" altLang="zh-CN" sz="2400" dirty="0"/>
              <a:t>by[2] =','  //</a:t>
            </a:r>
            <a:r>
              <a:rPr lang="zh-CN" altLang="en-US" sz="2400" dirty="0"/>
              <a:t>把空格改为逗号，</a:t>
            </a:r>
            <a:endParaRPr lang="en-US" altLang="zh-CN" sz="2400" dirty="0"/>
          </a:p>
          <a:p>
            <a:pPr marL="457200" lvl="1" indent="0">
              <a:buNone/>
            </a:pPr>
            <a:r>
              <a:rPr lang="en-US" altLang="zh-CN" sz="2400" dirty="0" err="1"/>
              <a:t>fmt.Printf</a:t>
            </a:r>
            <a:r>
              <a:rPr lang="en-US" altLang="zh-CN" sz="2400" dirty="0"/>
              <a:t>("%s\n", str)</a:t>
            </a:r>
          </a:p>
          <a:p>
            <a:pPr marL="457200" lvl="1" indent="0">
              <a:buNone/>
            </a:pPr>
            <a:r>
              <a:rPr lang="en-US" altLang="zh-CN" sz="2400" dirty="0" err="1"/>
              <a:t>fmt.Printf</a:t>
            </a:r>
            <a:r>
              <a:rPr lang="en-US" altLang="zh-CN" sz="2400" dirty="0"/>
              <a:t>("%s\n", by)</a:t>
            </a:r>
            <a:endParaRPr lang="zh-CN" altLang="en-US" sz="2400" dirty="0"/>
          </a:p>
        </p:txBody>
      </p:sp>
      <p:sp>
        <p:nvSpPr>
          <p:cNvPr id="7" name="文本框 6">
            <a:extLst>
              <a:ext uri="{FF2B5EF4-FFF2-40B4-BE49-F238E27FC236}">
                <a16:creationId xmlns:a16="http://schemas.microsoft.com/office/drawing/2014/main" id="{42DD14E8-6B5F-15B4-7B86-AC7FB8840DC2}"/>
              </a:ext>
            </a:extLst>
          </p:cNvPr>
          <p:cNvSpPr txBox="1"/>
          <p:nvPr/>
        </p:nvSpPr>
        <p:spPr>
          <a:xfrm>
            <a:off x="6860788" y="3585117"/>
            <a:ext cx="4937202" cy="2677656"/>
          </a:xfrm>
          <a:prstGeom prst="rect">
            <a:avLst/>
          </a:prstGeom>
          <a:noFill/>
        </p:spPr>
        <p:txBody>
          <a:bodyPr wrap="square">
            <a:spAutoFit/>
          </a:bodyPr>
          <a:lstStyle/>
          <a:p>
            <a:r>
              <a:rPr lang="zh-CN" altLang="en-US" sz="2400" dirty="0"/>
              <a:t>修改字符（用</a:t>
            </a:r>
            <a:r>
              <a:rPr lang="en-US" altLang="zh-CN" sz="2400" dirty="0"/>
              <a:t>[]rune</a:t>
            </a:r>
            <a:r>
              <a:rPr lang="zh-CN" altLang="en-US" sz="2400" dirty="0"/>
              <a:t>）</a:t>
            </a:r>
            <a:r>
              <a:rPr lang="en-US" altLang="zh-CN" sz="2400" dirty="0"/>
              <a:t>:</a:t>
            </a:r>
          </a:p>
          <a:p>
            <a:r>
              <a:rPr lang="en-US" altLang="zh-CN" sz="2400" dirty="0"/>
              <a:t>	str := "Hi </a:t>
            </a:r>
            <a:r>
              <a:rPr lang="zh-CN" altLang="en-US" sz="2400" dirty="0"/>
              <a:t>世界</a:t>
            </a:r>
            <a:r>
              <a:rPr lang="en-US" altLang="zh-CN" sz="2400" dirty="0"/>
              <a:t>"</a:t>
            </a:r>
          </a:p>
          <a:p>
            <a:r>
              <a:rPr lang="en-US" altLang="zh-CN" sz="2400" dirty="0"/>
              <a:t>	by := []rune(str)</a:t>
            </a:r>
          </a:p>
          <a:p>
            <a:r>
              <a:rPr lang="en-US" altLang="zh-CN" sz="2400" dirty="0"/>
              <a:t>	by[3] = '</a:t>
            </a:r>
            <a:r>
              <a:rPr lang="zh-CN" altLang="en-US" sz="2400" dirty="0"/>
              <a:t>中</a:t>
            </a:r>
            <a:r>
              <a:rPr lang="en-US" altLang="zh-CN" sz="2400" dirty="0"/>
              <a:t>'</a:t>
            </a:r>
          </a:p>
          <a:p>
            <a:r>
              <a:rPr lang="en-US" altLang="zh-CN" sz="2400" dirty="0"/>
              <a:t>	by[4] = '</a:t>
            </a:r>
            <a:r>
              <a:rPr lang="zh-CN" altLang="en-US" sz="2400" dirty="0"/>
              <a:t>国</a:t>
            </a:r>
            <a:r>
              <a:rPr lang="en-US" altLang="zh-CN" sz="2400" dirty="0"/>
              <a:t>'</a:t>
            </a:r>
          </a:p>
          <a:p>
            <a:r>
              <a:rPr lang="en-US" altLang="zh-CN" sz="2400" dirty="0"/>
              <a:t>	</a:t>
            </a:r>
            <a:r>
              <a:rPr lang="en-US" altLang="zh-CN" sz="2400" dirty="0" err="1"/>
              <a:t>fmt.Printf</a:t>
            </a:r>
            <a:r>
              <a:rPr lang="en-US" altLang="zh-CN" sz="2400" dirty="0"/>
              <a:t>("%s\n", str)</a:t>
            </a:r>
          </a:p>
          <a:p>
            <a:r>
              <a:rPr lang="en-US" altLang="zh-CN" sz="2400" dirty="0"/>
              <a:t>	</a:t>
            </a:r>
            <a:r>
              <a:rPr lang="en-US" altLang="zh-CN" sz="2400" dirty="0" err="1"/>
              <a:t>fmt.Printf</a:t>
            </a:r>
            <a:r>
              <a:rPr lang="en-US" altLang="zh-CN" sz="2400" dirty="0"/>
              <a:t>(string(by))</a:t>
            </a:r>
          </a:p>
        </p:txBody>
      </p:sp>
    </p:spTree>
    <p:extLst>
      <p:ext uri="{BB962C8B-B14F-4D97-AF65-F5344CB8AC3E}">
        <p14:creationId xmlns:p14="http://schemas.microsoft.com/office/powerpoint/2010/main" val="223868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E3018F-C3A5-9DD3-7AC4-DAC82F29F30D}"/>
              </a:ext>
            </a:extLst>
          </p:cNvPr>
          <p:cNvSpPr>
            <a:spLocks noGrp="1"/>
          </p:cNvSpPr>
          <p:nvPr>
            <p:ph type="title"/>
          </p:nvPr>
        </p:nvSpPr>
        <p:spPr/>
        <p:txBody>
          <a:bodyPr/>
          <a:lstStyle/>
          <a:p>
            <a:r>
              <a:rPr lang="zh-CN" altLang="en-US" dirty="0"/>
              <a:t>字符串分割</a:t>
            </a:r>
          </a:p>
        </p:txBody>
      </p:sp>
      <p:sp>
        <p:nvSpPr>
          <p:cNvPr id="3" name="内容占位符 2">
            <a:extLst>
              <a:ext uri="{FF2B5EF4-FFF2-40B4-BE49-F238E27FC236}">
                <a16:creationId xmlns:a16="http://schemas.microsoft.com/office/drawing/2014/main" id="{288816C5-F0B8-80B7-EC62-38BFDE77FC80}"/>
              </a:ext>
            </a:extLst>
          </p:cNvPr>
          <p:cNvSpPr>
            <a:spLocks noGrp="1"/>
          </p:cNvSpPr>
          <p:nvPr>
            <p:ph idx="1"/>
          </p:nvPr>
        </p:nvSpPr>
        <p:spPr>
          <a:xfrm>
            <a:off x="838200" y="1825625"/>
            <a:ext cx="5406483" cy="4351338"/>
          </a:xfrm>
        </p:spPr>
        <p:txBody>
          <a:bodyPr>
            <a:normAutofit fontScale="62500" lnSpcReduction="20000"/>
          </a:bodyPr>
          <a:lstStyle/>
          <a:p>
            <a:pPr marL="0" indent="0">
              <a:buNone/>
            </a:pPr>
            <a:r>
              <a:rPr lang="en-US" altLang="zh-CN" dirty="0"/>
              <a:t>package main</a:t>
            </a:r>
          </a:p>
          <a:p>
            <a:pPr marL="0" indent="0">
              <a:buNone/>
            </a:pPr>
            <a:r>
              <a:rPr lang="en-US" altLang="zh-CN" dirty="0"/>
              <a:t>import (</a:t>
            </a:r>
          </a:p>
          <a:p>
            <a:pPr marL="0" indent="0">
              <a:buNone/>
            </a:pPr>
            <a:r>
              <a:rPr lang="en-US" altLang="zh-CN" dirty="0"/>
              <a:t>	"</a:t>
            </a:r>
            <a:r>
              <a:rPr lang="en-US" altLang="zh-CN" dirty="0" err="1"/>
              <a:t>fmt</a:t>
            </a:r>
            <a:r>
              <a:rPr lang="en-US" altLang="zh-CN" dirty="0"/>
              <a:t>"</a:t>
            </a:r>
          </a:p>
          <a:p>
            <a:pPr marL="0" indent="0">
              <a:buNone/>
            </a:pPr>
            <a:r>
              <a:rPr lang="en-US" altLang="zh-CN" dirty="0"/>
              <a:t>	"strings"</a:t>
            </a:r>
          </a:p>
          <a:p>
            <a:pPr marL="0" indent="0">
              <a:buNone/>
            </a:pPr>
            <a:r>
              <a:rPr lang="en-US" altLang="zh-CN" dirty="0"/>
              <a:t>)</a:t>
            </a:r>
          </a:p>
          <a:p>
            <a:pPr marL="0" indent="0">
              <a:buNone/>
            </a:pPr>
            <a:r>
              <a:rPr lang="en-US" altLang="zh-CN" dirty="0" err="1"/>
              <a:t>func</a:t>
            </a:r>
            <a:r>
              <a:rPr lang="en-US" altLang="zh-CN" dirty="0"/>
              <a:t> main () {</a:t>
            </a:r>
          </a:p>
          <a:p>
            <a:pPr marL="0" indent="0">
              <a:buNone/>
            </a:pPr>
            <a:r>
              <a:rPr lang="en-US" altLang="zh-CN" dirty="0"/>
              <a:t>	n := "hello@-world@-I@-am@-Tom"</a:t>
            </a:r>
          </a:p>
          <a:p>
            <a:pPr marL="0" indent="0">
              <a:buNone/>
            </a:pPr>
            <a:r>
              <a:rPr lang="en-US" altLang="zh-CN" dirty="0"/>
              <a:t>	m :=</a:t>
            </a:r>
            <a:r>
              <a:rPr lang="en-US" altLang="zh-CN" dirty="0" err="1"/>
              <a:t>strings.Split</a:t>
            </a:r>
            <a:r>
              <a:rPr lang="en-US" altLang="zh-CN" dirty="0"/>
              <a:t>(n, "@-")</a:t>
            </a:r>
          </a:p>
          <a:p>
            <a:pPr marL="0" indent="0">
              <a:buNone/>
            </a:pPr>
            <a:r>
              <a:rPr lang="en-US" altLang="zh-CN" dirty="0"/>
              <a:t>	</a:t>
            </a:r>
            <a:r>
              <a:rPr lang="en-US" altLang="zh-CN" dirty="0" err="1"/>
              <a:t>fmt.Printf</a:t>
            </a:r>
            <a:r>
              <a:rPr lang="en-US" altLang="zh-CN" dirty="0"/>
              <a:t>("</a:t>
            </a:r>
            <a:r>
              <a:rPr lang="zh-CN" altLang="en-US" dirty="0"/>
              <a:t>分割后的数据类型： </a:t>
            </a:r>
            <a:r>
              <a:rPr lang="en-US" altLang="zh-CN" dirty="0"/>
              <a:t>%T\n", m)</a:t>
            </a:r>
          </a:p>
          <a:p>
            <a:pPr marL="0" indent="0">
              <a:buNone/>
            </a:pPr>
            <a:r>
              <a:rPr lang="en-US" altLang="zh-CN" dirty="0"/>
              <a:t>	for _, </a:t>
            </a:r>
            <a:r>
              <a:rPr lang="en-US" altLang="zh-CN" dirty="0" err="1"/>
              <a:t>i</a:t>
            </a:r>
            <a:r>
              <a:rPr lang="en-US" altLang="zh-CN" dirty="0"/>
              <a:t> := range m{</a:t>
            </a:r>
          </a:p>
          <a:p>
            <a:pPr marL="0" indent="0">
              <a:buNone/>
            </a:pPr>
            <a:r>
              <a:rPr lang="en-US" altLang="zh-CN" dirty="0"/>
              <a:t>		</a:t>
            </a:r>
            <a:r>
              <a:rPr lang="en-US" altLang="zh-CN" dirty="0" err="1"/>
              <a:t>fmt.Println</a:t>
            </a:r>
            <a:r>
              <a:rPr lang="en-US" altLang="zh-CN" dirty="0"/>
              <a:t>(</a:t>
            </a:r>
            <a:r>
              <a:rPr lang="en-US" altLang="zh-CN" dirty="0" err="1"/>
              <a:t>i</a:t>
            </a:r>
            <a:r>
              <a:rPr lang="en-US" altLang="zh-CN" dirty="0"/>
              <a:t>)</a:t>
            </a:r>
          </a:p>
          <a:p>
            <a:pPr marL="0" indent="0">
              <a:buNone/>
            </a:pPr>
            <a:r>
              <a:rPr lang="en-US" altLang="zh-CN" dirty="0"/>
              <a:t>	}</a:t>
            </a:r>
          </a:p>
          <a:p>
            <a:pPr marL="0" indent="0">
              <a:buNone/>
            </a:pPr>
            <a:r>
              <a:rPr lang="en-US" altLang="zh-CN" dirty="0"/>
              <a:t>}</a:t>
            </a:r>
            <a:endParaRPr lang="zh-CN" altLang="en-US" dirty="0"/>
          </a:p>
        </p:txBody>
      </p:sp>
      <p:pic>
        <p:nvPicPr>
          <p:cNvPr id="5" name="图片 4">
            <a:extLst>
              <a:ext uri="{FF2B5EF4-FFF2-40B4-BE49-F238E27FC236}">
                <a16:creationId xmlns:a16="http://schemas.microsoft.com/office/drawing/2014/main" id="{C7DF48A8-F792-6F63-0EBE-F18CDC55D583}"/>
              </a:ext>
            </a:extLst>
          </p:cNvPr>
          <p:cNvPicPr>
            <a:picLocks noChangeAspect="1"/>
          </p:cNvPicPr>
          <p:nvPr/>
        </p:nvPicPr>
        <p:blipFill>
          <a:blip r:embed="rId2"/>
          <a:stretch>
            <a:fillRect/>
          </a:stretch>
        </p:blipFill>
        <p:spPr>
          <a:xfrm>
            <a:off x="7317175" y="3429000"/>
            <a:ext cx="4181475" cy="2133600"/>
          </a:xfrm>
          <a:prstGeom prst="rect">
            <a:avLst/>
          </a:prstGeom>
        </p:spPr>
      </p:pic>
    </p:spTree>
    <p:extLst>
      <p:ext uri="{BB962C8B-B14F-4D97-AF65-F5344CB8AC3E}">
        <p14:creationId xmlns:p14="http://schemas.microsoft.com/office/powerpoint/2010/main" val="428094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257D572-0009-49C5-9A6A-8F6111DCCBED}"/>
              </a:ext>
            </a:extLst>
          </p:cNvPr>
          <p:cNvPicPr>
            <a:picLocks noChangeAspect="1"/>
          </p:cNvPicPr>
          <p:nvPr/>
        </p:nvPicPr>
        <p:blipFill>
          <a:blip r:embed="rId2"/>
          <a:stretch>
            <a:fillRect/>
          </a:stretch>
        </p:blipFill>
        <p:spPr>
          <a:xfrm>
            <a:off x="134815" y="2409459"/>
            <a:ext cx="8287356" cy="4334608"/>
          </a:xfrm>
          <a:prstGeom prst="rect">
            <a:avLst/>
          </a:prstGeom>
        </p:spPr>
      </p:pic>
      <p:sp>
        <p:nvSpPr>
          <p:cNvPr id="2" name="标题 1">
            <a:extLst>
              <a:ext uri="{FF2B5EF4-FFF2-40B4-BE49-F238E27FC236}">
                <a16:creationId xmlns:a16="http://schemas.microsoft.com/office/drawing/2014/main" id="{472AC186-A20A-436C-9BD9-C9B8A8A86DCE}"/>
              </a:ext>
            </a:extLst>
          </p:cNvPr>
          <p:cNvSpPr>
            <a:spLocks noGrp="1"/>
          </p:cNvSpPr>
          <p:nvPr>
            <p:ph type="title"/>
          </p:nvPr>
        </p:nvSpPr>
        <p:spPr>
          <a:xfrm>
            <a:off x="134815" y="135091"/>
            <a:ext cx="5421923" cy="849647"/>
          </a:xfrm>
        </p:spPr>
        <p:txBody>
          <a:bodyPr/>
          <a:lstStyle/>
          <a:p>
            <a:r>
              <a:rPr lang="en-US" altLang="zh-CN" dirty="0"/>
              <a:t>Go</a:t>
            </a:r>
            <a:r>
              <a:rPr lang="zh-CN" altLang="en-US" dirty="0"/>
              <a:t>环境的安装和配置</a:t>
            </a:r>
          </a:p>
        </p:txBody>
      </p:sp>
      <p:pic>
        <p:nvPicPr>
          <p:cNvPr id="4" name="内容占位符 3">
            <a:extLst>
              <a:ext uri="{FF2B5EF4-FFF2-40B4-BE49-F238E27FC236}">
                <a16:creationId xmlns:a16="http://schemas.microsoft.com/office/drawing/2014/main" id="{44A4EFB7-DF5C-436A-BC6F-5FFCEF41A55C}"/>
              </a:ext>
            </a:extLst>
          </p:cNvPr>
          <p:cNvPicPr>
            <a:picLocks noGrp="1" noChangeAspect="1"/>
          </p:cNvPicPr>
          <p:nvPr>
            <p:ph idx="1"/>
          </p:nvPr>
        </p:nvPicPr>
        <p:blipFill>
          <a:blip r:embed="rId3"/>
          <a:stretch>
            <a:fillRect/>
          </a:stretch>
        </p:blipFill>
        <p:spPr>
          <a:xfrm>
            <a:off x="2845776" y="966788"/>
            <a:ext cx="5229225" cy="1314450"/>
          </a:xfrm>
          <a:prstGeom prst="rect">
            <a:avLst/>
          </a:prstGeom>
        </p:spPr>
      </p:pic>
      <p:pic>
        <p:nvPicPr>
          <p:cNvPr id="5" name="图片 4">
            <a:extLst>
              <a:ext uri="{FF2B5EF4-FFF2-40B4-BE49-F238E27FC236}">
                <a16:creationId xmlns:a16="http://schemas.microsoft.com/office/drawing/2014/main" id="{21236A05-1E18-4E2F-873B-60D177F4EA59}"/>
              </a:ext>
            </a:extLst>
          </p:cNvPr>
          <p:cNvPicPr>
            <a:picLocks noChangeAspect="1"/>
          </p:cNvPicPr>
          <p:nvPr/>
        </p:nvPicPr>
        <p:blipFill>
          <a:blip r:embed="rId4"/>
          <a:stretch>
            <a:fillRect/>
          </a:stretch>
        </p:blipFill>
        <p:spPr>
          <a:xfrm>
            <a:off x="8290781" y="162290"/>
            <a:ext cx="3400425" cy="1381125"/>
          </a:xfrm>
          <a:prstGeom prst="rect">
            <a:avLst/>
          </a:prstGeom>
        </p:spPr>
      </p:pic>
      <p:pic>
        <p:nvPicPr>
          <p:cNvPr id="6" name="图片 5">
            <a:extLst>
              <a:ext uri="{FF2B5EF4-FFF2-40B4-BE49-F238E27FC236}">
                <a16:creationId xmlns:a16="http://schemas.microsoft.com/office/drawing/2014/main" id="{675D549E-F70D-4A55-B9C7-1901BA05660E}"/>
              </a:ext>
            </a:extLst>
          </p:cNvPr>
          <p:cNvPicPr>
            <a:picLocks noChangeAspect="1"/>
          </p:cNvPicPr>
          <p:nvPr/>
        </p:nvPicPr>
        <p:blipFill>
          <a:blip r:embed="rId5"/>
          <a:stretch>
            <a:fillRect/>
          </a:stretch>
        </p:blipFill>
        <p:spPr>
          <a:xfrm>
            <a:off x="8290780" y="1624013"/>
            <a:ext cx="3400425" cy="1381125"/>
          </a:xfrm>
          <a:prstGeom prst="rect">
            <a:avLst/>
          </a:prstGeom>
        </p:spPr>
      </p:pic>
      <p:pic>
        <p:nvPicPr>
          <p:cNvPr id="7" name="图片 6">
            <a:extLst>
              <a:ext uri="{FF2B5EF4-FFF2-40B4-BE49-F238E27FC236}">
                <a16:creationId xmlns:a16="http://schemas.microsoft.com/office/drawing/2014/main" id="{7E62560C-ADCB-4ACC-984C-B128C9AC7B8F}"/>
              </a:ext>
            </a:extLst>
          </p:cNvPr>
          <p:cNvPicPr>
            <a:picLocks noChangeAspect="1"/>
          </p:cNvPicPr>
          <p:nvPr/>
        </p:nvPicPr>
        <p:blipFill>
          <a:blip r:embed="rId6"/>
          <a:stretch>
            <a:fillRect/>
          </a:stretch>
        </p:blipFill>
        <p:spPr>
          <a:xfrm>
            <a:off x="8290780" y="3162300"/>
            <a:ext cx="3400425" cy="1381125"/>
          </a:xfrm>
          <a:prstGeom prst="rect">
            <a:avLst/>
          </a:prstGeom>
        </p:spPr>
      </p:pic>
      <p:pic>
        <p:nvPicPr>
          <p:cNvPr id="8" name="图片 7">
            <a:extLst>
              <a:ext uri="{FF2B5EF4-FFF2-40B4-BE49-F238E27FC236}">
                <a16:creationId xmlns:a16="http://schemas.microsoft.com/office/drawing/2014/main" id="{707EB09B-E31F-4687-B3A4-147464E5972C}"/>
              </a:ext>
            </a:extLst>
          </p:cNvPr>
          <p:cNvPicPr>
            <a:picLocks noChangeAspect="1"/>
          </p:cNvPicPr>
          <p:nvPr/>
        </p:nvPicPr>
        <p:blipFill>
          <a:blip r:embed="rId7"/>
          <a:stretch>
            <a:fillRect/>
          </a:stretch>
        </p:blipFill>
        <p:spPr>
          <a:xfrm>
            <a:off x="8746880" y="4635946"/>
            <a:ext cx="2944325" cy="2059764"/>
          </a:xfrm>
          <a:prstGeom prst="rect">
            <a:avLst/>
          </a:prstGeom>
        </p:spPr>
      </p:pic>
    </p:spTree>
    <p:extLst>
      <p:ext uri="{BB962C8B-B14F-4D97-AF65-F5344CB8AC3E}">
        <p14:creationId xmlns:p14="http://schemas.microsoft.com/office/powerpoint/2010/main" val="415669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BDEF6D-4082-C1B9-5FD6-60A210EB3269}"/>
              </a:ext>
            </a:extLst>
          </p:cNvPr>
          <p:cNvSpPr>
            <a:spLocks noGrp="1"/>
          </p:cNvSpPr>
          <p:nvPr>
            <p:ph type="title"/>
          </p:nvPr>
        </p:nvSpPr>
        <p:spPr/>
        <p:txBody>
          <a:bodyPr/>
          <a:lstStyle/>
          <a:p>
            <a:r>
              <a:rPr lang="zh-CN" altLang="en-US" dirty="0"/>
              <a:t>指针类型</a:t>
            </a:r>
          </a:p>
        </p:txBody>
      </p:sp>
      <p:sp>
        <p:nvSpPr>
          <p:cNvPr id="3" name="内容占位符 2">
            <a:extLst>
              <a:ext uri="{FF2B5EF4-FFF2-40B4-BE49-F238E27FC236}">
                <a16:creationId xmlns:a16="http://schemas.microsoft.com/office/drawing/2014/main" id="{9C0C77F1-3DDD-647D-18F2-1D7BEFB15D5F}"/>
              </a:ext>
            </a:extLst>
          </p:cNvPr>
          <p:cNvSpPr>
            <a:spLocks noGrp="1"/>
          </p:cNvSpPr>
          <p:nvPr>
            <p:ph idx="1"/>
          </p:nvPr>
        </p:nvSpPr>
        <p:spPr>
          <a:xfrm>
            <a:off x="838200" y="1825625"/>
            <a:ext cx="9911576" cy="1325563"/>
          </a:xfrm>
        </p:spPr>
        <p:txBody>
          <a:bodyPr/>
          <a:lstStyle/>
          <a:p>
            <a:r>
              <a:rPr lang="zh-CN" altLang="en-US" dirty="0"/>
              <a:t>变量存储的是一个内存地址的变量类型。</a:t>
            </a:r>
            <a:endParaRPr lang="en-US" altLang="zh-CN" dirty="0"/>
          </a:p>
          <a:p>
            <a:pPr marL="457200" lvl="1" indent="0">
              <a:buNone/>
            </a:pPr>
            <a:r>
              <a:rPr lang="en-US" altLang="zh-CN" dirty="0"/>
              <a:t>var b int = 66  //</a:t>
            </a:r>
            <a:r>
              <a:rPr lang="zh-CN" altLang="en-US" dirty="0"/>
              <a:t>定义一个普通的整型变量</a:t>
            </a:r>
            <a:r>
              <a:rPr lang="en-US" altLang="zh-CN" dirty="0"/>
              <a:t>b</a:t>
            </a:r>
            <a:r>
              <a:rPr lang="zh-CN" altLang="en-US" dirty="0"/>
              <a:t>，初值为</a:t>
            </a:r>
            <a:r>
              <a:rPr lang="en-US" altLang="zh-CN" dirty="0"/>
              <a:t>66</a:t>
            </a:r>
          </a:p>
          <a:p>
            <a:pPr marL="457200" lvl="1" indent="0">
              <a:buNone/>
            </a:pPr>
            <a:r>
              <a:rPr lang="en-US" altLang="zh-CN" dirty="0"/>
              <a:t>var p * int =&amp;b //</a:t>
            </a:r>
            <a:r>
              <a:rPr lang="zh-CN" altLang="en-US" dirty="0"/>
              <a:t>定义指向变量</a:t>
            </a:r>
            <a:r>
              <a:rPr lang="en-US" altLang="zh-CN" dirty="0"/>
              <a:t>b</a:t>
            </a:r>
            <a:r>
              <a:rPr lang="zh-CN" altLang="en-US" dirty="0"/>
              <a:t>的地址指针变量</a:t>
            </a:r>
            <a:r>
              <a:rPr lang="en-US" altLang="zh-CN" dirty="0"/>
              <a:t>p</a:t>
            </a:r>
          </a:p>
          <a:p>
            <a:pPr marL="0" indent="0">
              <a:buNone/>
            </a:pPr>
            <a:endParaRPr lang="zh-CN" altLang="en-US" dirty="0"/>
          </a:p>
        </p:txBody>
      </p:sp>
      <p:sp>
        <p:nvSpPr>
          <p:cNvPr id="5" name="文本框 4">
            <a:extLst>
              <a:ext uri="{FF2B5EF4-FFF2-40B4-BE49-F238E27FC236}">
                <a16:creationId xmlns:a16="http://schemas.microsoft.com/office/drawing/2014/main" id="{708BC558-5FF3-C8E2-753C-758660A3C4B4}"/>
              </a:ext>
            </a:extLst>
          </p:cNvPr>
          <p:cNvSpPr txBox="1"/>
          <p:nvPr/>
        </p:nvSpPr>
        <p:spPr>
          <a:xfrm>
            <a:off x="471139" y="3706813"/>
            <a:ext cx="7044782" cy="2031325"/>
          </a:xfrm>
          <a:prstGeom prst="rect">
            <a:avLst/>
          </a:prstGeom>
          <a:noFill/>
        </p:spPr>
        <p:txBody>
          <a:bodyPr wrap="square">
            <a:spAutoFit/>
          </a:bodyPr>
          <a:lstStyle/>
          <a:p>
            <a:r>
              <a:rPr lang="en-US" altLang="zh-CN" dirty="0"/>
              <a:t>var address = "</a:t>
            </a:r>
            <a:r>
              <a:rPr lang="en-US" altLang="zh-CN" dirty="0" err="1"/>
              <a:t>Chengdu,China</a:t>
            </a:r>
            <a:r>
              <a:rPr lang="en-US" altLang="zh-CN" dirty="0"/>
              <a:t>"         // </a:t>
            </a:r>
            <a:r>
              <a:rPr lang="zh-CN" altLang="en-US" dirty="0"/>
              <a:t>准备一个字符串类型</a:t>
            </a:r>
          </a:p>
          <a:p>
            <a:r>
              <a:rPr lang="en-US" altLang="zh-CN" dirty="0" err="1"/>
              <a:t>ptr</a:t>
            </a:r>
            <a:r>
              <a:rPr lang="en-US" altLang="zh-CN" dirty="0"/>
              <a:t> := </a:t>
            </a:r>
            <a:r>
              <a:rPr lang="en-US" altLang="zh-CN" b="1" dirty="0">
                <a:solidFill>
                  <a:srgbClr val="FF0000"/>
                </a:solidFill>
              </a:rPr>
              <a:t>&amp;address                       // </a:t>
            </a:r>
            <a:r>
              <a:rPr lang="zh-CN" altLang="en-US" b="1" dirty="0">
                <a:solidFill>
                  <a:srgbClr val="FF0000"/>
                </a:solidFill>
              </a:rPr>
              <a:t>对字符串取地址</a:t>
            </a:r>
            <a:r>
              <a:rPr lang="en-US" altLang="zh-CN" b="1" dirty="0">
                <a:solidFill>
                  <a:srgbClr val="FF0000"/>
                </a:solidFill>
              </a:rPr>
              <a:t>, </a:t>
            </a:r>
            <a:r>
              <a:rPr lang="en-US" altLang="zh-CN" b="1" dirty="0" err="1">
                <a:solidFill>
                  <a:srgbClr val="FF0000"/>
                </a:solidFill>
              </a:rPr>
              <a:t>ptr</a:t>
            </a:r>
            <a:r>
              <a:rPr lang="zh-CN" altLang="en-US" b="1" dirty="0">
                <a:solidFill>
                  <a:srgbClr val="FF0000"/>
                </a:solidFill>
              </a:rPr>
              <a:t>类型为*</a:t>
            </a:r>
            <a:r>
              <a:rPr lang="en-US" altLang="zh-CN" b="1" dirty="0">
                <a:solidFill>
                  <a:srgbClr val="FF0000"/>
                </a:solidFill>
              </a:rPr>
              <a:t>string</a:t>
            </a:r>
          </a:p>
          <a:p>
            <a:r>
              <a:rPr lang="en-US" altLang="zh-CN" dirty="0" err="1"/>
              <a:t>fmt.Printf</a:t>
            </a:r>
            <a:r>
              <a:rPr lang="en-US" altLang="zh-CN" dirty="0"/>
              <a:t>("</a:t>
            </a:r>
            <a:r>
              <a:rPr lang="en-US" altLang="zh-CN" dirty="0" err="1"/>
              <a:t>ptr</a:t>
            </a:r>
            <a:r>
              <a:rPr lang="en-US" altLang="zh-CN" dirty="0"/>
              <a:t> type: %T\n", </a:t>
            </a:r>
            <a:r>
              <a:rPr lang="en-US" altLang="zh-CN" dirty="0" err="1"/>
              <a:t>ptr</a:t>
            </a:r>
            <a:r>
              <a:rPr lang="en-US" altLang="zh-CN" dirty="0"/>
              <a:t>)     // </a:t>
            </a:r>
            <a:r>
              <a:rPr lang="zh-CN" altLang="en-US" dirty="0"/>
              <a:t>打印</a:t>
            </a:r>
            <a:r>
              <a:rPr lang="en-US" altLang="zh-CN" dirty="0" err="1"/>
              <a:t>ptr</a:t>
            </a:r>
            <a:r>
              <a:rPr lang="zh-CN" altLang="en-US" dirty="0"/>
              <a:t>的类型</a:t>
            </a:r>
          </a:p>
          <a:p>
            <a:r>
              <a:rPr lang="en-US" altLang="zh-CN" dirty="0" err="1"/>
              <a:t>fmt.Printf</a:t>
            </a:r>
            <a:r>
              <a:rPr lang="en-US" altLang="zh-CN" dirty="0"/>
              <a:t>("address: %p\n", </a:t>
            </a:r>
            <a:r>
              <a:rPr lang="en-US" altLang="zh-CN" dirty="0" err="1"/>
              <a:t>ptr</a:t>
            </a:r>
            <a:r>
              <a:rPr lang="en-US" altLang="zh-CN" dirty="0"/>
              <a:t>)      // </a:t>
            </a:r>
            <a:r>
              <a:rPr lang="zh-CN" altLang="en-US" dirty="0"/>
              <a:t>打印</a:t>
            </a:r>
            <a:r>
              <a:rPr lang="en-US" altLang="zh-CN" dirty="0" err="1"/>
              <a:t>ptr</a:t>
            </a:r>
            <a:r>
              <a:rPr lang="zh-CN" altLang="en-US" dirty="0"/>
              <a:t>的指针地址</a:t>
            </a:r>
          </a:p>
          <a:p>
            <a:r>
              <a:rPr lang="en-US" altLang="zh-CN" dirty="0"/>
              <a:t>value := </a:t>
            </a:r>
            <a:r>
              <a:rPr lang="en-US" altLang="zh-CN" b="1" dirty="0">
                <a:solidFill>
                  <a:srgbClr val="FF0000"/>
                </a:solidFill>
              </a:rPr>
              <a:t>*</a:t>
            </a:r>
            <a:r>
              <a:rPr lang="en-US" altLang="zh-CN" b="1" dirty="0" err="1">
                <a:solidFill>
                  <a:srgbClr val="FF0000"/>
                </a:solidFill>
              </a:rPr>
              <a:t>ptr</a:t>
            </a:r>
            <a:r>
              <a:rPr lang="en-US" altLang="zh-CN" b="1" dirty="0">
                <a:solidFill>
                  <a:srgbClr val="FF0000"/>
                </a:solidFill>
              </a:rPr>
              <a:t>                         // </a:t>
            </a:r>
            <a:r>
              <a:rPr lang="zh-CN" altLang="en-US" b="1" dirty="0">
                <a:solidFill>
                  <a:srgbClr val="FF0000"/>
                </a:solidFill>
              </a:rPr>
              <a:t>对指针进行取值操作</a:t>
            </a:r>
          </a:p>
          <a:p>
            <a:r>
              <a:rPr lang="en-US" altLang="zh-CN" dirty="0" err="1"/>
              <a:t>fmt.Printf</a:t>
            </a:r>
            <a:r>
              <a:rPr lang="en-US" altLang="zh-CN" dirty="0"/>
              <a:t>("value type: %T\n", value) // </a:t>
            </a:r>
            <a:r>
              <a:rPr lang="zh-CN" altLang="en-US" dirty="0"/>
              <a:t>取值后的类型</a:t>
            </a:r>
          </a:p>
          <a:p>
            <a:r>
              <a:rPr lang="en-US" altLang="zh-CN" dirty="0" err="1"/>
              <a:t>fmt.Printf</a:t>
            </a:r>
            <a:r>
              <a:rPr lang="en-US" altLang="zh-CN" dirty="0"/>
              <a:t>("value: %s\n", value)      // </a:t>
            </a:r>
            <a:r>
              <a:rPr lang="zh-CN" altLang="en-US" dirty="0"/>
              <a:t>指针取值后就是指向变量的值</a:t>
            </a:r>
          </a:p>
        </p:txBody>
      </p:sp>
      <p:pic>
        <p:nvPicPr>
          <p:cNvPr id="6" name="图片 5">
            <a:extLst>
              <a:ext uri="{FF2B5EF4-FFF2-40B4-BE49-F238E27FC236}">
                <a16:creationId xmlns:a16="http://schemas.microsoft.com/office/drawing/2014/main" id="{0796D9B8-9FC7-ECD0-FF35-252C811610AC}"/>
              </a:ext>
            </a:extLst>
          </p:cNvPr>
          <p:cNvPicPr>
            <a:picLocks noChangeAspect="1"/>
          </p:cNvPicPr>
          <p:nvPr/>
        </p:nvPicPr>
        <p:blipFill>
          <a:blip r:embed="rId2"/>
          <a:stretch>
            <a:fillRect/>
          </a:stretch>
        </p:blipFill>
        <p:spPr>
          <a:xfrm>
            <a:off x="7761248" y="4099838"/>
            <a:ext cx="4076700" cy="1638300"/>
          </a:xfrm>
          <a:prstGeom prst="rect">
            <a:avLst/>
          </a:prstGeom>
        </p:spPr>
      </p:pic>
    </p:spTree>
    <p:extLst>
      <p:ext uri="{BB962C8B-B14F-4D97-AF65-F5344CB8AC3E}">
        <p14:creationId xmlns:p14="http://schemas.microsoft.com/office/powerpoint/2010/main" val="671300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6D5E13-59CA-ACE5-F852-E7D630E150D9}"/>
              </a:ext>
            </a:extLst>
          </p:cNvPr>
          <p:cNvSpPr>
            <a:spLocks noGrp="1"/>
          </p:cNvSpPr>
          <p:nvPr>
            <p:ph type="title"/>
          </p:nvPr>
        </p:nvSpPr>
        <p:spPr/>
        <p:txBody>
          <a:bodyPr/>
          <a:lstStyle/>
          <a:p>
            <a:r>
              <a:rPr lang="zh-CN" altLang="en-US" dirty="0"/>
              <a:t>复合数据类型</a:t>
            </a:r>
          </a:p>
        </p:txBody>
      </p:sp>
      <p:sp>
        <p:nvSpPr>
          <p:cNvPr id="3" name="内容占位符 2">
            <a:extLst>
              <a:ext uri="{FF2B5EF4-FFF2-40B4-BE49-F238E27FC236}">
                <a16:creationId xmlns:a16="http://schemas.microsoft.com/office/drawing/2014/main" id="{2C38B3F0-E7DB-2BB1-667A-304FB57D0E00}"/>
              </a:ext>
            </a:extLst>
          </p:cNvPr>
          <p:cNvSpPr>
            <a:spLocks noGrp="1"/>
          </p:cNvSpPr>
          <p:nvPr>
            <p:ph idx="1"/>
          </p:nvPr>
        </p:nvSpPr>
        <p:spPr/>
        <p:txBody>
          <a:bodyPr/>
          <a:lstStyle/>
          <a:p>
            <a:r>
              <a:rPr lang="zh-CN" altLang="en-US" dirty="0"/>
              <a:t>数组</a:t>
            </a:r>
            <a:endParaRPr lang="en-US" altLang="zh-CN" dirty="0"/>
          </a:p>
          <a:p>
            <a:r>
              <a:rPr lang="zh-CN" altLang="en-US" dirty="0"/>
              <a:t>结构体</a:t>
            </a:r>
            <a:endParaRPr lang="en-US" altLang="zh-CN" dirty="0"/>
          </a:p>
          <a:p>
            <a:r>
              <a:rPr lang="zh-CN" altLang="en-US" dirty="0"/>
              <a:t>切片</a:t>
            </a:r>
            <a:endParaRPr lang="en-US" altLang="zh-CN" dirty="0"/>
          </a:p>
          <a:p>
            <a:r>
              <a:rPr lang="en-US" altLang="zh-CN" dirty="0"/>
              <a:t>map</a:t>
            </a:r>
            <a:endParaRPr lang="zh-CN" altLang="en-US" dirty="0"/>
          </a:p>
        </p:txBody>
      </p:sp>
    </p:spTree>
    <p:extLst>
      <p:ext uri="{BB962C8B-B14F-4D97-AF65-F5344CB8AC3E}">
        <p14:creationId xmlns:p14="http://schemas.microsoft.com/office/powerpoint/2010/main" val="3964714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43767-D935-DCF6-9ADF-E15AF2243095}"/>
              </a:ext>
            </a:extLst>
          </p:cNvPr>
          <p:cNvSpPr>
            <a:spLocks noGrp="1"/>
          </p:cNvSpPr>
          <p:nvPr>
            <p:ph type="title"/>
          </p:nvPr>
        </p:nvSpPr>
        <p:spPr>
          <a:xfrm>
            <a:off x="838200" y="242462"/>
            <a:ext cx="10515600" cy="1630943"/>
          </a:xfrm>
        </p:spPr>
        <p:txBody>
          <a:bodyPr/>
          <a:lstStyle/>
          <a:p>
            <a:r>
              <a:rPr lang="zh-CN" altLang="en-US" dirty="0"/>
              <a:t>数组（</a:t>
            </a:r>
            <a:r>
              <a:rPr lang="en-US" altLang="zh-CN" dirty="0"/>
              <a:t>array</a:t>
            </a:r>
            <a:r>
              <a:rPr lang="zh-CN" altLang="en-US" dirty="0"/>
              <a:t>） </a:t>
            </a:r>
            <a:r>
              <a:rPr lang="zh-CN" altLang="en-US" sz="2800" dirty="0"/>
              <a:t>是具有相同唯一类型（任意原始类型）的一组已编号且长度固定的数据项的序列</a:t>
            </a:r>
          </a:p>
        </p:txBody>
      </p:sp>
      <p:sp>
        <p:nvSpPr>
          <p:cNvPr id="3" name="内容占位符 2">
            <a:extLst>
              <a:ext uri="{FF2B5EF4-FFF2-40B4-BE49-F238E27FC236}">
                <a16:creationId xmlns:a16="http://schemas.microsoft.com/office/drawing/2014/main" id="{3CDD2014-B7D6-E23A-FE19-40E69E58EA4C}"/>
              </a:ext>
            </a:extLst>
          </p:cNvPr>
          <p:cNvSpPr>
            <a:spLocks noGrp="1"/>
          </p:cNvSpPr>
          <p:nvPr>
            <p:ph idx="1"/>
          </p:nvPr>
        </p:nvSpPr>
        <p:spPr>
          <a:xfrm>
            <a:off x="470210" y="2141537"/>
            <a:ext cx="7625575" cy="4351338"/>
          </a:xfrm>
        </p:spPr>
        <p:txBody>
          <a:bodyPr/>
          <a:lstStyle/>
          <a:p>
            <a:r>
              <a:rPr lang="zh-CN" altLang="en-US" dirty="0"/>
              <a:t>数组可通过索引来读取或修改，索引从</a:t>
            </a:r>
            <a:r>
              <a:rPr lang="en-US" altLang="zh-CN" dirty="0"/>
              <a:t>0</a:t>
            </a:r>
            <a:r>
              <a:rPr lang="zh-CN" altLang="en-US" dirty="0"/>
              <a:t>开始。</a:t>
            </a:r>
            <a:endParaRPr lang="en-US" altLang="zh-CN" dirty="0"/>
          </a:p>
          <a:p>
            <a:pPr marL="457200" lvl="1" indent="0">
              <a:buNone/>
            </a:pPr>
            <a:r>
              <a:rPr lang="en-US" altLang="zh-CN" dirty="0"/>
              <a:t>var </a:t>
            </a:r>
            <a:r>
              <a:rPr lang="en-US" altLang="zh-CN" dirty="0" err="1"/>
              <a:t>array_name</a:t>
            </a:r>
            <a:r>
              <a:rPr lang="en-US" altLang="zh-CN" dirty="0"/>
              <a:t>[10] int</a:t>
            </a:r>
          </a:p>
          <a:p>
            <a:pPr marL="457200" lvl="1" indent="0">
              <a:buNone/>
            </a:pPr>
            <a:r>
              <a:rPr lang="en-US" altLang="zh-CN" dirty="0"/>
              <a:t>var numbers = [5] float32 {100.0, 8.0, 9.4, 6.8, 30.1}</a:t>
            </a:r>
          </a:p>
          <a:p>
            <a:pPr marL="457200" lvl="1" indent="0">
              <a:buNone/>
            </a:pPr>
            <a:r>
              <a:rPr lang="en-US" altLang="zh-CN" dirty="0"/>
              <a:t>var numbers = […] float32 {100.0, 8.0, 9.4, 6.8, 30.1}</a:t>
            </a:r>
          </a:p>
          <a:p>
            <a:pPr marL="0" indent="0">
              <a:buNone/>
            </a:pPr>
            <a:endParaRPr lang="en-US" altLang="zh-CN" dirty="0"/>
          </a:p>
          <a:p>
            <a:pPr marL="457200" lvl="1" indent="0">
              <a:buNone/>
            </a:pPr>
            <a:r>
              <a:rPr lang="en-US" altLang="zh-CN" dirty="0"/>
              <a:t>for </a:t>
            </a:r>
            <a:r>
              <a:rPr lang="en-US" altLang="zh-CN" dirty="0" err="1"/>
              <a:t>i</a:t>
            </a:r>
            <a:r>
              <a:rPr lang="en-US" altLang="zh-CN" dirty="0"/>
              <a:t> = 0; </a:t>
            </a:r>
            <a:r>
              <a:rPr lang="en-US" altLang="zh-CN" dirty="0" err="1"/>
              <a:t>i</a:t>
            </a:r>
            <a:r>
              <a:rPr lang="en-US" altLang="zh-CN" dirty="0"/>
              <a:t> &lt; 6; </a:t>
            </a:r>
            <a:r>
              <a:rPr lang="en-US" altLang="zh-CN" dirty="0" err="1"/>
              <a:t>i</a:t>
            </a:r>
            <a:r>
              <a:rPr lang="en-US" altLang="zh-CN" dirty="0"/>
              <a:t>++ {</a:t>
            </a:r>
          </a:p>
          <a:p>
            <a:pPr marL="914400" lvl="2" indent="0">
              <a:buNone/>
            </a:pPr>
            <a:r>
              <a:rPr lang="en-US" altLang="zh-CN" dirty="0"/>
              <a:t>numbers[</a:t>
            </a:r>
            <a:r>
              <a:rPr lang="en-US" altLang="zh-CN" dirty="0" err="1"/>
              <a:t>i</a:t>
            </a:r>
            <a:r>
              <a:rPr lang="en-US" altLang="zh-CN" dirty="0"/>
              <a:t>] = </a:t>
            </a:r>
            <a:r>
              <a:rPr lang="en-US" altLang="zh-CN" dirty="0" err="1"/>
              <a:t>i</a:t>
            </a:r>
            <a:r>
              <a:rPr lang="en-US" altLang="zh-CN" dirty="0"/>
              <a:t> +66</a:t>
            </a:r>
          </a:p>
          <a:p>
            <a:pPr marL="914400" lvl="2" indent="0">
              <a:buNone/>
            </a:pPr>
            <a:r>
              <a:rPr lang="en-US" altLang="zh-CN" dirty="0" err="1"/>
              <a:t>fmt.Printf</a:t>
            </a:r>
            <a:r>
              <a:rPr lang="en-US" altLang="zh-CN" dirty="0"/>
              <a:t>("numbers[%d] = %d\n", </a:t>
            </a:r>
            <a:r>
              <a:rPr lang="en-US" altLang="zh-CN" dirty="0" err="1"/>
              <a:t>i</a:t>
            </a:r>
            <a:r>
              <a:rPr lang="en-US" altLang="zh-CN" dirty="0"/>
              <a:t>, numbers[</a:t>
            </a:r>
            <a:r>
              <a:rPr lang="en-US" altLang="zh-CN" dirty="0" err="1"/>
              <a:t>i</a:t>
            </a:r>
            <a:r>
              <a:rPr lang="en-US" altLang="zh-CN" dirty="0"/>
              <a:t>])</a:t>
            </a:r>
          </a:p>
          <a:p>
            <a:pPr marL="457200" lvl="1" indent="0">
              <a:buNone/>
            </a:pPr>
            <a:r>
              <a:rPr lang="en-US" altLang="zh-CN" dirty="0"/>
              <a:t>}</a:t>
            </a:r>
            <a:endParaRPr lang="zh-CN" altLang="en-US" dirty="0"/>
          </a:p>
        </p:txBody>
      </p:sp>
      <p:pic>
        <p:nvPicPr>
          <p:cNvPr id="5" name="图片 4">
            <a:extLst>
              <a:ext uri="{FF2B5EF4-FFF2-40B4-BE49-F238E27FC236}">
                <a16:creationId xmlns:a16="http://schemas.microsoft.com/office/drawing/2014/main" id="{559C375B-BA9D-42AA-0D1D-496536F9181A}"/>
              </a:ext>
            </a:extLst>
          </p:cNvPr>
          <p:cNvPicPr>
            <a:picLocks noChangeAspect="1"/>
          </p:cNvPicPr>
          <p:nvPr/>
        </p:nvPicPr>
        <p:blipFill>
          <a:blip r:embed="rId2"/>
          <a:stretch>
            <a:fillRect/>
          </a:stretch>
        </p:blipFill>
        <p:spPr>
          <a:xfrm>
            <a:off x="7073241" y="4001294"/>
            <a:ext cx="4067175" cy="2047875"/>
          </a:xfrm>
          <a:prstGeom prst="rect">
            <a:avLst/>
          </a:prstGeom>
        </p:spPr>
      </p:pic>
    </p:spTree>
    <p:extLst>
      <p:ext uri="{BB962C8B-B14F-4D97-AF65-F5344CB8AC3E}">
        <p14:creationId xmlns:p14="http://schemas.microsoft.com/office/powerpoint/2010/main" val="628934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86DA71-DE40-9E12-8CF3-8DC28A2F9BE1}"/>
              </a:ext>
            </a:extLst>
          </p:cNvPr>
          <p:cNvSpPr>
            <a:spLocks noGrp="1"/>
          </p:cNvSpPr>
          <p:nvPr>
            <p:ph type="title"/>
          </p:nvPr>
        </p:nvSpPr>
        <p:spPr/>
        <p:txBody>
          <a:bodyPr/>
          <a:lstStyle/>
          <a:p>
            <a:r>
              <a:rPr lang="zh-CN" altLang="en-US" dirty="0"/>
              <a:t>结构体（</a:t>
            </a:r>
            <a:r>
              <a:rPr lang="en-US" altLang="zh-CN" dirty="0"/>
              <a:t>struct</a:t>
            </a:r>
            <a:r>
              <a:rPr lang="zh-CN" altLang="en-US" dirty="0"/>
              <a:t>） </a:t>
            </a:r>
            <a:r>
              <a:rPr lang="zh-CN" altLang="en-US" sz="2000" dirty="0"/>
              <a:t>由一系列具有相同或不同类型的数据构成的数据集合</a:t>
            </a:r>
          </a:p>
        </p:txBody>
      </p:sp>
      <p:sp>
        <p:nvSpPr>
          <p:cNvPr id="3" name="内容占位符 2">
            <a:extLst>
              <a:ext uri="{FF2B5EF4-FFF2-40B4-BE49-F238E27FC236}">
                <a16:creationId xmlns:a16="http://schemas.microsoft.com/office/drawing/2014/main" id="{7942D80F-8B73-1F1F-F96C-BBF37FCF9228}"/>
              </a:ext>
            </a:extLst>
          </p:cNvPr>
          <p:cNvSpPr>
            <a:spLocks noGrp="1"/>
          </p:cNvSpPr>
          <p:nvPr>
            <p:ph idx="1"/>
          </p:nvPr>
        </p:nvSpPr>
        <p:spPr>
          <a:xfrm>
            <a:off x="838200" y="1825625"/>
            <a:ext cx="10515600" cy="1603375"/>
          </a:xfrm>
        </p:spPr>
        <p:txBody>
          <a:bodyPr/>
          <a:lstStyle/>
          <a:p>
            <a:r>
              <a:rPr lang="zh-CN" altLang="en-US" dirty="0"/>
              <a:t>结构体成员可被称为“字段”</a:t>
            </a:r>
            <a:endParaRPr lang="en-US" altLang="zh-CN" dirty="0"/>
          </a:p>
          <a:p>
            <a:r>
              <a:rPr lang="zh-CN" altLang="en-US" dirty="0"/>
              <a:t>字段名在结构体中必须唯一</a:t>
            </a:r>
            <a:endParaRPr lang="en-US" altLang="zh-CN" dirty="0"/>
          </a:p>
          <a:p>
            <a:r>
              <a:rPr lang="zh-CN" altLang="en-US" dirty="0"/>
              <a:t>字段的类型也可以是结构体、甚至是字段所在结构体的类型</a:t>
            </a:r>
          </a:p>
        </p:txBody>
      </p:sp>
      <p:sp>
        <p:nvSpPr>
          <p:cNvPr id="4" name="文本框 3">
            <a:extLst>
              <a:ext uri="{FF2B5EF4-FFF2-40B4-BE49-F238E27FC236}">
                <a16:creationId xmlns:a16="http://schemas.microsoft.com/office/drawing/2014/main" id="{51B6FBC5-DF31-B070-2390-81F336C0A2D3}"/>
              </a:ext>
            </a:extLst>
          </p:cNvPr>
          <p:cNvSpPr txBox="1"/>
          <p:nvPr/>
        </p:nvSpPr>
        <p:spPr>
          <a:xfrm>
            <a:off x="602166" y="3746809"/>
            <a:ext cx="5720576" cy="2031325"/>
          </a:xfrm>
          <a:prstGeom prst="rect">
            <a:avLst/>
          </a:prstGeom>
          <a:noFill/>
        </p:spPr>
        <p:txBody>
          <a:bodyPr wrap="square" rtlCol="0">
            <a:spAutoFit/>
          </a:bodyPr>
          <a:lstStyle/>
          <a:p>
            <a:r>
              <a:rPr lang="zh-CN" altLang="en-US" dirty="0"/>
              <a:t>结构体定义：</a:t>
            </a:r>
            <a:endParaRPr lang="en-US" altLang="zh-CN" dirty="0"/>
          </a:p>
          <a:p>
            <a:endParaRPr lang="en-US" altLang="zh-CN" dirty="0"/>
          </a:p>
          <a:p>
            <a:r>
              <a:rPr lang="en-US" altLang="zh-CN" dirty="0"/>
              <a:t>type </a:t>
            </a:r>
            <a:r>
              <a:rPr lang="zh-CN" altLang="en-US" dirty="0"/>
              <a:t>类型名 </a:t>
            </a:r>
            <a:r>
              <a:rPr lang="en-US" altLang="zh-CN" dirty="0"/>
              <a:t>struct {  //</a:t>
            </a:r>
            <a:r>
              <a:rPr lang="zh-CN" altLang="en-US" dirty="0"/>
              <a:t>同一包中不能包含重复的类型名</a:t>
            </a:r>
            <a:endParaRPr lang="en-US" altLang="zh-CN" dirty="0"/>
          </a:p>
          <a:p>
            <a:r>
              <a:rPr lang="en-US" altLang="zh-CN" dirty="0"/>
              <a:t>	</a:t>
            </a:r>
            <a:r>
              <a:rPr lang="zh-CN" altLang="en-US" dirty="0"/>
              <a:t>字段</a:t>
            </a:r>
            <a:r>
              <a:rPr lang="en-US" altLang="zh-CN" dirty="0"/>
              <a:t>1 </a:t>
            </a:r>
            <a:r>
              <a:rPr lang="zh-CN" altLang="en-US" dirty="0"/>
              <a:t>类型</a:t>
            </a:r>
            <a:r>
              <a:rPr lang="en-US" altLang="zh-CN" dirty="0"/>
              <a:t>1  //</a:t>
            </a:r>
            <a:r>
              <a:rPr lang="zh-CN" altLang="en-US" dirty="0"/>
              <a:t>同一结构体中字段名不能重复</a:t>
            </a:r>
            <a:endParaRPr lang="en-US" altLang="zh-CN" dirty="0"/>
          </a:p>
          <a:p>
            <a:r>
              <a:rPr lang="en-US" altLang="zh-CN" dirty="0"/>
              <a:t>	</a:t>
            </a:r>
            <a:r>
              <a:rPr lang="zh-CN" altLang="en-US" dirty="0"/>
              <a:t>字段</a:t>
            </a:r>
            <a:r>
              <a:rPr lang="en-US" altLang="zh-CN" dirty="0"/>
              <a:t>2 </a:t>
            </a:r>
            <a:r>
              <a:rPr lang="zh-CN" altLang="en-US" dirty="0"/>
              <a:t>类型</a:t>
            </a:r>
            <a:r>
              <a:rPr lang="en-US" altLang="zh-CN" dirty="0"/>
              <a:t>2</a:t>
            </a:r>
          </a:p>
          <a:p>
            <a:r>
              <a:rPr lang="en-US" altLang="zh-CN" dirty="0"/>
              <a:t>	//…</a:t>
            </a:r>
          </a:p>
          <a:p>
            <a:r>
              <a:rPr lang="en-US" altLang="zh-CN" dirty="0"/>
              <a:t>}</a:t>
            </a:r>
            <a:endParaRPr lang="zh-CN" altLang="en-US" dirty="0"/>
          </a:p>
        </p:txBody>
      </p:sp>
      <p:sp>
        <p:nvSpPr>
          <p:cNvPr id="5" name="文本框 4">
            <a:extLst>
              <a:ext uri="{FF2B5EF4-FFF2-40B4-BE49-F238E27FC236}">
                <a16:creationId xmlns:a16="http://schemas.microsoft.com/office/drawing/2014/main" id="{F952A171-9C61-9D95-98A9-C21538E1D9A0}"/>
              </a:ext>
            </a:extLst>
          </p:cNvPr>
          <p:cNvSpPr txBox="1"/>
          <p:nvPr/>
        </p:nvSpPr>
        <p:spPr>
          <a:xfrm>
            <a:off x="7817006" y="3563937"/>
            <a:ext cx="3166251" cy="3139321"/>
          </a:xfrm>
          <a:prstGeom prst="rect">
            <a:avLst/>
          </a:prstGeom>
          <a:noFill/>
        </p:spPr>
        <p:txBody>
          <a:bodyPr wrap="none" rtlCol="0">
            <a:spAutoFit/>
          </a:bodyPr>
          <a:lstStyle/>
          <a:p>
            <a:r>
              <a:rPr lang="en-US" altLang="zh-CN" dirty="0"/>
              <a:t>type Colors struct {</a:t>
            </a:r>
          </a:p>
          <a:p>
            <a:r>
              <a:rPr lang="en-US" altLang="zh-CN" dirty="0"/>
              <a:t>	red, green, blue byte</a:t>
            </a:r>
          </a:p>
          <a:p>
            <a:r>
              <a:rPr lang="en-US" altLang="zh-CN" dirty="0"/>
              <a:t>}</a:t>
            </a:r>
          </a:p>
          <a:p>
            <a:endParaRPr lang="en-US" altLang="zh-CN" dirty="0"/>
          </a:p>
          <a:p>
            <a:r>
              <a:rPr lang="en-US" altLang="zh-CN" dirty="0"/>
              <a:t>type Pointer struct {</a:t>
            </a:r>
          </a:p>
          <a:p>
            <a:r>
              <a:rPr lang="en-US" altLang="zh-CN" dirty="0"/>
              <a:t>	x float32</a:t>
            </a:r>
          </a:p>
          <a:p>
            <a:r>
              <a:rPr lang="en-US" altLang="zh-CN" dirty="0"/>
              <a:t>	y float32</a:t>
            </a:r>
          </a:p>
          <a:p>
            <a:r>
              <a:rPr lang="en-US" altLang="zh-CN" dirty="0"/>
              <a:t>}</a:t>
            </a:r>
          </a:p>
          <a:p>
            <a:r>
              <a:rPr lang="en-US" altLang="zh-CN" dirty="0"/>
              <a:t>var point1 Pointer</a:t>
            </a:r>
          </a:p>
          <a:p>
            <a:r>
              <a:rPr lang="en-US" altLang="zh-CN" dirty="0" err="1"/>
              <a:t>Pointer.x</a:t>
            </a:r>
            <a:r>
              <a:rPr lang="en-US" altLang="zh-CN" dirty="0"/>
              <a:t> = 1.2</a:t>
            </a:r>
          </a:p>
          <a:p>
            <a:r>
              <a:rPr lang="en-US" altLang="zh-CN" dirty="0" err="1"/>
              <a:t>Pointer.y</a:t>
            </a:r>
            <a:r>
              <a:rPr lang="en-US" altLang="zh-CN" dirty="0"/>
              <a:t> = 1.2</a:t>
            </a:r>
            <a:endParaRPr lang="zh-CN" altLang="en-US" dirty="0"/>
          </a:p>
        </p:txBody>
      </p:sp>
    </p:spTree>
    <p:extLst>
      <p:ext uri="{BB962C8B-B14F-4D97-AF65-F5344CB8AC3E}">
        <p14:creationId xmlns:p14="http://schemas.microsoft.com/office/powerpoint/2010/main" val="2710063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0E2C24-BC4D-6E06-B53E-C07BD2E7097A}"/>
              </a:ext>
            </a:extLst>
          </p:cNvPr>
          <p:cNvSpPr>
            <a:spLocks noGrp="1"/>
          </p:cNvSpPr>
          <p:nvPr>
            <p:ph type="title"/>
          </p:nvPr>
        </p:nvSpPr>
        <p:spPr>
          <a:xfrm>
            <a:off x="682083" y="0"/>
            <a:ext cx="5094249" cy="1360449"/>
          </a:xfrm>
        </p:spPr>
        <p:txBody>
          <a:bodyPr/>
          <a:lstStyle/>
          <a:p>
            <a:r>
              <a:rPr lang="zh-CN" altLang="en-US" dirty="0"/>
              <a:t>结构体应用示例</a:t>
            </a:r>
          </a:p>
        </p:txBody>
      </p:sp>
      <p:sp>
        <p:nvSpPr>
          <p:cNvPr id="3" name="内容占位符 2">
            <a:extLst>
              <a:ext uri="{FF2B5EF4-FFF2-40B4-BE49-F238E27FC236}">
                <a16:creationId xmlns:a16="http://schemas.microsoft.com/office/drawing/2014/main" id="{E5FCF563-FDE7-CD16-A13D-6C22B7EDD53B}"/>
              </a:ext>
            </a:extLst>
          </p:cNvPr>
          <p:cNvSpPr>
            <a:spLocks noGrp="1"/>
          </p:cNvSpPr>
          <p:nvPr>
            <p:ph idx="1"/>
          </p:nvPr>
        </p:nvSpPr>
        <p:spPr>
          <a:xfrm>
            <a:off x="682083" y="1360449"/>
            <a:ext cx="10515600" cy="4351338"/>
          </a:xfrm>
        </p:spPr>
        <p:txBody>
          <a:bodyPr>
            <a:normAutofit fontScale="47500" lnSpcReduction="20000"/>
          </a:bodyPr>
          <a:lstStyle/>
          <a:p>
            <a:pPr marL="0" indent="0">
              <a:buNone/>
            </a:pPr>
            <a:r>
              <a:rPr lang="en-US" altLang="zh-CN" dirty="0"/>
              <a:t>package main</a:t>
            </a:r>
          </a:p>
          <a:p>
            <a:pPr marL="0" indent="0">
              <a:buNone/>
            </a:pPr>
            <a:r>
              <a:rPr lang="en-US" altLang="zh-CN" dirty="0"/>
              <a:t>import "</a:t>
            </a:r>
            <a:r>
              <a:rPr lang="en-US" altLang="zh-CN" dirty="0" err="1"/>
              <a:t>fmt</a:t>
            </a:r>
            <a:r>
              <a:rPr lang="en-US" altLang="zh-CN" dirty="0"/>
              <a:t>"</a:t>
            </a:r>
          </a:p>
          <a:p>
            <a:pPr marL="0" indent="0">
              <a:buNone/>
            </a:pPr>
            <a:r>
              <a:rPr lang="en-US" altLang="zh-CN" dirty="0"/>
              <a:t>type Book struct {</a:t>
            </a:r>
          </a:p>
          <a:p>
            <a:pPr marL="0" indent="0">
              <a:buNone/>
            </a:pPr>
            <a:r>
              <a:rPr lang="en-US" altLang="zh-CN" dirty="0"/>
              <a:t>	title   string</a:t>
            </a:r>
          </a:p>
          <a:p>
            <a:pPr marL="0" indent="0">
              <a:buNone/>
            </a:pPr>
            <a:r>
              <a:rPr lang="en-US" altLang="zh-CN" dirty="0"/>
              <a:t>	author  string</a:t>
            </a:r>
          </a:p>
          <a:p>
            <a:pPr marL="0" indent="0">
              <a:buNone/>
            </a:pPr>
            <a:r>
              <a:rPr lang="en-US" altLang="zh-CN" dirty="0"/>
              <a:t>	subject string</a:t>
            </a:r>
          </a:p>
          <a:p>
            <a:pPr marL="0" indent="0">
              <a:buNone/>
            </a:pPr>
            <a:r>
              <a:rPr lang="en-US" altLang="zh-CN" dirty="0"/>
              <a:t>	press   string</a:t>
            </a:r>
          </a:p>
          <a:p>
            <a:pPr marL="0" indent="0">
              <a:buNone/>
            </a:pPr>
            <a:r>
              <a:rPr lang="en-US" altLang="zh-CN" dirty="0"/>
              <a:t>}</a:t>
            </a:r>
          </a:p>
          <a:p>
            <a:pPr marL="0" indent="0">
              <a:buNone/>
            </a:pPr>
            <a:r>
              <a:rPr lang="en-US" altLang="zh-CN" dirty="0" err="1"/>
              <a:t>func</a:t>
            </a:r>
            <a:r>
              <a:rPr lang="en-US" altLang="zh-CN" dirty="0"/>
              <a:t> main() {</a:t>
            </a:r>
          </a:p>
          <a:p>
            <a:pPr marL="0" indent="0">
              <a:buNone/>
            </a:pPr>
            <a:r>
              <a:rPr lang="en-US" altLang="zh-CN" dirty="0"/>
              <a:t>	// </a:t>
            </a:r>
            <a:r>
              <a:rPr lang="zh-CN" altLang="en-US" dirty="0"/>
              <a:t>创建一个新的结构体</a:t>
            </a:r>
          </a:p>
          <a:p>
            <a:pPr marL="0" indent="0">
              <a:buNone/>
            </a:pPr>
            <a:r>
              <a:rPr lang="zh-CN" altLang="en-US" dirty="0"/>
              <a:t>	</a:t>
            </a:r>
            <a:r>
              <a:rPr lang="en-US" altLang="zh-CN" dirty="0" err="1"/>
              <a:t>fmt.Println</a:t>
            </a:r>
            <a:r>
              <a:rPr lang="en-US" altLang="zh-CN" dirty="0"/>
              <a:t>(Book{"Go Web</a:t>
            </a:r>
            <a:r>
              <a:rPr lang="zh-CN" altLang="en-US" dirty="0"/>
              <a:t>编程实战派从入门到精通</a:t>
            </a:r>
            <a:r>
              <a:rPr lang="en-US" altLang="zh-CN" dirty="0"/>
              <a:t>", "</a:t>
            </a:r>
            <a:r>
              <a:rPr lang="zh-CN" altLang="en-US" dirty="0"/>
              <a:t>廖显东</a:t>
            </a:r>
            <a:r>
              <a:rPr lang="en-US" altLang="zh-CN" dirty="0"/>
              <a:t>", "Go</a:t>
            </a:r>
            <a:r>
              <a:rPr lang="zh-CN" altLang="en-US" dirty="0"/>
              <a:t>语言教程</a:t>
            </a:r>
            <a:r>
              <a:rPr lang="en-US" altLang="zh-CN" dirty="0"/>
              <a:t>", "</a:t>
            </a:r>
            <a:r>
              <a:rPr lang="zh-CN" altLang="en-US" dirty="0"/>
              <a:t>电子工业出版社</a:t>
            </a:r>
            <a:r>
              <a:rPr lang="en-US" altLang="zh-CN" dirty="0"/>
              <a:t>"})</a:t>
            </a:r>
          </a:p>
          <a:p>
            <a:pPr marL="0" indent="0">
              <a:buNone/>
            </a:pPr>
            <a:r>
              <a:rPr lang="en-US" altLang="zh-CN" dirty="0"/>
              <a:t>	// </a:t>
            </a:r>
            <a:r>
              <a:rPr lang="zh-CN" altLang="en-US" dirty="0"/>
              <a:t>也可以使用 </a:t>
            </a:r>
            <a:r>
              <a:rPr lang="en-US" altLang="zh-CN" dirty="0"/>
              <a:t>key =&gt; value </a:t>
            </a:r>
            <a:r>
              <a:rPr lang="zh-CN" altLang="en-US" dirty="0"/>
              <a:t>格式</a:t>
            </a:r>
          </a:p>
          <a:p>
            <a:pPr marL="0" indent="0">
              <a:buNone/>
            </a:pPr>
            <a:r>
              <a:rPr lang="zh-CN" altLang="en-US" dirty="0"/>
              <a:t>	</a:t>
            </a:r>
            <a:r>
              <a:rPr lang="en-US" altLang="zh-CN" dirty="0" err="1"/>
              <a:t>fmt.Println</a:t>
            </a:r>
            <a:r>
              <a:rPr lang="en-US" altLang="zh-CN" dirty="0"/>
              <a:t>(Book{title: "Go Web</a:t>
            </a:r>
            <a:r>
              <a:rPr lang="zh-CN" altLang="en-US" dirty="0"/>
              <a:t>编程实战派从入门到精通</a:t>
            </a:r>
            <a:r>
              <a:rPr lang="en-US" altLang="zh-CN" dirty="0"/>
              <a:t>", author: "</a:t>
            </a:r>
            <a:r>
              <a:rPr lang="zh-CN" altLang="en-US" dirty="0"/>
              <a:t>廖显东</a:t>
            </a:r>
            <a:r>
              <a:rPr lang="en-US" altLang="zh-CN" dirty="0"/>
              <a:t>", subject: "Go</a:t>
            </a:r>
            <a:r>
              <a:rPr lang="zh-CN" altLang="en-US" dirty="0"/>
              <a:t>语言教程</a:t>
            </a:r>
            <a:r>
              <a:rPr lang="en-US" altLang="zh-CN" dirty="0"/>
              <a:t>", press: "</a:t>
            </a:r>
            <a:r>
              <a:rPr lang="zh-CN" altLang="en-US" dirty="0"/>
              <a:t>电子工业出版社</a:t>
            </a:r>
            <a:r>
              <a:rPr lang="en-US" altLang="zh-CN" dirty="0"/>
              <a:t>"})</a:t>
            </a:r>
          </a:p>
          <a:p>
            <a:pPr marL="0" indent="0">
              <a:buNone/>
            </a:pPr>
            <a:r>
              <a:rPr lang="en-US" altLang="zh-CN" dirty="0"/>
              <a:t>	// </a:t>
            </a:r>
            <a:r>
              <a:rPr lang="zh-CN" altLang="en-US" dirty="0"/>
              <a:t>忽略的字段为 </a:t>
            </a:r>
            <a:r>
              <a:rPr lang="en-US" altLang="zh-CN" dirty="0"/>
              <a:t>0 </a:t>
            </a:r>
            <a:r>
              <a:rPr lang="zh-CN" altLang="en-US" dirty="0"/>
              <a:t>或 空</a:t>
            </a:r>
          </a:p>
          <a:p>
            <a:pPr marL="0" indent="0">
              <a:buNone/>
            </a:pPr>
            <a:r>
              <a:rPr lang="zh-CN" altLang="en-US" dirty="0"/>
              <a:t>	</a:t>
            </a:r>
            <a:r>
              <a:rPr lang="en-US" altLang="zh-CN" dirty="0" err="1"/>
              <a:t>fmt.Println</a:t>
            </a:r>
            <a:r>
              <a:rPr lang="en-US" altLang="zh-CN" dirty="0"/>
              <a:t>(Book{title: "Go Web</a:t>
            </a:r>
            <a:r>
              <a:rPr lang="zh-CN" altLang="en-US" dirty="0"/>
              <a:t>编程实战派从入门到精通</a:t>
            </a:r>
            <a:r>
              <a:rPr lang="en-US" altLang="zh-CN" dirty="0"/>
              <a:t>", author: "</a:t>
            </a:r>
            <a:r>
              <a:rPr lang="zh-CN" altLang="en-US" dirty="0"/>
              <a:t>廖显东</a:t>
            </a:r>
            <a:r>
              <a:rPr lang="en-US" altLang="zh-CN" dirty="0"/>
              <a:t>"})</a:t>
            </a:r>
          </a:p>
          <a:p>
            <a:pPr marL="0" indent="0">
              <a:buNone/>
            </a:pPr>
            <a:r>
              <a:rPr lang="en-US" altLang="zh-CN" dirty="0"/>
              <a:t>}</a:t>
            </a:r>
            <a:endParaRPr lang="zh-CN" altLang="en-US" dirty="0"/>
          </a:p>
        </p:txBody>
      </p:sp>
      <p:pic>
        <p:nvPicPr>
          <p:cNvPr id="5" name="图片 4">
            <a:extLst>
              <a:ext uri="{FF2B5EF4-FFF2-40B4-BE49-F238E27FC236}">
                <a16:creationId xmlns:a16="http://schemas.microsoft.com/office/drawing/2014/main" id="{F1DFFF8A-31B1-46BF-2850-4BDA751BF918}"/>
              </a:ext>
            </a:extLst>
          </p:cNvPr>
          <p:cNvPicPr>
            <a:picLocks noChangeAspect="1"/>
          </p:cNvPicPr>
          <p:nvPr/>
        </p:nvPicPr>
        <p:blipFill>
          <a:blip r:embed="rId2"/>
          <a:stretch>
            <a:fillRect/>
          </a:stretch>
        </p:blipFill>
        <p:spPr>
          <a:xfrm>
            <a:off x="2909075" y="5404972"/>
            <a:ext cx="9048750" cy="1266825"/>
          </a:xfrm>
          <a:prstGeom prst="rect">
            <a:avLst/>
          </a:prstGeom>
        </p:spPr>
      </p:pic>
      <p:sp>
        <p:nvSpPr>
          <p:cNvPr id="6" name="文本框 5">
            <a:extLst>
              <a:ext uri="{FF2B5EF4-FFF2-40B4-BE49-F238E27FC236}">
                <a16:creationId xmlns:a16="http://schemas.microsoft.com/office/drawing/2014/main" id="{445685DB-D748-F324-5C8B-D29A96274DCE}"/>
              </a:ext>
            </a:extLst>
          </p:cNvPr>
          <p:cNvSpPr txBox="1"/>
          <p:nvPr/>
        </p:nvSpPr>
        <p:spPr>
          <a:xfrm>
            <a:off x="9389327" y="301083"/>
            <a:ext cx="1717137" cy="923330"/>
          </a:xfrm>
          <a:prstGeom prst="rect">
            <a:avLst/>
          </a:prstGeom>
          <a:noFill/>
        </p:spPr>
        <p:txBody>
          <a:bodyPr wrap="none" rtlCol="0">
            <a:spAutoFit/>
          </a:bodyPr>
          <a:lstStyle/>
          <a:p>
            <a:r>
              <a:rPr lang="zh-CN" altLang="en-US" dirty="0"/>
              <a:t>结构体指针：</a:t>
            </a:r>
            <a:endParaRPr lang="en-US" altLang="zh-CN" dirty="0"/>
          </a:p>
          <a:p>
            <a:endParaRPr lang="en-US" altLang="zh-CN" dirty="0"/>
          </a:p>
          <a:p>
            <a:r>
              <a:rPr lang="en-US" altLang="zh-CN" dirty="0"/>
              <a:t>var book *Book</a:t>
            </a:r>
          </a:p>
        </p:txBody>
      </p:sp>
    </p:spTree>
    <p:extLst>
      <p:ext uri="{BB962C8B-B14F-4D97-AF65-F5344CB8AC3E}">
        <p14:creationId xmlns:p14="http://schemas.microsoft.com/office/powerpoint/2010/main" val="15828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BF8E7E-BDC6-6727-AC56-2A0152B31833}"/>
              </a:ext>
            </a:extLst>
          </p:cNvPr>
          <p:cNvSpPr>
            <a:spLocks noGrp="1"/>
          </p:cNvSpPr>
          <p:nvPr>
            <p:ph type="title"/>
          </p:nvPr>
        </p:nvSpPr>
        <p:spPr/>
        <p:txBody>
          <a:bodyPr/>
          <a:lstStyle/>
          <a:p>
            <a:r>
              <a:rPr lang="zh-CN" altLang="en-US" dirty="0"/>
              <a:t>切片（</a:t>
            </a:r>
            <a:r>
              <a:rPr lang="en-US" altLang="zh-CN" dirty="0"/>
              <a:t>slice</a:t>
            </a:r>
            <a:r>
              <a:rPr lang="zh-CN" altLang="en-US" dirty="0"/>
              <a:t>） </a:t>
            </a:r>
            <a:r>
              <a:rPr lang="zh-CN" altLang="en-US" sz="2800" dirty="0"/>
              <a:t>是对数组的一个连续“片段”的引用</a:t>
            </a:r>
          </a:p>
        </p:txBody>
      </p:sp>
      <p:sp>
        <p:nvSpPr>
          <p:cNvPr id="3" name="内容占位符 2">
            <a:extLst>
              <a:ext uri="{FF2B5EF4-FFF2-40B4-BE49-F238E27FC236}">
                <a16:creationId xmlns:a16="http://schemas.microsoft.com/office/drawing/2014/main" id="{A118BEEC-2F73-0C99-C869-12847EDF6E39}"/>
              </a:ext>
            </a:extLst>
          </p:cNvPr>
          <p:cNvSpPr>
            <a:spLocks noGrp="1"/>
          </p:cNvSpPr>
          <p:nvPr>
            <p:ph idx="1"/>
          </p:nvPr>
        </p:nvSpPr>
        <p:spPr/>
        <p:txBody>
          <a:bodyPr/>
          <a:lstStyle/>
          <a:p>
            <a:r>
              <a:rPr lang="zh-CN" altLang="en-US" dirty="0"/>
              <a:t>终止索引标识的项不包含在切片内</a:t>
            </a:r>
            <a:endParaRPr lang="en-US" altLang="zh-CN" dirty="0"/>
          </a:p>
          <a:p>
            <a:r>
              <a:rPr lang="zh-CN" altLang="en-US" dirty="0"/>
              <a:t>切片内部结构包含指向原始数组的指针</a:t>
            </a:r>
            <a:r>
              <a:rPr lang="en-US" altLang="zh-CN" dirty="0"/>
              <a:t>pointer</a:t>
            </a:r>
            <a:r>
              <a:rPr lang="zh-CN" altLang="en-US" dirty="0"/>
              <a:t>、当前切片的长度</a:t>
            </a:r>
            <a:r>
              <a:rPr lang="en-US" altLang="zh-CN" dirty="0" err="1"/>
              <a:t>len</a:t>
            </a:r>
            <a:r>
              <a:rPr lang="zh-CN" altLang="en-US" dirty="0"/>
              <a:t>、当前切片的容量</a:t>
            </a:r>
            <a:r>
              <a:rPr lang="en-US" altLang="zh-CN" dirty="0"/>
              <a:t>cap</a:t>
            </a:r>
          </a:p>
          <a:p>
            <a:r>
              <a:rPr lang="zh-CN" altLang="en-US" dirty="0"/>
              <a:t>切片默认指向一段连续的内存区域。</a:t>
            </a:r>
            <a:endParaRPr lang="en-US" altLang="zh-CN" dirty="0"/>
          </a:p>
          <a:p>
            <a:r>
              <a:rPr lang="zh-CN" altLang="en-US" dirty="0">
                <a:solidFill>
                  <a:srgbClr val="FF0000"/>
                </a:solidFill>
              </a:rPr>
              <a:t>切片最后一个元素可通过</a:t>
            </a:r>
            <a:r>
              <a:rPr lang="en-US" altLang="zh-CN" dirty="0">
                <a:solidFill>
                  <a:srgbClr val="FF0000"/>
                </a:solidFill>
              </a:rPr>
              <a:t>slice[</a:t>
            </a:r>
            <a:r>
              <a:rPr lang="en-US" altLang="zh-CN" dirty="0" err="1">
                <a:solidFill>
                  <a:srgbClr val="FF0000"/>
                </a:solidFill>
              </a:rPr>
              <a:t>len</a:t>
            </a:r>
            <a:r>
              <a:rPr lang="en-US" altLang="zh-CN" dirty="0">
                <a:solidFill>
                  <a:srgbClr val="FF0000"/>
                </a:solidFill>
              </a:rPr>
              <a:t>(slice)-1]</a:t>
            </a:r>
            <a:r>
              <a:rPr lang="zh-CN" altLang="en-US" dirty="0">
                <a:solidFill>
                  <a:srgbClr val="FF0000"/>
                </a:solidFill>
              </a:rPr>
              <a:t>获取 </a:t>
            </a:r>
            <a:r>
              <a:rPr lang="zh-CN" altLang="en-US">
                <a:solidFill>
                  <a:srgbClr val="FF0000"/>
                </a:solidFill>
              </a:rPr>
              <a:t>（？请验证）</a:t>
            </a:r>
            <a:endParaRPr lang="en-US" altLang="zh-CN" dirty="0">
              <a:solidFill>
                <a:srgbClr val="FF0000"/>
              </a:solidFill>
            </a:endParaRPr>
          </a:p>
          <a:p>
            <a:r>
              <a:rPr lang="zh-CN" altLang="en-US" dirty="0">
                <a:solidFill>
                  <a:srgbClr val="FF0000"/>
                </a:solidFill>
              </a:rPr>
              <a:t>切片元素索引取值范围（</a:t>
            </a:r>
            <a:r>
              <a:rPr lang="en-US" altLang="zh-CN" dirty="0">
                <a:solidFill>
                  <a:srgbClr val="FF0000"/>
                </a:solidFill>
              </a:rPr>
              <a:t>0~len(slice)-1</a:t>
            </a:r>
            <a:r>
              <a:rPr lang="zh-CN" altLang="en-US" dirty="0">
                <a:solidFill>
                  <a:srgbClr val="FF0000"/>
                </a:solidFill>
              </a:rPr>
              <a:t>），越界会报错。生成切片时如果结束位置写</a:t>
            </a:r>
            <a:r>
              <a:rPr lang="en-US" altLang="zh-CN" dirty="0" err="1">
                <a:solidFill>
                  <a:srgbClr val="FF0000"/>
                </a:solidFill>
              </a:rPr>
              <a:t>len</a:t>
            </a:r>
            <a:r>
              <a:rPr lang="en-US" altLang="zh-CN" dirty="0">
                <a:solidFill>
                  <a:srgbClr val="FF0000"/>
                </a:solidFill>
              </a:rPr>
              <a:t>(slice)</a:t>
            </a:r>
            <a:r>
              <a:rPr lang="zh-CN" altLang="en-US" dirty="0">
                <a:solidFill>
                  <a:srgbClr val="FF0000"/>
                </a:solidFill>
              </a:rPr>
              <a:t>不会报错。（？请验证）</a:t>
            </a:r>
            <a:endParaRPr lang="en-US" altLang="zh-CN" dirty="0">
              <a:solidFill>
                <a:srgbClr val="FF0000"/>
              </a:solidFill>
            </a:endParaRPr>
          </a:p>
          <a:p>
            <a:r>
              <a:rPr lang="zh-CN" altLang="en-US" dirty="0"/>
              <a:t>在切片使用过程中，切片内部地址和大小无法手动调整，因此，比使用指针更安全。</a:t>
            </a:r>
          </a:p>
        </p:txBody>
      </p:sp>
    </p:spTree>
    <p:extLst>
      <p:ext uri="{BB962C8B-B14F-4D97-AF65-F5344CB8AC3E}">
        <p14:creationId xmlns:p14="http://schemas.microsoft.com/office/powerpoint/2010/main" val="3954521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2DF2F2-2E91-B07D-10EE-3A83FB4692BD}"/>
              </a:ext>
            </a:extLst>
          </p:cNvPr>
          <p:cNvSpPr>
            <a:spLocks noGrp="1"/>
          </p:cNvSpPr>
          <p:nvPr>
            <p:ph type="title"/>
          </p:nvPr>
        </p:nvSpPr>
        <p:spPr/>
        <p:txBody>
          <a:bodyPr/>
          <a:lstStyle/>
          <a:p>
            <a:r>
              <a:rPr lang="zh-CN" altLang="en-US" dirty="0"/>
              <a:t>切片操作</a:t>
            </a:r>
          </a:p>
        </p:txBody>
      </p:sp>
      <p:sp>
        <p:nvSpPr>
          <p:cNvPr id="3" name="内容占位符 2">
            <a:extLst>
              <a:ext uri="{FF2B5EF4-FFF2-40B4-BE49-F238E27FC236}">
                <a16:creationId xmlns:a16="http://schemas.microsoft.com/office/drawing/2014/main" id="{C8D34B11-3645-CC81-23CD-548E654FCE7C}"/>
              </a:ext>
            </a:extLst>
          </p:cNvPr>
          <p:cNvSpPr>
            <a:spLocks noGrp="1"/>
          </p:cNvSpPr>
          <p:nvPr>
            <p:ph idx="1"/>
          </p:nvPr>
        </p:nvSpPr>
        <p:spPr/>
        <p:txBody>
          <a:bodyPr>
            <a:normAutofit fontScale="92500" lnSpcReduction="20000"/>
          </a:bodyPr>
          <a:lstStyle/>
          <a:p>
            <a:r>
              <a:rPr lang="zh-CN" altLang="en-US" dirty="0"/>
              <a:t>如果   </a:t>
            </a:r>
            <a:r>
              <a:rPr lang="en-US" altLang="zh-CN" dirty="0"/>
              <a:t>b : [] int {6, 7, 8} </a:t>
            </a:r>
            <a:r>
              <a:rPr lang="zh-CN" altLang="en-US" dirty="0"/>
              <a:t>则：</a:t>
            </a:r>
            <a:endParaRPr lang="en-US" altLang="zh-CN" dirty="0"/>
          </a:p>
          <a:p>
            <a:pPr marL="457200" lvl="1" indent="0">
              <a:buNone/>
            </a:pPr>
            <a:r>
              <a:rPr lang="en-US" altLang="zh-CN" dirty="0"/>
              <a:t> b[:]</a:t>
            </a:r>
            <a:r>
              <a:rPr lang="zh-CN" altLang="en-US" dirty="0"/>
              <a:t>切片和原始数组相同</a:t>
            </a:r>
            <a:endParaRPr lang="en-US" altLang="zh-CN" dirty="0"/>
          </a:p>
          <a:p>
            <a:pPr marL="457200" lvl="1" indent="0">
              <a:buNone/>
            </a:pPr>
            <a:r>
              <a:rPr lang="en-US" altLang="zh-CN" dirty="0"/>
              <a:t>b[0:0]</a:t>
            </a:r>
            <a:r>
              <a:rPr lang="zh-CN" altLang="en-US" dirty="0"/>
              <a:t>空切片</a:t>
            </a:r>
            <a:endParaRPr lang="en-US" altLang="zh-CN" dirty="0"/>
          </a:p>
          <a:p>
            <a:pPr marL="457200" lvl="1" indent="0">
              <a:buNone/>
            </a:pPr>
            <a:r>
              <a:rPr lang="en-US" altLang="zh-CN" dirty="0"/>
              <a:t>var </a:t>
            </a:r>
            <a:r>
              <a:rPr lang="en-US" altLang="zh-CN" dirty="0" err="1"/>
              <a:t>slice_name</a:t>
            </a:r>
            <a:r>
              <a:rPr lang="en-US" altLang="zh-CN" dirty="0"/>
              <a:t> []Type </a:t>
            </a:r>
            <a:r>
              <a:rPr lang="zh-CN" altLang="en-US" dirty="0"/>
              <a:t>声明新切片，</a:t>
            </a:r>
            <a:r>
              <a:rPr lang="en-US" altLang="zh-CN" dirty="0"/>
              <a:t>Type</a:t>
            </a:r>
            <a:r>
              <a:rPr lang="zh-CN" altLang="en-US" dirty="0"/>
              <a:t>代表元素类型</a:t>
            </a:r>
            <a:endParaRPr lang="en-US" altLang="zh-CN" dirty="0"/>
          </a:p>
          <a:p>
            <a:pPr marL="457200" lvl="1" indent="0">
              <a:buNone/>
            </a:pPr>
            <a:r>
              <a:rPr lang="en-US" altLang="zh-CN" dirty="0"/>
              <a:t>var </a:t>
            </a:r>
            <a:r>
              <a:rPr lang="en-US" altLang="zh-CN" dirty="0" err="1"/>
              <a:t>slice_name</a:t>
            </a:r>
            <a:r>
              <a:rPr lang="en-US" altLang="zh-CN" dirty="0"/>
              <a:t> [] int {}</a:t>
            </a:r>
            <a:r>
              <a:rPr lang="zh-CN" altLang="en-US" dirty="0"/>
              <a:t>声明一个空切片</a:t>
            </a:r>
            <a:endParaRPr lang="en-US" altLang="zh-CN" dirty="0"/>
          </a:p>
          <a:p>
            <a:pPr marL="457200" lvl="1" indent="0">
              <a:buNone/>
            </a:pPr>
            <a:r>
              <a:rPr lang="en-US" altLang="zh-CN" dirty="0" err="1"/>
              <a:t>slice_name</a:t>
            </a:r>
            <a:r>
              <a:rPr lang="en-US" altLang="zh-CN" dirty="0"/>
              <a:t> == nil  </a:t>
            </a:r>
            <a:r>
              <a:rPr lang="zh-CN" altLang="en-US" dirty="0"/>
              <a:t>判定</a:t>
            </a:r>
            <a:r>
              <a:rPr lang="zh-CN" altLang="en-US"/>
              <a:t>切片是否已初始化（未初始化和空切片不是一回事）</a:t>
            </a:r>
            <a:endParaRPr lang="en-US" altLang="zh-CN" dirty="0"/>
          </a:p>
          <a:p>
            <a:pPr marL="457200" lvl="1" indent="0">
              <a:buNone/>
            </a:pPr>
            <a:endParaRPr lang="en-US" altLang="zh-CN" dirty="0"/>
          </a:p>
          <a:p>
            <a:pPr marL="457200" lvl="1" indent="0">
              <a:buNone/>
            </a:pPr>
            <a:r>
              <a:rPr lang="en-US" altLang="zh-CN" dirty="0"/>
              <a:t>slice1 := make ([] int, 3, 4) </a:t>
            </a:r>
            <a:r>
              <a:rPr lang="zh-CN" altLang="en-US" dirty="0"/>
              <a:t>分配</a:t>
            </a:r>
            <a:r>
              <a:rPr lang="en-US" altLang="zh-CN" dirty="0"/>
              <a:t>3</a:t>
            </a:r>
            <a:r>
              <a:rPr lang="zh-CN" altLang="en-US" dirty="0"/>
              <a:t>个元素的切片，但其容量可达</a:t>
            </a:r>
            <a:r>
              <a:rPr lang="en-US" altLang="zh-CN" dirty="0"/>
              <a:t>4</a:t>
            </a:r>
            <a:r>
              <a:rPr lang="zh-CN" altLang="en-US" dirty="0"/>
              <a:t>个元素，目前</a:t>
            </a:r>
            <a:r>
              <a:rPr lang="en-US" altLang="zh-CN" dirty="0"/>
              <a:t>3</a:t>
            </a:r>
            <a:r>
              <a:rPr lang="zh-CN" altLang="en-US" dirty="0"/>
              <a:t>个元素值为</a:t>
            </a:r>
            <a:r>
              <a:rPr lang="en-US" altLang="zh-CN" dirty="0"/>
              <a:t>0,0,0</a:t>
            </a:r>
          </a:p>
          <a:p>
            <a:pPr marL="457200" lvl="1" indent="0">
              <a:buNone/>
            </a:pPr>
            <a:r>
              <a:rPr lang="en-US" altLang="zh-CN" dirty="0"/>
              <a:t>slice1 = append(slice1,10) </a:t>
            </a:r>
            <a:r>
              <a:rPr lang="zh-CN" altLang="en-US" dirty="0"/>
              <a:t>向切片添加一个元素</a:t>
            </a:r>
            <a:r>
              <a:rPr lang="en-US" altLang="zh-CN" dirty="0"/>
              <a:t>10</a:t>
            </a:r>
            <a:r>
              <a:rPr lang="zh-CN" altLang="en-US" dirty="0"/>
              <a:t>，目前其内容元素为</a:t>
            </a:r>
            <a:r>
              <a:rPr lang="en-US" altLang="zh-CN" dirty="0"/>
              <a:t>0,0,0,10</a:t>
            </a:r>
            <a:r>
              <a:rPr lang="zh-CN" altLang="en-US" dirty="0"/>
              <a:t>，容量为</a:t>
            </a:r>
            <a:r>
              <a:rPr lang="en-US" altLang="zh-CN" dirty="0"/>
              <a:t>4</a:t>
            </a:r>
          </a:p>
          <a:p>
            <a:pPr marL="457200" lvl="1" indent="0">
              <a:buNone/>
            </a:pPr>
            <a:r>
              <a:rPr lang="en-US" altLang="zh-CN" dirty="0" err="1"/>
              <a:t>fmt.Printf</a:t>
            </a:r>
            <a:r>
              <a:rPr lang="en-US" altLang="zh-CN" dirty="0"/>
              <a:t>("</a:t>
            </a:r>
            <a:r>
              <a:rPr lang="zh-CN" altLang="en-US" dirty="0"/>
              <a:t>切片</a:t>
            </a:r>
            <a:r>
              <a:rPr lang="en-US" altLang="zh-CN" dirty="0"/>
              <a:t>slice1</a:t>
            </a:r>
            <a:r>
              <a:rPr lang="zh-CN" altLang="en-US" dirty="0"/>
              <a:t>的值为：</a:t>
            </a:r>
            <a:r>
              <a:rPr lang="en-US" altLang="zh-CN" dirty="0"/>
              <a:t>%v\n", slice1) </a:t>
            </a:r>
            <a:r>
              <a:rPr lang="zh-CN" altLang="en-US" dirty="0"/>
              <a:t>显示切片元素序列</a:t>
            </a:r>
            <a:endParaRPr lang="en-US" altLang="zh-CN" dirty="0"/>
          </a:p>
          <a:p>
            <a:pPr marL="457200" lvl="1" indent="0">
              <a:buNone/>
            </a:pPr>
            <a:r>
              <a:rPr lang="en-US" altLang="zh-CN" dirty="0"/>
              <a:t>slice1 = append(slice1,20) </a:t>
            </a:r>
            <a:r>
              <a:rPr lang="zh-CN" altLang="en-US" dirty="0"/>
              <a:t>向切片再添加一个元素</a:t>
            </a:r>
            <a:r>
              <a:rPr lang="en-US" altLang="zh-CN" dirty="0"/>
              <a:t>20</a:t>
            </a:r>
            <a:r>
              <a:rPr lang="zh-CN" altLang="en-US" dirty="0"/>
              <a:t>，目前元素为：</a:t>
            </a:r>
            <a:r>
              <a:rPr lang="en-US" altLang="zh-CN" dirty="0"/>
              <a:t>0,0,0,10,20</a:t>
            </a:r>
            <a:r>
              <a:rPr lang="zh-CN" altLang="en-US" dirty="0"/>
              <a:t>，此时切片长度变为</a:t>
            </a:r>
            <a:r>
              <a:rPr lang="en-US" altLang="zh-CN" dirty="0"/>
              <a:t>5</a:t>
            </a:r>
            <a:r>
              <a:rPr lang="zh-CN" altLang="en-US" dirty="0"/>
              <a:t>，</a:t>
            </a:r>
            <a:r>
              <a:rPr lang="zh-CN" altLang="en-US" b="1" dirty="0">
                <a:solidFill>
                  <a:srgbClr val="FF0000"/>
                </a:solidFill>
              </a:rPr>
              <a:t>其容量则翻倍增长为</a:t>
            </a:r>
            <a:r>
              <a:rPr lang="en-US" altLang="zh-CN" b="1" dirty="0">
                <a:solidFill>
                  <a:srgbClr val="FF0000"/>
                </a:solidFill>
              </a:rPr>
              <a:t>8</a:t>
            </a:r>
            <a:r>
              <a:rPr lang="zh-CN" altLang="en-US" dirty="0"/>
              <a:t>。</a:t>
            </a:r>
          </a:p>
        </p:txBody>
      </p:sp>
    </p:spTree>
    <p:extLst>
      <p:ext uri="{BB962C8B-B14F-4D97-AF65-F5344CB8AC3E}">
        <p14:creationId xmlns:p14="http://schemas.microsoft.com/office/powerpoint/2010/main" val="927156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70253-1005-B890-3261-A063939B648F}"/>
              </a:ext>
            </a:extLst>
          </p:cNvPr>
          <p:cNvSpPr>
            <a:spLocks noGrp="1"/>
          </p:cNvSpPr>
          <p:nvPr>
            <p:ph type="title"/>
          </p:nvPr>
        </p:nvSpPr>
        <p:spPr>
          <a:xfrm>
            <a:off x="838200" y="75352"/>
            <a:ext cx="10515600" cy="1325563"/>
          </a:xfrm>
        </p:spPr>
        <p:txBody>
          <a:bodyPr/>
          <a:lstStyle/>
          <a:p>
            <a:r>
              <a:rPr lang="en-US" altLang="zh-CN" dirty="0"/>
              <a:t>map</a:t>
            </a:r>
            <a:r>
              <a:rPr lang="zh-CN" altLang="en-US" dirty="0"/>
              <a:t>类型 </a:t>
            </a:r>
            <a:r>
              <a:rPr lang="zh-CN" altLang="en-US" sz="2800" dirty="0"/>
              <a:t>元素对的无序集合，</a:t>
            </a:r>
            <a:r>
              <a:rPr lang="en-US" altLang="zh-CN" sz="2800" dirty="0"/>
              <a:t>key-value</a:t>
            </a:r>
            <a:r>
              <a:rPr lang="zh-CN" altLang="en-US" sz="2800" dirty="0"/>
              <a:t>对，也叫字典</a:t>
            </a:r>
          </a:p>
        </p:txBody>
      </p:sp>
      <p:sp>
        <p:nvSpPr>
          <p:cNvPr id="3" name="内容占位符 2">
            <a:extLst>
              <a:ext uri="{FF2B5EF4-FFF2-40B4-BE49-F238E27FC236}">
                <a16:creationId xmlns:a16="http://schemas.microsoft.com/office/drawing/2014/main" id="{89B0BC71-0E23-1567-2E73-75B2CC6D226F}"/>
              </a:ext>
            </a:extLst>
          </p:cNvPr>
          <p:cNvSpPr>
            <a:spLocks noGrp="1"/>
          </p:cNvSpPr>
          <p:nvPr>
            <p:ph idx="1"/>
          </p:nvPr>
        </p:nvSpPr>
        <p:spPr>
          <a:xfrm>
            <a:off x="838200" y="1212306"/>
            <a:ext cx="10515600" cy="1910034"/>
          </a:xfrm>
        </p:spPr>
        <p:txBody>
          <a:bodyPr>
            <a:normAutofit fontScale="92500" lnSpcReduction="20000"/>
          </a:bodyPr>
          <a:lstStyle/>
          <a:p>
            <a:r>
              <a:rPr lang="en-US" altLang="zh-CN" dirty="0"/>
              <a:t>var map1 map [</a:t>
            </a:r>
            <a:r>
              <a:rPr lang="en-US" altLang="zh-CN" dirty="0" err="1"/>
              <a:t>key_type</a:t>
            </a:r>
            <a:r>
              <a:rPr lang="en-US" altLang="zh-CN" dirty="0"/>
              <a:t>] </a:t>
            </a:r>
            <a:r>
              <a:rPr lang="en-US" altLang="zh-CN" dirty="0" err="1"/>
              <a:t>value_type</a:t>
            </a:r>
            <a:r>
              <a:rPr lang="en-US" altLang="zh-CN" dirty="0"/>
              <a:t>   </a:t>
            </a:r>
            <a:r>
              <a:rPr lang="zh-CN" altLang="en-US" dirty="0"/>
              <a:t>声明</a:t>
            </a:r>
            <a:r>
              <a:rPr lang="en-US" altLang="zh-CN" dirty="0"/>
              <a:t>map</a:t>
            </a:r>
            <a:r>
              <a:rPr lang="zh-CN" altLang="en-US" dirty="0"/>
              <a:t>变量</a:t>
            </a:r>
            <a:endParaRPr lang="en-US" altLang="zh-CN" dirty="0"/>
          </a:p>
          <a:p>
            <a:r>
              <a:rPr lang="en-US" altLang="zh-CN" dirty="0"/>
              <a:t>map</a:t>
            </a:r>
            <a:r>
              <a:rPr lang="zh-CN" altLang="en-US" dirty="0"/>
              <a:t>无需提前声明长度，它可以动态增长。但也可以提前声明初始容量 </a:t>
            </a:r>
            <a:r>
              <a:rPr lang="en-US" altLang="zh-CN" dirty="0"/>
              <a:t>make(map[</a:t>
            </a:r>
            <a:r>
              <a:rPr lang="en-US" altLang="zh-CN" dirty="0" err="1"/>
              <a:t>key_type</a:t>
            </a:r>
            <a:r>
              <a:rPr lang="en-US" altLang="zh-CN" dirty="0"/>
              <a:t>] </a:t>
            </a:r>
            <a:r>
              <a:rPr lang="en-US" altLang="zh-CN" dirty="0" err="1"/>
              <a:t>value_type</a:t>
            </a:r>
            <a:r>
              <a:rPr lang="en-US" altLang="zh-CN" dirty="0"/>
              <a:t>, cap)</a:t>
            </a:r>
          </a:p>
          <a:p>
            <a:r>
              <a:rPr lang="zh-CN" altLang="en-US" dirty="0"/>
              <a:t>未初始化的</a:t>
            </a:r>
            <a:r>
              <a:rPr lang="en-US" altLang="zh-CN" dirty="0"/>
              <a:t>map</a:t>
            </a:r>
            <a:r>
              <a:rPr lang="zh-CN" altLang="en-US" dirty="0"/>
              <a:t>的值为</a:t>
            </a:r>
            <a:r>
              <a:rPr lang="en-US" altLang="zh-CN" dirty="0"/>
              <a:t>nil</a:t>
            </a:r>
          </a:p>
          <a:p>
            <a:r>
              <a:rPr lang="zh-CN" altLang="en-US" dirty="0"/>
              <a:t>可以使用</a:t>
            </a:r>
            <a:r>
              <a:rPr lang="en-US" altLang="zh-CN" dirty="0" err="1"/>
              <a:t>len</a:t>
            </a:r>
            <a:r>
              <a:rPr lang="en-US" altLang="zh-CN" dirty="0"/>
              <a:t>()</a:t>
            </a:r>
            <a:r>
              <a:rPr lang="zh-CN" altLang="en-US" dirty="0"/>
              <a:t>获取</a:t>
            </a:r>
            <a:r>
              <a:rPr lang="en-US" altLang="zh-CN" dirty="0"/>
              <a:t>map</a:t>
            </a:r>
            <a:r>
              <a:rPr lang="zh-CN" altLang="en-US" dirty="0"/>
              <a:t>中元素对的数目</a:t>
            </a:r>
          </a:p>
        </p:txBody>
      </p:sp>
      <p:sp>
        <p:nvSpPr>
          <p:cNvPr id="4" name="文本框 3">
            <a:extLst>
              <a:ext uri="{FF2B5EF4-FFF2-40B4-BE49-F238E27FC236}">
                <a16:creationId xmlns:a16="http://schemas.microsoft.com/office/drawing/2014/main" id="{59849263-0215-B852-05FF-B4EC98E79443}"/>
              </a:ext>
            </a:extLst>
          </p:cNvPr>
          <p:cNvSpPr txBox="1"/>
          <p:nvPr/>
        </p:nvSpPr>
        <p:spPr>
          <a:xfrm>
            <a:off x="1271238" y="3122340"/>
            <a:ext cx="8787161" cy="3416320"/>
          </a:xfrm>
          <a:prstGeom prst="rect">
            <a:avLst/>
          </a:prstGeom>
          <a:noFill/>
        </p:spPr>
        <p:txBody>
          <a:bodyPr wrap="square" rtlCol="0">
            <a:spAutoFit/>
          </a:bodyPr>
          <a:lstStyle/>
          <a:p>
            <a:r>
              <a:rPr lang="en-US" altLang="zh-CN" sz="2400" dirty="0"/>
              <a:t>var map1 map [string] string {"</a:t>
            </a:r>
            <a:r>
              <a:rPr lang="en-US" altLang="zh-CN" sz="2400" dirty="0" err="1"/>
              <a:t>forst</a:t>
            </a:r>
            <a:r>
              <a:rPr lang="en-US" altLang="zh-CN" sz="2400" dirty="0"/>
              <a:t>"; "</a:t>
            </a:r>
            <a:r>
              <a:rPr lang="en-US" altLang="zh-CN" sz="2400" dirty="0" err="1"/>
              <a:t>go","second</a:t>
            </a:r>
            <a:r>
              <a:rPr lang="en-US" altLang="zh-CN" sz="2400" dirty="0"/>
              <a:t>" : "web"}</a:t>
            </a:r>
          </a:p>
          <a:p>
            <a:r>
              <a:rPr lang="en-US" altLang="zh-CN" sz="2400" dirty="0" err="1"/>
              <a:t>createdMap</a:t>
            </a:r>
            <a:r>
              <a:rPr lang="en-US" altLang="zh-CN" sz="2400" dirty="0"/>
              <a:t> := make(map [string] float32)</a:t>
            </a:r>
          </a:p>
          <a:p>
            <a:r>
              <a:rPr lang="en-US" altLang="zh-CN" sz="2400" dirty="0" err="1"/>
              <a:t>createdMap</a:t>
            </a:r>
            <a:r>
              <a:rPr lang="en-US" altLang="zh-CN" sz="2400" dirty="0"/>
              <a:t>["k1"]</a:t>
            </a:r>
            <a:r>
              <a:rPr lang="zh-CN" altLang="en-US" sz="2400" dirty="0"/>
              <a:t> </a:t>
            </a:r>
            <a:r>
              <a:rPr lang="en-US" altLang="zh-CN" sz="2400" dirty="0"/>
              <a:t>=</a:t>
            </a:r>
            <a:r>
              <a:rPr lang="zh-CN" altLang="en-US" sz="2400" dirty="0"/>
              <a:t> </a:t>
            </a:r>
            <a:r>
              <a:rPr lang="en-US" altLang="zh-CN" sz="2400" dirty="0"/>
              <a:t>99</a:t>
            </a:r>
          </a:p>
          <a:p>
            <a:r>
              <a:rPr lang="en-US" altLang="zh-CN" sz="2400" dirty="0" err="1"/>
              <a:t>createdMap</a:t>
            </a:r>
            <a:r>
              <a:rPr lang="en-US" altLang="zh-CN" sz="2400" dirty="0"/>
              <a:t>["k2"] = 199</a:t>
            </a:r>
          </a:p>
          <a:p>
            <a:r>
              <a:rPr lang="en-US" altLang="zh-CN" sz="2400" dirty="0"/>
              <a:t>var map2 map [string] string</a:t>
            </a:r>
          </a:p>
          <a:p>
            <a:r>
              <a:rPr lang="en-US" altLang="zh-CN" sz="2400" dirty="0"/>
              <a:t>map2=map1 //</a:t>
            </a:r>
            <a:r>
              <a:rPr lang="zh-CN" altLang="en-US" sz="2400" dirty="0"/>
              <a:t>对</a:t>
            </a:r>
            <a:r>
              <a:rPr lang="en-US" altLang="zh-CN" sz="2400" dirty="0"/>
              <a:t>map</a:t>
            </a:r>
            <a:r>
              <a:rPr lang="zh-CN" altLang="en-US" sz="2400" dirty="0"/>
              <a:t>引用的内容修改会影响原始</a:t>
            </a:r>
            <a:r>
              <a:rPr lang="en-US" altLang="zh-CN" sz="2400" dirty="0"/>
              <a:t>map</a:t>
            </a:r>
            <a:r>
              <a:rPr lang="zh-CN" altLang="en-US" sz="2400" dirty="0"/>
              <a:t>的值</a:t>
            </a:r>
            <a:endParaRPr lang="en-US" altLang="zh-CN" sz="2400" dirty="0"/>
          </a:p>
          <a:p>
            <a:endParaRPr lang="en-US" altLang="zh-CN" sz="2400" dirty="0"/>
          </a:p>
          <a:p>
            <a:r>
              <a:rPr lang="en-US" altLang="zh-CN" sz="2400" dirty="0" err="1"/>
              <a:t>mapA</a:t>
            </a:r>
            <a:r>
              <a:rPr lang="en-US" altLang="zh-CN" sz="2400" dirty="0"/>
              <a:t> := make (map [int] [] int)  //</a:t>
            </a:r>
            <a:r>
              <a:rPr lang="zh-CN" altLang="en-US" sz="2400" dirty="0"/>
              <a:t>切片可以作为</a:t>
            </a:r>
            <a:r>
              <a:rPr lang="en-US" altLang="zh-CN" sz="2400" dirty="0"/>
              <a:t>map</a:t>
            </a:r>
            <a:r>
              <a:rPr lang="zh-CN" altLang="en-US" sz="2400" dirty="0"/>
              <a:t>的值</a:t>
            </a:r>
            <a:endParaRPr lang="en-US" altLang="zh-CN" sz="2400" dirty="0"/>
          </a:p>
          <a:p>
            <a:r>
              <a:rPr lang="en-US" altLang="zh-CN" sz="2400" dirty="0" err="1"/>
              <a:t>mapB</a:t>
            </a:r>
            <a:r>
              <a:rPr lang="en-US" altLang="zh-CN" sz="2400" dirty="0"/>
              <a:t> :=make (map [int] *[] int) //</a:t>
            </a:r>
            <a:r>
              <a:rPr lang="zh-CN" altLang="en-US" sz="2400" dirty="0"/>
              <a:t>切片指针作为</a:t>
            </a:r>
            <a:r>
              <a:rPr lang="en-US" altLang="zh-CN" sz="2400" dirty="0"/>
              <a:t>map</a:t>
            </a:r>
            <a:r>
              <a:rPr lang="zh-CN" altLang="en-US" sz="2400" dirty="0"/>
              <a:t>的值</a:t>
            </a:r>
          </a:p>
        </p:txBody>
      </p:sp>
    </p:spTree>
    <p:extLst>
      <p:ext uri="{BB962C8B-B14F-4D97-AF65-F5344CB8AC3E}">
        <p14:creationId xmlns:p14="http://schemas.microsoft.com/office/powerpoint/2010/main" val="3100656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1F603E-771B-1347-47E0-F8A6CA906E62}"/>
              </a:ext>
            </a:extLst>
          </p:cNvPr>
          <p:cNvSpPr>
            <a:spLocks noGrp="1"/>
          </p:cNvSpPr>
          <p:nvPr>
            <p:ph type="title"/>
          </p:nvPr>
        </p:nvSpPr>
        <p:spPr/>
        <p:txBody>
          <a:bodyPr/>
          <a:lstStyle/>
          <a:p>
            <a:r>
              <a:rPr lang="en-US" altLang="zh-CN" dirty="0"/>
              <a:t>1.5 </a:t>
            </a:r>
            <a:r>
              <a:rPr lang="zh-CN" altLang="en-US" dirty="0"/>
              <a:t>函数</a:t>
            </a:r>
          </a:p>
        </p:txBody>
      </p:sp>
      <p:sp>
        <p:nvSpPr>
          <p:cNvPr id="3" name="内容占位符 2">
            <a:extLst>
              <a:ext uri="{FF2B5EF4-FFF2-40B4-BE49-F238E27FC236}">
                <a16:creationId xmlns:a16="http://schemas.microsoft.com/office/drawing/2014/main" id="{CF6494C5-1348-A4C9-9327-845C2C585358}"/>
              </a:ext>
            </a:extLst>
          </p:cNvPr>
          <p:cNvSpPr>
            <a:spLocks noGrp="1"/>
          </p:cNvSpPr>
          <p:nvPr>
            <p:ph idx="1"/>
          </p:nvPr>
        </p:nvSpPr>
        <p:spPr/>
        <p:txBody>
          <a:bodyPr>
            <a:normAutofit fontScale="92500" lnSpcReduction="10000"/>
          </a:bodyPr>
          <a:lstStyle/>
          <a:p>
            <a:r>
              <a:rPr lang="zh-CN" altLang="en-US" dirty="0"/>
              <a:t>声明函数</a:t>
            </a:r>
            <a:endParaRPr lang="en-US" altLang="zh-CN" dirty="0"/>
          </a:p>
          <a:p>
            <a:pPr marL="457200" lvl="1" indent="0">
              <a:buNone/>
            </a:pPr>
            <a:r>
              <a:rPr lang="en-US" altLang="zh-CN" dirty="0"/>
              <a:t> </a:t>
            </a:r>
            <a:r>
              <a:rPr lang="en-US" altLang="zh-CN" dirty="0" err="1"/>
              <a:t>func</a:t>
            </a:r>
            <a:r>
              <a:rPr lang="en-US" altLang="zh-CN" dirty="0"/>
              <a:t> function_name([parameter_list]) [(return_types)] {</a:t>
            </a:r>
          </a:p>
          <a:p>
            <a:pPr marL="457200" lvl="1" indent="0">
              <a:buNone/>
            </a:pPr>
            <a:r>
              <a:rPr lang="en-US" altLang="zh-CN" dirty="0"/>
              <a:t>	//</a:t>
            </a:r>
            <a:r>
              <a:rPr lang="zh-CN" altLang="en-US" dirty="0"/>
              <a:t>函数体</a:t>
            </a:r>
            <a:endParaRPr lang="en-US" altLang="zh-CN" dirty="0"/>
          </a:p>
          <a:p>
            <a:pPr marL="457200" lvl="1" indent="0">
              <a:buNone/>
            </a:pPr>
            <a:r>
              <a:rPr lang="en-US" altLang="zh-CN" dirty="0"/>
              <a:t>	return   //</a:t>
            </a:r>
            <a:r>
              <a:rPr lang="zh-CN" altLang="en-US" dirty="0"/>
              <a:t>可返回多个返回值，如果按声明顺序返回多值，</a:t>
            </a:r>
            <a:r>
              <a:rPr lang="en-US" altLang="zh-CN" dirty="0"/>
              <a:t>return</a:t>
            </a:r>
            <a:r>
              <a:rPr lang="zh-CN" altLang="en-US" dirty="0"/>
              <a:t>后可空</a:t>
            </a:r>
            <a:endParaRPr lang="en-US" altLang="zh-CN" dirty="0"/>
          </a:p>
          <a:p>
            <a:pPr marL="457200" lvl="1" indent="0">
              <a:buNone/>
            </a:pPr>
            <a:r>
              <a:rPr lang="en-US" altLang="zh-CN" dirty="0"/>
              <a:t>}</a:t>
            </a:r>
          </a:p>
          <a:p>
            <a:r>
              <a:rPr lang="zh-CN" altLang="en-US" dirty="0"/>
              <a:t>函数参数</a:t>
            </a:r>
            <a:endParaRPr lang="en-US" altLang="zh-CN" dirty="0"/>
          </a:p>
          <a:p>
            <a:pPr lvl="1"/>
            <a:r>
              <a:rPr lang="zh-CN" altLang="en-US" dirty="0"/>
              <a:t>支持可变参数：</a:t>
            </a:r>
            <a:endParaRPr lang="en-US" altLang="zh-CN" dirty="0"/>
          </a:p>
          <a:p>
            <a:pPr marL="457200" lvl="1" indent="0">
              <a:buNone/>
            </a:pPr>
            <a:r>
              <a:rPr lang="en-US" altLang="zh-CN" dirty="0"/>
              <a:t> </a:t>
            </a:r>
            <a:r>
              <a:rPr lang="en-US" altLang="zh-CN" dirty="0" err="1"/>
              <a:t>func</a:t>
            </a:r>
            <a:r>
              <a:rPr lang="en-US" altLang="zh-CN" dirty="0"/>
              <a:t> myFunc(arg …string) {  //</a:t>
            </a:r>
            <a:r>
              <a:rPr lang="zh-CN" altLang="en-US" dirty="0"/>
              <a:t>变量</a:t>
            </a:r>
            <a:r>
              <a:rPr lang="en-US" altLang="zh-CN" dirty="0"/>
              <a:t>arg</a:t>
            </a:r>
            <a:r>
              <a:rPr lang="zh-CN" altLang="en-US" dirty="0"/>
              <a:t>是一个</a:t>
            </a:r>
            <a:r>
              <a:rPr lang="en-US" altLang="zh-CN" dirty="0"/>
              <a:t>string</a:t>
            </a:r>
            <a:r>
              <a:rPr lang="zh-CN" altLang="en-US" dirty="0"/>
              <a:t>类型的</a:t>
            </a:r>
            <a:r>
              <a:rPr lang="en-US" altLang="zh-CN" dirty="0"/>
              <a:t>slice</a:t>
            </a:r>
          </a:p>
          <a:p>
            <a:pPr marL="457200" lvl="1" indent="0">
              <a:buNone/>
            </a:pPr>
            <a:r>
              <a:rPr lang="en-US" altLang="zh-CN" dirty="0"/>
              <a:t>	for _, v := range arg {</a:t>
            </a:r>
          </a:p>
          <a:p>
            <a:pPr marL="457200" lvl="1" indent="0">
              <a:buNone/>
            </a:pPr>
            <a:r>
              <a:rPr lang="en-US" altLang="zh-CN" dirty="0"/>
              <a:t>		fmt.Printf(“And the string is : %s\n”, v)</a:t>
            </a:r>
          </a:p>
          <a:p>
            <a:pPr marL="457200" lvl="1" indent="0">
              <a:buNone/>
            </a:pPr>
            <a:r>
              <a:rPr lang="en-US" altLang="zh-CN" dirty="0"/>
              <a:t>	}</a:t>
            </a:r>
          </a:p>
          <a:p>
            <a:pPr marL="457200" lvl="1" indent="0">
              <a:buNone/>
            </a:pPr>
            <a:r>
              <a:rPr lang="en-US" altLang="zh-CN" dirty="0"/>
              <a:t>}</a:t>
            </a:r>
          </a:p>
        </p:txBody>
      </p:sp>
    </p:spTree>
    <p:extLst>
      <p:ext uri="{BB962C8B-B14F-4D97-AF65-F5344CB8AC3E}">
        <p14:creationId xmlns:p14="http://schemas.microsoft.com/office/powerpoint/2010/main" val="1680980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1706" y="251012"/>
            <a:ext cx="6647329" cy="6409765"/>
          </a:xfrm>
        </p:spPr>
        <p:txBody>
          <a:bodyPr>
            <a:normAutofit fontScale="70000" lnSpcReduction="20000"/>
          </a:bodyPr>
          <a:lstStyle/>
          <a:p>
            <a:pPr marL="0" indent="0">
              <a:buNone/>
            </a:pPr>
            <a:r>
              <a:rPr lang="en-US" altLang="zh-CN" dirty="0"/>
              <a:t>package main</a:t>
            </a:r>
          </a:p>
          <a:p>
            <a:pPr marL="0" indent="0">
              <a:buNone/>
            </a:pPr>
            <a:r>
              <a:rPr lang="en-US" altLang="zh-CN" dirty="0"/>
              <a:t>import "fmt“</a:t>
            </a:r>
          </a:p>
          <a:p>
            <a:pPr marL="0" indent="0">
              <a:buNone/>
            </a:pPr>
            <a:r>
              <a:rPr lang="en-US" altLang="zh-CN" dirty="0"/>
              <a:t>func main() {</a:t>
            </a:r>
          </a:p>
          <a:p>
            <a:pPr marL="0" indent="0">
              <a:buNone/>
            </a:pPr>
            <a:r>
              <a:rPr lang="en-US" altLang="zh-CN" dirty="0"/>
              <a:t>	num1 := 6</a:t>
            </a:r>
          </a:p>
          <a:p>
            <a:pPr marL="0" indent="0">
              <a:buNone/>
            </a:pPr>
            <a:r>
              <a:rPr lang="en-US" altLang="zh-CN" dirty="0"/>
              <a:t>	num2 := 8</a:t>
            </a:r>
          </a:p>
          <a:p>
            <a:pPr marL="0" indent="0">
              <a:buNone/>
            </a:pPr>
            <a:r>
              <a:rPr lang="en-US" altLang="zh-CN" dirty="0"/>
              <a:t>	fmt.Printf("</a:t>
            </a:r>
            <a:r>
              <a:rPr lang="zh-CN" altLang="en-US" dirty="0"/>
              <a:t>交换前</a:t>
            </a:r>
            <a:r>
              <a:rPr lang="en-US" altLang="zh-CN" dirty="0"/>
              <a:t>num1</a:t>
            </a:r>
            <a:r>
              <a:rPr lang="zh-CN" altLang="en-US" dirty="0"/>
              <a:t>的值为 </a:t>
            </a:r>
            <a:r>
              <a:rPr lang="en-US" altLang="zh-CN" dirty="0"/>
              <a:t>: %d\n", num1)</a:t>
            </a:r>
          </a:p>
          <a:p>
            <a:pPr marL="0" indent="0">
              <a:buNone/>
            </a:pPr>
            <a:r>
              <a:rPr lang="en-US" altLang="zh-CN" dirty="0"/>
              <a:t>	fmt.Printf("</a:t>
            </a:r>
            <a:r>
              <a:rPr lang="zh-CN" altLang="en-US" dirty="0"/>
              <a:t>交换前</a:t>
            </a:r>
            <a:r>
              <a:rPr lang="en-US" altLang="zh-CN" dirty="0"/>
              <a:t>num2</a:t>
            </a:r>
            <a:r>
              <a:rPr lang="zh-CN" altLang="en-US" dirty="0"/>
              <a:t>的值为 </a:t>
            </a:r>
            <a:r>
              <a:rPr lang="en-US" altLang="zh-CN" dirty="0"/>
              <a:t>: %d\n", num2)</a:t>
            </a:r>
          </a:p>
          <a:p>
            <a:pPr marL="0" indent="0">
              <a:buNone/>
            </a:pPr>
            <a:r>
              <a:rPr lang="en-US" altLang="zh-CN" dirty="0"/>
              <a:t>	exchange(num1, num2) //</a:t>
            </a:r>
            <a:r>
              <a:rPr lang="zh-CN" altLang="en-US" dirty="0"/>
              <a:t>通过调用函数来交换值</a:t>
            </a:r>
            <a:endParaRPr lang="en-US" altLang="zh-CN" dirty="0"/>
          </a:p>
          <a:p>
            <a:pPr marL="0" indent="0">
              <a:buNone/>
            </a:pPr>
            <a:r>
              <a:rPr lang="en-US" altLang="zh-CN" dirty="0"/>
              <a:t>	fmt.Printf("</a:t>
            </a:r>
            <a:r>
              <a:rPr lang="zh-CN" altLang="en-US" dirty="0"/>
              <a:t>交换后</a:t>
            </a:r>
            <a:r>
              <a:rPr lang="en-US" altLang="zh-CN" dirty="0"/>
              <a:t>num1</a:t>
            </a:r>
            <a:r>
              <a:rPr lang="zh-CN" altLang="en-US" dirty="0"/>
              <a:t>的值 </a:t>
            </a:r>
            <a:r>
              <a:rPr lang="en-US" altLang="zh-CN" dirty="0"/>
              <a:t>: %d\n", num1)</a:t>
            </a:r>
          </a:p>
          <a:p>
            <a:pPr marL="0" indent="0">
              <a:buNone/>
            </a:pPr>
            <a:r>
              <a:rPr lang="en-US" altLang="zh-CN" dirty="0"/>
              <a:t>	fmt.Printf("</a:t>
            </a:r>
            <a:r>
              <a:rPr lang="zh-CN" altLang="en-US" dirty="0"/>
              <a:t>交换后</a:t>
            </a:r>
            <a:r>
              <a:rPr lang="en-US" altLang="zh-CN" dirty="0"/>
              <a:t>num2</a:t>
            </a:r>
            <a:r>
              <a:rPr lang="zh-CN" altLang="en-US" dirty="0"/>
              <a:t>的值 </a:t>
            </a:r>
            <a:r>
              <a:rPr lang="en-US" altLang="zh-CN" dirty="0"/>
              <a:t>: %d\n", num2)}</a:t>
            </a:r>
          </a:p>
          <a:p>
            <a:pPr marL="0" indent="0">
              <a:buNone/>
            </a:pPr>
            <a:r>
              <a:rPr lang="en-US" altLang="zh-CN" dirty="0"/>
              <a:t>/* </a:t>
            </a:r>
            <a:r>
              <a:rPr lang="zh-CN" altLang="en-US" dirty="0"/>
              <a:t>定义相互交换值的函数 *</a:t>
            </a:r>
            <a:r>
              <a:rPr lang="en-US" altLang="zh-CN" dirty="0"/>
              <a:t>/</a:t>
            </a:r>
          </a:p>
          <a:p>
            <a:pPr marL="0" indent="0">
              <a:buNone/>
            </a:pPr>
            <a:r>
              <a:rPr lang="en-US" altLang="zh-CN" dirty="0"/>
              <a:t>func exchange(x, y int) int {</a:t>
            </a:r>
          </a:p>
          <a:p>
            <a:pPr marL="0" indent="0">
              <a:buNone/>
            </a:pPr>
            <a:r>
              <a:rPr lang="en-US" altLang="zh-CN" dirty="0"/>
              <a:t>	var tmp int</a:t>
            </a:r>
          </a:p>
          <a:p>
            <a:pPr marL="0" indent="0">
              <a:buNone/>
            </a:pPr>
            <a:r>
              <a:rPr lang="en-US" altLang="zh-CN" dirty="0"/>
              <a:t>	tmp = x /* </a:t>
            </a:r>
            <a:r>
              <a:rPr lang="zh-CN" altLang="en-US" dirty="0"/>
              <a:t>将 </a:t>
            </a:r>
            <a:r>
              <a:rPr lang="en-US" altLang="zh-CN" dirty="0"/>
              <a:t>x </a:t>
            </a:r>
            <a:r>
              <a:rPr lang="zh-CN" altLang="en-US" dirty="0"/>
              <a:t>值赋给 </a:t>
            </a:r>
            <a:r>
              <a:rPr lang="en-US" altLang="zh-CN" dirty="0"/>
              <a:t>tmp */</a:t>
            </a:r>
          </a:p>
          <a:p>
            <a:pPr marL="0" indent="0">
              <a:buNone/>
            </a:pPr>
            <a:r>
              <a:rPr lang="en-US" altLang="zh-CN" dirty="0"/>
              <a:t>	x = y   /* </a:t>
            </a:r>
            <a:r>
              <a:rPr lang="zh-CN" altLang="en-US" dirty="0"/>
              <a:t>将 </a:t>
            </a:r>
            <a:r>
              <a:rPr lang="en-US" altLang="zh-CN" dirty="0"/>
              <a:t>y </a:t>
            </a:r>
            <a:r>
              <a:rPr lang="zh-CN" altLang="en-US" dirty="0"/>
              <a:t>值赋给 </a:t>
            </a:r>
            <a:r>
              <a:rPr lang="en-US" altLang="zh-CN" dirty="0"/>
              <a:t>x */</a:t>
            </a:r>
          </a:p>
          <a:p>
            <a:pPr marL="0" indent="0">
              <a:buNone/>
            </a:pPr>
            <a:r>
              <a:rPr lang="en-US" altLang="zh-CN" dirty="0"/>
              <a:t>	y = tmp /* </a:t>
            </a:r>
            <a:r>
              <a:rPr lang="zh-CN" altLang="en-US" dirty="0"/>
              <a:t>将 </a:t>
            </a:r>
            <a:r>
              <a:rPr lang="en-US" altLang="zh-CN" dirty="0"/>
              <a:t>tmp </a:t>
            </a:r>
            <a:r>
              <a:rPr lang="zh-CN" altLang="en-US" dirty="0"/>
              <a:t>值赋给 </a:t>
            </a:r>
            <a:r>
              <a:rPr lang="en-US" altLang="zh-CN" dirty="0"/>
              <a:t>y*/</a:t>
            </a:r>
          </a:p>
          <a:p>
            <a:pPr marL="0" indent="0">
              <a:buNone/>
            </a:pPr>
            <a:r>
              <a:rPr lang="en-US" altLang="zh-CN" dirty="0"/>
              <a:t>	return tmp</a:t>
            </a:r>
          </a:p>
          <a:p>
            <a:pPr marL="0" indent="0">
              <a:buNone/>
            </a:pPr>
            <a:r>
              <a:rPr lang="en-US" altLang="zh-CN" dirty="0"/>
              <a:t>}</a:t>
            </a:r>
            <a:endParaRPr lang="zh-CN" altLang="en-US" dirty="0"/>
          </a:p>
        </p:txBody>
      </p:sp>
      <p:pic>
        <p:nvPicPr>
          <p:cNvPr id="6" name="图片 5"/>
          <p:cNvPicPr>
            <a:picLocks noChangeAspect="1"/>
          </p:cNvPicPr>
          <p:nvPr/>
        </p:nvPicPr>
        <p:blipFill>
          <a:blip r:embed="rId2"/>
          <a:stretch>
            <a:fillRect/>
          </a:stretch>
        </p:blipFill>
        <p:spPr>
          <a:xfrm>
            <a:off x="7608233" y="557589"/>
            <a:ext cx="4057650" cy="1609725"/>
          </a:xfrm>
          <a:prstGeom prst="rect">
            <a:avLst/>
          </a:prstGeom>
        </p:spPr>
      </p:pic>
      <p:sp>
        <p:nvSpPr>
          <p:cNvPr id="7" name="文本框 6"/>
          <p:cNvSpPr txBox="1"/>
          <p:nvPr/>
        </p:nvSpPr>
        <p:spPr>
          <a:xfrm>
            <a:off x="7527551" y="188257"/>
            <a:ext cx="1800493" cy="369332"/>
          </a:xfrm>
          <a:prstGeom prst="rect">
            <a:avLst/>
          </a:prstGeom>
          <a:noFill/>
        </p:spPr>
        <p:txBody>
          <a:bodyPr wrap="none" rtlCol="0">
            <a:spAutoFit/>
          </a:bodyPr>
          <a:lstStyle/>
          <a:p>
            <a:r>
              <a:rPr lang="zh-CN" altLang="en-US" dirty="0"/>
              <a:t>运行结果如下：</a:t>
            </a:r>
          </a:p>
        </p:txBody>
      </p:sp>
      <p:sp>
        <p:nvSpPr>
          <p:cNvPr id="8" name="文本框 7"/>
          <p:cNvSpPr txBox="1"/>
          <p:nvPr/>
        </p:nvSpPr>
        <p:spPr>
          <a:xfrm>
            <a:off x="7527551" y="2384610"/>
            <a:ext cx="3765177" cy="923330"/>
          </a:xfrm>
          <a:prstGeom prst="rect">
            <a:avLst/>
          </a:prstGeom>
          <a:noFill/>
        </p:spPr>
        <p:txBody>
          <a:bodyPr wrap="square" rtlCol="0">
            <a:spAutoFit/>
          </a:bodyPr>
          <a:lstStyle/>
          <a:p>
            <a:r>
              <a:rPr lang="zh-CN" altLang="en-US" b="1" dirty="0">
                <a:solidFill>
                  <a:srgbClr val="FF0000"/>
                </a:solidFill>
              </a:rPr>
              <a:t>使用值传递，使得两个变量的值并没有实现真正的交换。必须使用引用传递才能实现变量的值交换：</a:t>
            </a:r>
          </a:p>
        </p:txBody>
      </p:sp>
      <p:sp>
        <p:nvSpPr>
          <p:cNvPr id="9" name="文本框 8"/>
          <p:cNvSpPr txBox="1"/>
          <p:nvPr/>
        </p:nvSpPr>
        <p:spPr>
          <a:xfrm>
            <a:off x="7608232" y="3455895"/>
            <a:ext cx="3391461" cy="2031325"/>
          </a:xfrm>
          <a:prstGeom prst="rect">
            <a:avLst/>
          </a:prstGeom>
          <a:noFill/>
        </p:spPr>
        <p:txBody>
          <a:bodyPr wrap="square" rtlCol="0">
            <a:spAutoFit/>
          </a:bodyPr>
          <a:lstStyle/>
          <a:p>
            <a:r>
              <a:rPr lang="en-US" altLang="zh-CN" dirty="0"/>
              <a:t>Func exchange(x *int, y *int) int {</a:t>
            </a:r>
          </a:p>
          <a:p>
            <a:r>
              <a:rPr lang="en-US" altLang="zh-CN" dirty="0"/>
              <a:t>	var tmp int</a:t>
            </a:r>
          </a:p>
          <a:p>
            <a:r>
              <a:rPr lang="en-US" altLang="zh-CN" dirty="0"/>
              <a:t>	tmp = *x</a:t>
            </a:r>
          </a:p>
          <a:p>
            <a:r>
              <a:rPr lang="en-US" altLang="zh-CN" dirty="0"/>
              <a:t>	*x = *y</a:t>
            </a:r>
          </a:p>
          <a:p>
            <a:r>
              <a:rPr lang="en-US" altLang="zh-CN" dirty="0"/>
              <a:t>	*y = tmp</a:t>
            </a:r>
          </a:p>
          <a:p>
            <a:r>
              <a:rPr lang="en-US" altLang="zh-CN" dirty="0"/>
              <a:t>	return tmp</a:t>
            </a:r>
          </a:p>
          <a:p>
            <a:r>
              <a:rPr lang="en-US" altLang="zh-CN" dirty="0"/>
              <a:t>}</a:t>
            </a:r>
            <a:endParaRPr lang="zh-CN" altLang="en-US" dirty="0"/>
          </a:p>
        </p:txBody>
      </p:sp>
      <p:pic>
        <p:nvPicPr>
          <p:cNvPr id="10" name="图片 9"/>
          <p:cNvPicPr>
            <a:picLocks noChangeAspect="1"/>
          </p:cNvPicPr>
          <p:nvPr/>
        </p:nvPicPr>
        <p:blipFill>
          <a:blip r:embed="rId3"/>
          <a:stretch>
            <a:fillRect/>
          </a:stretch>
        </p:blipFill>
        <p:spPr>
          <a:xfrm>
            <a:off x="8087845" y="5280677"/>
            <a:ext cx="3578038" cy="1380100"/>
          </a:xfrm>
          <a:prstGeom prst="rect">
            <a:avLst/>
          </a:prstGeom>
        </p:spPr>
      </p:pic>
      <p:sp>
        <p:nvSpPr>
          <p:cNvPr id="11" name="文本框 10"/>
          <p:cNvSpPr txBox="1"/>
          <p:nvPr/>
        </p:nvSpPr>
        <p:spPr>
          <a:xfrm>
            <a:off x="3136244" y="251012"/>
            <a:ext cx="4011708" cy="1200329"/>
          </a:xfrm>
          <a:prstGeom prst="rect">
            <a:avLst/>
          </a:prstGeom>
          <a:noFill/>
        </p:spPr>
        <p:txBody>
          <a:bodyPr wrap="square" rtlCol="0">
            <a:spAutoFit/>
          </a:bodyPr>
          <a:lstStyle/>
          <a:p>
            <a:r>
              <a:rPr lang="zh-CN" altLang="en-US" sz="2400" b="1" dirty="0">
                <a:solidFill>
                  <a:srgbClr val="FF0000"/>
                </a:solidFill>
              </a:rPr>
              <a:t>默认情况下，</a:t>
            </a:r>
            <a:r>
              <a:rPr lang="en-US" altLang="zh-CN" sz="2400" b="1" dirty="0">
                <a:solidFill>
                  <a:srgbClr val="FF0000"/>
                </a:solidFill>
              </a:rPr>
              <a:t>go</a:t>
            </a:r>
            <a:r>
              <a:rPr lang="zh-CN" altLang="en-US" sz="2400" b="1" dirty="0">
                <a:solidFill>
                  <a:srgbClr val="FF0000"/>
                </a:solidFill>
              </a:rPr>
              <a:t>使用值传递参数，即在调用过程中不会影响实际参数的值</a:t>
            </a:r>
          </a:p>
        </p:txBody>
      </p:sp>
    </p:spTree>
    <p:extLst>
      <p:ext uri="{BB962C8B-B14F-4D97-AF65-F5344CB8AC3E}">
        <p14:creationId xmlns:p14="http://schemas.microsoft.com/office/powerpoint/2010/main" val="245393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05EAB03B-41F4-40EE-D9DB-090F0DF43610}"/>
              </a:ext>
            </a:extLst>
          </p:cNvPr>
          <p:cNvPicPr>
            <a:picLocks noGrp="1" noChangeAspect="1"/>
          </p:cNvPicPr>
          <p:nvPr>
            <p:ph idx="1"/>
          </p:nvPr>
        </p:nvPicPr>
        <p:blipFill>
          <a:blip r:embed="rId2"/>
          <a:stretch>
            <a:fillRect/>
          </a:stretch>
        </p:blipFill>
        <p:spPr>
          <a:xfrm>
            <a:off x="1702676" y="97413"/>
            <a:ext cx="8397766" cy="6663174"/>
          </a:xfrm>
        </p:spPr>
      </p:pic>
    </p:spTree>
    <p:extLst>
      <p:ext uri="{BB962C8B-B14F-4D97-AF65-F5344CB8AC3E}">
        <p14:creationId xmlns:p14="http://schemas.microsoft.com/office/powerpoint/2010/main" val="1854432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8207188" cy="1006475"/>
          </a:xfrm>
        </p:spPr>
        <p:txBody>
          <a:bodyPr/>
          <a:lstStyle/>
          <a:p>
            <a:r>
              <a:rPr lang="zh-CN" altLang="en-US" dirty="0"/>
              <a:t>匿名函数 </a:t>
            </a:r>
            <a:r>
              <a:rPr lang="zh-CN" altLang="en-US" sz="2400" dirty="0"/>
              <a:t>也称为闭包，指无须定义函数名的函数</a:t>
            </a:r>
          </a:p>
        </p:txBody>
      </p:sp>
      <p:sp>
        <p:nvSpPr>
          <p:cNvPr id="3" name="内容占位符 2"/>
          <p:cNvSpPr>
            <a:spLocks noGrp="1"/>
          </p:cNvSpPr>
          <p:nvPr>
            <p:ph idx="1"/>
          </p:nvPr>
        </p:nvSpPr>
        <p:spPr>
          <a:xfrm>
            <a:off x="838201" y="1825624"/>
            <a:ext cx="5239870" cy="4781364"/>
          </a:xfrm>
        </p:spPr>
        <p:txBody>
          <a:bodyPr>
            <a:normAutofit/>
          </a:bodyPr>
          <a:lstStyle/>
          <a:p>
            <a:r>
              <a:rPr lang="zh-CN" altLang="en-US" dirty="0"/>
              <a:t>匿名函数只有函数体，可作为一种被赋值给函数类型的变量。</a:t>
            </a:r>
            <a:endParaRPr lang="en-US" altLang="zh-CN" dirty="0"/>
          </a:p>
          <a:p>
            <a:r>
              <a:rPr lang="zh-CN" altLang="en-US" dirty="0"/>
              <a:t>匿名函数往往以变量方式被传递。</a:t>
            </a:r>
            <a:endParaRPr lang="en-US" altLang="zh-CN" dirty="0"/>
          </a:p>
          <a:p>
            <a:pPr marL="457200" lvl="1" indent="0">
              <a:buNone/>
            </a:pPr>
            <a:r>
              <a:rPr lang="en-US" altLang="zh-CN" dirty="0"/>
              <a:t>Func (</a:t>
            </a:r>
            <a:r>
              <a:rPr lang="zh-CN" altLang="en-US" dirty="0"/>
              <a:t>参数列表</a:t>
            </a:r>
            <a:r>
              <a:rPr lang="en-US" altLang="zh-CN" dirty="0"/>
              <a:t>) (</a:t>
            </a:r>
            <a:r>
              <a:rPr lang="zh-CN" altLang="en-US" dirty="0"/>
              <a:t>返回值类型列表</a:t>
            </a:r>
            <a:r>
              <a:rPr lang="en-US" altLang="zh-CN" dirty="0"/>
              <a:t>) {</a:t>
            </a:r>
          </a:p>
          <a:p>
            <a:pPr marL="914400" lvl="2" indent="0">
              <a:buNone/>
            </a:pPr>
            <a:r>
              <a:rPr lang="en-US" altLang="zh-CN" dirty="0"/>
              <a:t>//</a:t>
            </a:r>
            <a:r>
              <a:rPr lang="zh-CN" altLang="en-US" dirty="0"/>
              <a:t>函数体</a:t>
            </a:r>
            <a:endParaRPr lang="en-US" altLang="zh-CN" dirty="0"/>
          </a:p>
          <a:p>
            <a:pPr marL="457200" lvl="1" indent="0">
              <a:buNone/>
            </a:pPr>
            <a:r>
              <a:rPr lang="en-US" altLang="zh-CN" dirty="0"/>
              <a:t>}</a:t>
            </a:r>
          </a:p>
          <a:p>
            <a:r>
              <a:rPr lang="zh-CN" altLang="en-US" dirty="0"/>
              <a:t>匿名函数的优越性在于，可直接使用函数内的变量而不必声明。</a:t>
            </a:r>
          </a:p>
        </p:txBody>
      </p:sp>
      <p:sp>
        <p:nvSpPr>
          <p:cNvPr id="4" name="矩形 3"/>
          <p:cNvSpPr/>
          <p:nvPr/>
        </p:nvSpPr>
        <p:spPr>
          <a:xfrm>
            <a:off x="6929719" y="1720359"/>
            <a:ext cx="4984376" cy="3785652"/>
          </a:xfrm>
          <a:prstGeom prst="rect">
            <a:avLst/>
          </a:prstGeom>
        </p:spPr>
        <p:txBody>
          <a:bodyPr wrap="square">
            <a:spAutoFit/>
          </a:bodyPr>
          <a:lstStyle/>
          <a:p>
            <a:r>
              <a:rPr lang="en-US" altLang="zh-CN" sz="2000" dirty="0">
                <a:latin typeface="宋体" panose="02010600030101010101" pitchFamily="2" charset="-122"/>
                <a:ea typeface="宋体" panose="02010600030101010101" pitchFamily="2" charset="-122"/>
              </a:rPr>
              <a:t>package main</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import "fmt"</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func main() {</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  </a:t>
            </a:r>
            <a:r>
              <a:rPr lang="en-US" altLang="zh-CN" sz="2000" dirty="0">
                <a:latin typeface="宋体" panose="02010600030101010101" pitchFamily="2" charset="-122"/>
                <a:ea typeface="宋体" panose="02010600030101010101" pitchFamily="2" charset="-122"/>
              </a:rPr>
              <a:t>x, y := 6, 8</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  </a:t>
            </a:r>
            <a:r>
              <a:rPr lang="en-US" altLang="zh-CN" sz="2000" b="1" dirty="0">
                <a:solidFill>
                  <a:srgbClr val="FF0000"/>
                </a:solidFill>
                <a:latin typeface="宋体" panose="02010600030101010101" pitchFamily="2" charset="-122"/>
                <a:ea typeface="宋体" panose="02010600030101010101" pitchFamily="2" charset="-122"/>
              </a:rPr>
              <a:t>defer</a:t>
            </a:r>
            <a:r>
              <a:rPr lang="en-US" altLang="zh-CN" sz="2000" dirty="0">
                <a:latin typeface="宋体" panose="02010600030101010101" pitchFamily="2" charset="-122"/>
                <a:ea typeface="宋体" panose="02010600030101010101" pitchFamily="2" charset="-122"/>
              </a:rPr>
              <a:t> func(a int) { </a:t>
            </a:r>
            <a:r>
              <a:rPr lang="en-US" altLang="zh-CN" sz="2000" b="1" dirty="0">
                <a:solidFill>
                  <a:srgbClr val="FF0000"/>
                </a:solidFill>
                <a:latin typeface="宋体" panose="02010600030101010101" pitchFamily="2" charset="-122"/>
                <a:ea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rPr>
              <a:t>延迟执行</a:t>
            </a:r>
          </a:p>
          <a:p>
            <a:r>
              <a:rPr lang="zh-CN" altLang="en-US" sz="2000" dirty="0">
                <a:latin typeface="宋体" panose="02010600030101010101" pitchFamily="2" charset="-122"/>
                <a:ea typeface="宋体" panose="02010600030101010101" pitchFamily="2" charset="-122"/>
              </a:rPr>
              <a:t>  </a:t>
            </a:r>
            <a:r>
              <a:rPr lang="en-US" altLang="zh-CN" sz="2000" dirty="0">
                <a:latin typeface="宋体" panose="02010600030101010101" pitchFamily="2" charset="-122"/>
                <a:ea typeface="宋体" panose="02010600030101010101" pitchFamily="2" charset="-122"/>
              </a:rPr>
              <a:t>fmt.Println("defer x, y = ", a, y) </a:t>
            </a:r>
          </a:p>
          <a:p>
            <a:r>
              <a:rPr lang="en-US" altLang="zh-CN" sz="2000" dirty="0">
                <a:latin typeface="宋体" panose="02010600030101010101" pitchFamily="2" charset="-122"/>
                <a:ea typeface="宋体" panose="02010600030101010101" pitchFamily="2" charset="-122"/>
              </a:rPr>
              <a:t>                      //y</a:t>
            </a:r>
            <a:r>
              <a:rPr lang="zh-CN" altLang="en-US" sz="2000" dirty="0">
                <a:latin typeface="宋体" panose="02010600030101010101" pitchFamily="2" charset="-122"/>
                <a:ea typeface="宋体" panose="02010600030101010101" pitchFamily="2" charset="-122"/>
              </a:rPr>
              <a:t>为闭包引用</a:t>
            </a:r>
          </a:p>
          <a:p>
            <a:r>
              <a:rPr lang="zh-CN" altLang="en-US" sz="2000" dirty="0">
                <a:latin typeface="宋体" panose="02010600030101010101" pitchFamily="2" charset="-122"/>
                <a:ea typeface="宋体" panose="02010600030101010101" pitchFamily="2" charset="-122"/>
              </a:rPr>
              <a:t>  </a:t>
            </a:r>
            <a:r>
              <a:rPr lang="en-US" altLang="zh-CN" sz="2000" dirty="0">
                <a:latin typeface="宋体" panose="02010600030101010101" pitchFamily="2" charset="-122"/>
                <a:ea typeface="宋体" panose="02010600030101010101" pitchFamily="2" charset="-122"/>
              </a:rPr>
              <a:t>}(x)</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  </a:t>
            </a:r>
            <a:r>
              <a:rPr lang="en-US" altLang="zh-CN" sz="2000" dirty="0">
                <a:latin typeface="宋体" panose="02010600030101010101" pitchFamily="2" charset="-122"/>
                <a:ea typeface="宋体" panose="02010600030101010101" pitchFamily="2" charset="-122"/>
              </a:rPr>
              <a:t>x += 10</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  </a:t>
            </a:r>
            <a:r>
              <a:rPr lang="en-US" altLang="zh-CN" sz="2000" dirty="0">
                <a:latin typeface="宋体" panose="02010600030101010101" pitchFamily="2" charset="-122"/>
                <a:ea typeface="宋体" panose="02010600030101010101" pitchFamily="2" charset="-122"/>
              </a:rPr>
              <a:t>y += 100</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  </a:t>
            </a:r>
            <a:r>
              <a:rPr lang="en-US" altLang="zh-CN" sz="2000" dirty="0">
                <a:latin typeface="宋体" panose="02010600030101010101" pitchFamily="2" charset="-122"/>
                <a:ea typeface="宋体" panose="02010600030101010101" pitchFamily="2" charset="-122"/>
              </a:rPr>
              <a:t>fmt.Println(x, y)</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7309317" y="5506011"/>
            <a:ext cx="4010025" cy="1009650"/>
          </a:xfrm>
          <a:prstGeom prst="rect">
            <a:avLst/>
          </a:prstGeom>
        </p:spPr>
      </p:pic>
    </p:spTree>
    <p:extLst>
      <p:ext uri="{BB962C8B-B14F-4D97-AF65-F5344CB8AC3E}">
        <p14:creationId xmlns:p14="http://schemas.microsoft.com/office/powerpoint/2010/main" val="4277896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871884" y="1002061"/>
            <a:ext cx="6194611" cy="5555983"/>
          </a:xfrm>
        </p:spPr>
        <p:txBody>
          <a:bodyPr>
            <a:normAutofit fontScale="62500" lnSpcReduction="20000"/>
          </a:bodyPr>
          <a:lstStyle/>
          <a:p>
            <a:pPr marL="0" indent="0">
              <a:buNone/>
            </a:pPr>
            <a:r>
              <a:rPr lang="en-US" altLang="zh-CN" dirty="0"/>
              <a:t>package main</a:t>
            </a:r>
          </a:p>
          <a:p>
            <a:pPr marL="0" indent="0">
              <a:buNone/>
            </a:pPr>
            <a:r>
              <a:rPr lang="en-US" altLang="zh-CN" dirty="0"/>
              <a:t>import "fmt"</a:t>
            </a:r>
          </a:p>
          <a:p>
            <a:pPr marL="0" indent="0">
              <a:buNone/>
            </a:pPr>
            <a:r>
              <a:rPr lang="en-US" altLang="zh-CN" dirty="0"/>
              <a:t>/* </a:t>
            </a:r>
            <a:r>
              <a:rPr lang="zh-CN" altLang="en-US" dirty="0"/>
              <a:t>遍历切片中每个元素，通过给定的函数访问元素</a:t>
            </a:r>
            <a:r>
              <a:rPr lang="en-US" altLang="zh-CN" dirty="0"/>
              <a:t>*/</a:t>
            </a:r>
            <a:endParaRPr lang="zh-CN" altLang="en-US" dirty="0"/>
          </a:p>
          <a:p>
            <a:pPr marL="0" indent="0">
              <a:buNone/>
            </a:pPr>
            <a:r>
              <a:rPr lang="en-US" altLang="zh-CN" dirty="0"/>
              <a:t>func visitPrint(list []int, f func(int)) {</a:t>
            </a:r>
          </a:p>
          <a:p>
            <a:pPr marL="0" indent="0">
              <a:buNone/>
            </a:pPr>
            <a:r>
              <a:rPr lang="en-US" altLang="zh-CN" dirty="0"/>
              <a:t>	for _, value := range list {</a:t>
            </a:r>
          </a:p>
          <a:p>
            <a:pPr marL="0" indent="0">
              <a:buNone/>
            </a:pPr>
            <a:r>
              <a:rPr lang="en-US" altLang="zh-CN" dirty="0"/>
              <a:t>		f(value) </a:t>
            </a:r>
          </a:p>
          <a:p>
            <a:pPr marL="0" indent="0">
              <a:buNone/>
            </a:pPr>
            <a:r>
              <a:rPr lang="en-US" altLang="zh-CN" dirty="0"/>
              <a:t>		/*</a:t>
            </a:r>
            <a:r>
              <a:rPr lang="zh-CN" altLang="en-US" dirty="0"/>
              <a:t>每个元素用</a:t>
            </a:r>
            <a:r>
              <a:rPr lang="en-US" altLang="zh-CN" dirty="0"/>
              <a:t>f</a:t>
            </a:r>
            <a:r>
              <a:rPr lang="zh-CN" altLang="en-US" dirty="0"/>
              <a:t>函数处理一遍</a:t>
            </a:r>
            <a:r>
              <a:rPr lang="en-US" altLang="zh-CN" dirty="0"/>
              <a:t>*/</a:t>
            </a:r>
          </a:p>
          <a:p>
            <a:pPr marL="0" indent="0">
              <a:buNone/>
            </a:pPr>
            <a:r>
              <a:rPr lang="en-US" altLang="zh-CN" dirty="0"/>
              <a:t>	}</a:t>
            </a:r>
          </a:p>
          <a:p>
            <a:pPr marL="0" indent="0">
              <a:buNone/>
            </a:pPr>
            <a:r>
              <a:rPr lang="en-US" altLang="zh-CN" dirty="0"/>
              <a:t>}</a:t>
            </a:r>
          </a:p>
          <a:p>
            <a:pPr marL="0" indent="0">
              <a:buNone/>
            </a:pPr>
            <a:r>
              <a:rPr lang="en-US" altLang="zh-CN" dirty="0"/>
              <a:t>func main() {</a:t>
            </a:r>
          </a:p>
          <a:p>
            <a:pPr marL="0" indent="0">
              <a:buNone/>
            </a:pPr>
            <a:r>
              <a:rPr lang="en-US" altLang="zh-CN" dirty="0"/>
              <a:t>	sli := []int{1, 6, 8}</a:t>
            </a:r>
          </a:p>
          <a:p>
            <a:pPr marL="0" indent="0">
              <a:buNone/>
            </a:pPr>
            <a:r>
              <a:rPr lang="en-US" altLang="zh-CN" dirty="0"/>
              <a:t>	// </a:t>
            </a:r>
            <a:r>
              <a:rPr lang="zh-CN" altLang="en-US" dirty="0"/>
              <a:t>使用匿名函数打印切片的内容</a:t>
            </a:r>
          </a:p>
          <a:p>
            <a:pPr marL="0" indent="0">
              <a:buNone/>
            </a:pPr>
            <a:r>
              <a:rPr lang="zh-CN" altLang="en-US" dirty="0"/>
              <a:t>	</a:t>
            </a:r>
            <a:r>
              <a:rPr lang="en-US" altLang="zh-CN" dirty="0"/>
              <a:t>visitPrint</a:t>
            </a:r>
            <a:r>
              <a:rPr lang="en-US" altLang="zh-CN" b="1" dirty="0">
                <a:solidFill>
                  <a:srgbClr val="FF0000"/>
                </a:solidFill>
              </a:rPr>
              <a:t>(</a:t>
            </a:r>
            <a:r>
              <a:rPr lang="en-US" altLang="zh-CN" dirty="0"/>
              <a:t>sli, func(value int) </a:t>
            </a:r>
            <a:r>
              <a:rPr lang="en-US" altLang="zh-CN" b="1" dirty="0">
                <a:solidFill>
                  <a:srgbClr val="0070C0"/>
                </a:solidFill>
              </a:rPr>
              <a:t>{	</a:t>
            </a:r>
            <a:r>
              <a:rPr lang="en-US" altLang="zh-CN" dirty="0"/>
              <a:t> /*f</a:t>
            </a:r>
            <a:r>
              <a:rPr lang="zh-CN" altLang="en-US" dirty="0"/>
              <a:t>函数的实参函数</a:t>
            </a:r>
            <a:r>
              <a:rPr lang="en-US" altLang="zh-CN" dirty="0"/>
              <a:t>*/</a:t>
            </a:r>
          </a:p>
          <a:p>
            <a:pPr marL="0" indent="0">
              <a:buNone/>
            </a:pPr>
            <a:r>
              <a:rPr lang="en-US" altLang="zh-CN" dirty="0"/>
              <a:t>			fmt.Println(value)</a:t>
            </a:r>
          </a:p>
          <a:p>
            <a:pPr marL="0" indent="0">
              <a:buNone/>
            </a:pPr>
            <a:r>
              <a:rPr lang="en-US" altLang="zh-CN" dirty="0"/>
              <a:t>	                    </a:t>
            </a:r>
            <a:r>
              <a:rPr lang="en-US" altLang="zh-CN" b="1" dirty="0">
                <a:solidFill>
                  <a:srgbClr val="0070C0"/>
                </a:solidFill>
              </a:rPr>
              <a:t>}</a:t>
            </a:r>
            <a:r>
              <a:rPr lang="en-US" altLang="zh-CN" dirty="0"/>
              <a:t> </a:t>
            </a:r>
            <a:r>
              <a:rPr lang="en-US" altLang="zh-CN" b="1" dirty="0">
                <a:solidFill>
                  <a:srgbClr val="FF0000"/>
                </a:solidFill>
              </a:rPr>
              <a:t>)</a:t>
            </a:r>
          </a:p>
          <a:p>
            <a:pPr marL="0" indent="0">
              <a:buNone/>
            </a:pPr>
            <a:r>
              <a:rPr lang="en-US" altLang="zh-CN" dirty="0"/>
              <a:t>}</a:t>
            </a:r>
            <a:endParaRPr lang="zh-CN" altLang="en-US" dirty="0"/>
          </a:p>
        </p:txBody>
      </p:sp>
      <p:pic>
        <p:nvPicPr>
          <p:cNvPr id="4" name="图片 3"/>
          <p:cNvPicPr>
            <a:picLocks noChangeAspect="1"/>
          </p:cNvPicPr>
          <p:nvPr/>
        </p:nvPicPr>
        <p:blipFill>
          <a:blip r:embed="rId2"/>
          <a:stretch>
            <a:fillRect/>
          </a:stretch>
        </p:blipFill>
        <p:spPr>
          <a:xfrm>
            <a:off x="8570259" y="5652631"/>
            <a:ext cx="3319642" cy="1061652"/>
          </a:xfrm>
          <a:prstGeom prst="rect">
            <a:avLst/>
          </a:prstGeom>
        </p:spPr>
      </p:pic>
      <p:sp>
        <p:nvSpPr>
          <p:cNvPr id="6" name="文本框 5"/>
          <p:cNvSpPr txBox="1"/>
          <p:nvPr/>
        </p:nvSpPr>
        <p:spPr>
          <a:xfrm>
            <a:off x="144455" y="165969"/>
            <a:ext cx="2954655" cy="646331"/>
          </a:xfrm>
          <a:prstGeom prst="rect">
            <a:avLst/>
          </a:prstGeom>
          <a:noFill/>
        </p:spPr>
        <p:txBody>
          <a:bodyPr wrap="none" rtlCol="0">
            <a:spAutoFit/>
          </a:bodyPr>
          <a:lstStyle/>
          <a:p>
            <a:r>
              <a:rPr lang="zh-CN" altLang="en-US" sz="3600" dirty="0"/>
              <a:t>匿名函数调用</a:t>
            </a:r>
          </a:p>
        </p:txBody>
      </p:sp>
      <p:sp>
        <p:nvSpPr>
          <p:cNvPr id="7" name="矩形 6"/>
          <p:cNvSpPr/>
          <p:nvPr/>
        </p:nvSpPr>
        <p:spPr>
          <a:xfrm>
            <a:off x="268941" y="1155919"/>
            <a:ext cx="5253317" cy="3693319"/>
          </a:xfrm>
          <a:prstGeom prst="rect">
            <a:avLst/>
          </a:prstGeom>
        </p:spPr>
        <p:txBody>
          <a:bodyPr wrap="square">
            <a:spAutoFit/>
          </a:bodyPr>
          <a:lstStyle/>
          <a:p>
            <a:r>
              <a:rPr lang="en-US" altLang="zh-CN" dirty="0"/>
              <a:t>package main</a:t>
            </a:r>
          </a:p>
          <a:p>
            <a:r>
              <a:rPr lang="en-US" altLang="zh-CN" dirty="0"/>
              <a:t>import "fmt"</a:t>
            </a:r>
          </a:p>
          <a:p>
            <a:r>
              <a:rPr lang="en-US" altLang="zh-CN" dirty="0"/>
              <a:t>func main() {</a:t>
            </a:r>
          </a:p>
          <a:p>
            <a:r>
              <a:rPr lang="en-US" altLang="zh-CN" dirty="0"/>
              <a:t>  f := func(data int) { </a:t>
            </a:r>
          </a:p>
          <a:p>
            <a:r>
              <a:rPr lang="en-US" altLang="zh-CN" dirty="0"/>
              <a:t>	    // </a:t>
            </a:r>
            <a:r>
              <a:rPr lang="zh-CN" altLang="en-US" dirty="0"/>
              <a:t>定义匿名函数并赋值给</a:t>
            </a:r>
            <a:r>
              <a:rPr lang="en-US" altLang="zh-CN" dirty="0"/>
              <a:t>f</a:t>
            </a:r>
            <a:r>
              <a:rPr lang="zh-CN" altLang="en-US" dirty="0"/>
              <a:t>变量</a:t>
            </a:r>
          </a:p>
          <a:p>
            <a:r>
              <a:rPr lang="en-US" altLang="zh-CN" dirty="0"/>
              <a:t>      fmt.Println("hi, this is a closure", data)</a:t>
            </a:r>
          </a:p>
          <a:p>
            <a:r>
              <a:rPr lang="en-US" altLang="zh-CN" dirty="0"/>
              <a:t>  }	</a:t>
            </a:r>
          </a:p>
          <a:p>
            <a:r>
              <a:rPr lang="en-US" altLang="zh-CN" dirty="0"/>
              <a:t>  f(6)  // </a:t>
            </a:r>
            <a:r>
              <a:rPr lang="zh-CN" altLang="en-US" dirty="0"/>
              <a:t>此时</a:t>
            </a:r>
            <a:r>
              <a:rPr lang="en-US" altLang="zh-CN" dirty="0"/>
              <a:t>f</a:t>
            </a:r>
            <a:r>
              <a:rPr lang="zh-CN" altLang="en-US" dirty="0"/>
              <a:t>变量的类型是</a:t>
            </a:r>
            <a:r>
              <a:rPr lang="en-US" altLang="zh-CN" dirty="0"/>
              <a:t>func(), </a:t>
            </a:r>
            <a:r>
              <a:rPr lang="zh-CN" altLang="en-US" dirty="0"/>
              <a:t>可以直接调用</a:t>
            </a:r>
            <a:endParaRPr lang="en-US" altLang="zh-CN" dirty="0"/>
          </a:p>
          <a:p>
            <a:endParaRPr lang="zh-CN" altLang="en-US" dirty="0"/>
          </a:p>
          <a:p>
            <a:r>
              <a:rPr lang="zh-CN" altLang="en-US" dirty="0"/>
              <a:t>  </a:t>
            </a:r>
            <a:r>
              <a:rPr lang="en-US" altLang="zh-CN" dirty="0"/>
              <a:t>func(data int) {</a:t>
            </a:r>
          </a:p>
          <a:p>
            <a:r>
              <a:rPr lang="en-US" altLang="zh-CN" dirty="0"/>
              <a:t>      fmt.Println("hi, this is a closure, directly", data)</a:t>
            </a:r>
          </a:p>
          <a:p>
            <a:r>
              <a:rPr lang="en-US" altLang="zh-CN" dirty="0"/>
              <a:t>  }(8)  //</a:t>
            </a:r>
            <a:r>
              <a:rPr lang="zh-CN" altLang="en-US" dirty="0"/>
              <a:t>直接声明并调用</a:t>
            </a:r>
          </a:p>
          <a:p>
            <a:r>
              <a:rPr lang="en-US" altLang="zh-CN" dirty="0"/>
              <a:t>}</a:t>
            </a:r>
            <a:endParaRPr lang="zh-CN" altLang="en-US" dirty="0"/>
          </a:p>
        </p:txBody>
      </p:sp>
      <p:pic>
        <p:nvPicPr>
          <p:cNvPr id="8" name="图片 7"/>
          <p:cNvPicPr>
            <a:picLocks noChangeAspect="1"/>
          </p:cNvPicPr>
          <p:nvPr/>
        </p:nvPicPr>
        <p:blipFill>
          <a:blip r:embed="rId3"/>
          <a:stretch>
            <a:fillRect/>
          </a:stretch>
        </p:blipFill>
        <p:spPr>
          <a:xfrm>
            <a:off x="362228" y="5192857"/>
            <a:ext cx="4905375" cy="990600"/>
          </a:xfrm>
          <a:prstGeom prst="rect">
            <a:avLst/>
          </a:prstGeom>
        </p:spPr>
      </p:pic>
      <p:sp>
        <p:nvSpPr>
          <p:cNvPr id="9" name="矩形 8"/>
          <p:cNvSpPr/>
          <p:nvPr/>
        </p:nvSpPr>
        <p:spPr>
          <a:xfrm>
            <a:off x="6308556" y="165968"/>
            <a:ext cx="4801314" cy="646331"/>
          </a:xfrm>
          <a:prstGeom prst="rect">
            <a:avLst/>
          </a:prstGeom>
        </p:spPr>
        <p:txBody>
          <a:bodyPr wrap="none">
            <a:spAutoFit/>
          </a:bodyPr>
          <a:lstStyle/>
          <a:p>
            <a:r>
              <a:rPr lang="zh-CN" altLang="en-US" sz="3600" dirty="0">
                <a:solidFill>
                  <a:prstClr val="black"/>
                </a:solidFill>
              </a:rPr>
              <a:t>匿名函数作为回调函数</a:t>
            </a:r>
            <a:endParaRPr lang="zh-CN" altLang="en-US" dirty="0"/>
          </a:p>
        </p:txBody>
      </p:sp>
    </p:spTree>
    <p:extLst>
      <p:ext uri="{BB962C8B-B14F-4D97-AF65-F5344CB8AC3E}">
        <p14:creationId xmlns:p14="http://schemas.microsoft.com/office/powerpoint/2010/main" val="1172001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r>
              <a:rPr lang="en-US" altLang="zh-CN" b="1" dirty="0"/>
              <a:t>defer</a:t>
            </a:r>
            <a:r>
              <a:rPr lang="zh-CN" altLang="en-US" dirty="0"/>
              <a:t>延迟语句</a:t>
            </a:r>
          </a:p>
        </p:txBody>
      </p:sp>
      <p:sp>
        <p:nvSpPr>
          <p:cNvPr id="3" name="内容占位符 2"/>
          <p:cNvSpPr>
            <a:spLocks noGrp="1"/>
          </p:cNvSpPr>
          <p:nvPr>
            <p:ph idx="1"/>
          </p:nvPr>
        </p:nvSpPr>
        <p:spPr/>
        <p:txBody>
          <a:bodyPr/>
          <a:lstStyle/>
          <a:p>
            <a:r>
              <a:rPr lang="en-US" altLang="zh-CN" dirty="0"/>
              <a:t>defer</a:t>
            </a:r>
            <a:r>
              <a:rPr lang="zh-CN" altLang="en-US" dirty="0"/>
              <a:t>常用在函数中，用于在</a:t>
            </a:r>
            <a:r>
              <a:rPr lang="en-US" altLang="zh-CN" dirty="0"/>
              <a:t>return</a:t>
            </a:r>
            <a:r>
              <a:rPr lang="zh-CN" altLang="en-US" dirty="0"/>
              <a:t>或</a:t>
            </a:r>
            <a:r>
              <a:rPr lang="en-US" altLang="zh-CN" dirty="0"/>
              <a:t>panic</a:t>
            </a:r>
            <a:r>
              <a:rPr lang="zh-CN" altLang="en-US" dirty="0"/>
              <a:t>异常导致函数结束之前执行某特定动作。是函数结束前最后执行的动作。</a:t>
            </a:r>
            <a:endParaRPr lang="en-US" altLang="zh-CN" dirty="0"/>
          </a:p>
          <a:p>
            <a:r>
              <a:rPr lang="en-US" altLang="zh-CN" dirty="0"/>
              <a:t> defer</a:t>
            </a:r>
            <a:r>
              <a:rPr lang="zh-CN" altLang="en-US" dirty="0"/>
              <a:t>语句会被压入专门的</a:t>
            </a:r>
            <a:r>
              <a:rPr lang="en-US" altLang="zh-CN" dirty="0"/>
              <a:t>defer</a:t>
            </a:r>
            <a:r>
              <a:rPr lang="zh-CN" altLang="en-US" dirty="0"/>
              <a:t>栈中，先遇到的</a:t>
            </a:r>
            <a:r>
              <a:rPr lang="en-US" altLang="zh-CN" dirty="0"/>
              <a:t>defer</a:t>
            </a:r>
            <a:r>
              <a:rPr lang="zh-CN" altLang="en-US" dirty="0"/>
              <a:t>先进栈，后执行。压完所有的</a:t>
            </a:r>
            <a:r>
              <a:rPr lang="en-US" altLang="zh-CN" dirty="0"/>
              <a:t>defer</a:t>
            </a:r>
            <a:r>
              <a:rPr lang="zh-CN" altLang="en-US" dirty="0"/>
              <a:t>后执行完程序中顺序代码才开始弹</a:t>
            </a:r>
            <a:r>
              <a:rPr lang="en-US" altLang="zh-CN" dirty="0"/>
              <a:t>defer</a:t>
            </a:r>
            <a:r>
              <a:rPr lang="zh-CN" altLang="en-US" dirty="0"/>
              <a:t>栈依次执行</a:t>
            </a:r>
            <a:r>
              <a:rPr lang="en-US" altLang="zh-CN" dirty="0"/>
              <a:t>defer</a:t>
            </a:r>
            <a:r>
              <a:rPr lang="zh-CN" altLang="en-US" dirty="0"/>
              <a:t>。参阅</a:t>
            </a:r>
            <a:r>
              <a:rPr lang="en-US" altLang="zh-CN" dirty="0"/>
              <a:t>P61</a:t>
            </a:r>
            <a:r>
              <a:rPr lang="zh-CN" altLang="en-US" dirty="0"/>
              <a:t>之</a:t>
            </a:r>
            <a:r>
              <a:rPr lang="en-US" altLang="zh-CN" dirty="0"/>
              <a:t>1.5-func-defer.go</a:t>
            </a:r>
          </a:p>
          <a:p>
            <a:r>
              <a:rPr lang="zh-CN" altLang="en-US" dirty="0"/>
              <a:t>在</a:t>
            </a:r>
            <a:r>
              <a:rPr lang="en-US" altLang="zh-CN" dirty="0"/>
              <a:t>defer</a:t>
            </a:r>
            <a:r>
              <a:rPr lang="zh-CN" altLang="en-US" dirty="0"/>
              <a:t>将语句放入栈中时，也会将相应的值复制进栈中。</a:t>
            </a:r>
          </a:p>
        </p:txBody>
      </p:sp>
    </p:spTree>
    <p:extLst>
      <p:ext uri="{BB962C8B-B14F-4D97-AF65-F5344CB8AC3E}">
        <p14:creationId xmlns:p14="http://schemas.microsoft.com/office/powerpoint/2010/main" val="2114668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49188" y="0"/>
            <a:ext cx="6010835" cy="1325563"/>
          </a:xfrm>
        </p:spPr>
        <p:txBody>
          <a:bodyPr/>
          <a:lstStyle/>
          <a:p>
            <a:r>
              <a:rPr lang="en-US" altLang="zh-CN" dirty="0"/>
              <a:t> defer</a:t>
            </a:r>
            <a:r>
              <a:rPr lang="zh-CN" altLang="en-US" dirty="0"/>
              <a:t>在</a:t>
            </a:r>
            <a:r>
              <a:rPr lang="en-US" altLang="zh-CN" dirty="0"/>
              <a:t>return</a:t>
            </a:r>
            <a:r>
              <a:rPr lang="zh-CN" altLang="en-US" dirty="0"/>
              <a:t>之后执行</a:t>
            </a:r>
          </a:p>
        </p:txBody>
      </p:sp>
      <p:sp>
        <p:nvSpPr>
          <p:cNvPr id="3" name="内容占位符 2"/>
          <p:cNvSpPr>
            <a:spLocks noGrp="1"/>
          </p:cNvSpPr>
          <p:nvPr>
            <p:ph idx="1"/>
          </p:nvPr>
        </p:nvSpPr>
        <p:spPr>
          <a:xfrm>
            <a:off x="349624" y="1325563"/>
            <a:ext cx="6194612" cy="5433825"/>
          </a:xfrm>
        </p:spPr>
        <p:txBody>
          <a:bodyPr>
            <a:normAutofit fontScale="62500" lnSpcReduction="20000"/>
          </a:bodyPr>
          <a:lstStyle/>
          <a:p>
            <a:pPr marL="0" indent="0">
              <a:buNone/>
            </a:pPr>
            <a:r>
              <a:rPr lang="en-US" altLang="zh-CN" dirty="0"/>
              <a:t>package main</a:t>
            </a:r>
          </a:p>
          <a:p>
            <a:pPr marL="0" indent="0">
              <a:buNone/>
            </a:pPr>
            <a:r>
              <a:rPr lang="en-US" altLang="zh-CN" dirty="0"/>
              <a:t>import "fmt"</a:t>
            </a:r>
          </a:p>
          <a:p>
            <a:pPr marL="0" indent="0">
              <a:buNone/>
            </a:pPr>
            <a:r>
              <a:rPr lang="en-US" altLang="zh-CN" dirty="0"/>
              <a:t>var name string = "go"</a:t>
            </a:r>
          </a:p>
          <a:p>
            <a:pPr marL="0" indent="0">
              <a:buNone/>
            </a:pPr>
            <a:r>
              <a:rPr lang="en-US" altLang="zh-CN" dirty="0"/>
              <a:t>func myfunc() string {</a:t>
            </a:r>
          </a:p>
          <a:p>
            <a:pPr marL="0" indent="0">
              <a:buNone/>
            </a:pPr>
            <a:r>
              <a:rPr lang="en-US" altLang="zh-CN" dirty="0"/>
              <a:t>	defer func() {</a:t>
            </a:r>
          </a:p>
          <a:p>
            <a:pPr marL="0" indent="0">
              <a:buNone/>
            </a:pPr>
            <a:r>
              <a:rPr lang="en-US" altLang="zh-CN" dirty="0"/>
              <a:t>		name = "python"</a:t>
            </a:r>
          </a:p>
          <a:p>
            <a:pPr marL="0" indent="0">
              <a:buNone/>
            </a:pPr>
            <a:r>
              <a:rPr lang="en-US" altLang="zh-CN" dirty="0"/>
              <a:t>	}()</a:t>
            </a:r>
          </a:p>
          <a:p>
            <a:pPr marL="0" indent="0">
              <a:buNone/>
            </a:pPr>
            <a:r>
              <a:rPr lang="en-US" altLang="zh-CN" dirty="0"/>
              <a:t>	fmt.Printf("myfunc </a:t>
            </a:r>
            <a:r>
              <a:rPr lang="zh-CN" altLang="en-US" dirty="0"/>
              <a:t>函数里的</a:t>
            </a:r>
            <a:r>
              <a:rPr lang="en-US" altLang="zh-CN" dirty="0"/>
              <a:t>name</a:t>
            </a:r>
            <a:r>
              <a:rPr lang="zh-CN" altLang="en-US" dirty="0"/>
              <a:t>：</a:t>
            </a:r>
            <a:r>
              <a:rPr lang="en-US" altLang="zh-CN" dirty="0"/>
              <a:t>%s\n", name)</a:t>
            </a:r>
          </a:p>
          <a:p>
            <a:pPr marL="0" indent="0">
              <a:buNone/>
            </a:pPr>
            <a:r>
              <a:rPr lang="en-US" altLang="zh-CN" dirty="0"/>
              <a:t>	return name</a:t>
            </a:r>
          </a:p>
          <a:p>
            <a:pPr marL="0" indent="0">
              <a:buNone/>
            </a:pPr>
            <a:r>
              <a:rPr lang="en-US" altLang="zh-CN" dirty="0"/>
              <a:t>}</a:t>
            </a:r>
          </a:p>
          <a:p>
            <a:pPr marL="0" indent="0">
              <a:buNone/>
            </a:pPr>
            <a:r>
              <a:rPr lang="en-US" altLang="zh-CN" dirty="0"/>
              <a:t>func main() {</a:t>
            </a:r>
          </a:p>
          <a:p>
            <a:pPr marL="0" indent="0">
              <a:buNone/>
            </a:pPr>
            <a:r>
              <a:rPr lang="en-US" altLang="zh-CN" dirty="0"/>
              <a:t>	myname := myfunc()</a:t>
            </a:r>
          </a:p>
          <a:p>
            <a:pPr marL="0" indent="0">
              <a:buNone/>
            </a:pPr>
            <a:r>
              <a:rPr lang="en-US" altLang="zh-CN" dirty="0"/>
              <a:t>	fmt.Printf("main </a:t>
            </a:r>
            <a:r>
              <a:rPr lang="zh-CN" altLang="en-US" dirty="0"/>
              <a:t>函数里的</a:t>
            </a:r>
            <a:r>
              <a:rPr lang="en-US" altLang="zh-CN" dirty="0"/>
              <a:t>name: %s\n", name)</a:t>
            </a:r>
          </a:p>
          <a:p>
            <a:pPr marL="0" indent="0">
              <a:buNone/>
            </a:pPr>
            <a:r>
              <a:rPr lang="en-US" altLang="zh-CN" dirty="0"/>
              <a:t>	fmt.Println("main </a:t>
            </a:r>
            <a:r>
              <a:rPr lang="zh-CN" altLang="en-US" dirty="0"/>
              <a:t>函数里的</a:t>
            </a:r>
            <a:r>
              <a:rPr lang="en-US" altLang="zh-CN" dirty="0"/>
              <a:t>myname: ", myname)</a:t>
            </a:r>
          </a:p>
          <a:p>
            <a:pPr marL="0" indent="0">
              <a:buNone/>
            </a:pPr>
            <a:r>
              <a:rPr lang="en-US" altLang="zh-CN" dirty="0"/>
              <a:t>}</a:t>
            </a:r>
            <a:endParaRPr lang="zh-CN" altLang="en-US" dirty="0"/>
          </a:p>
        </p:txBody>
      </p:sp>
      <p:pic>
        <p:nvPicPr>
          <p:cNvPr id="4" name="图片 3"/>
          <p:cNvPicPr>
            <a:picLocks noChangeAspect="1"/>
          </p:cNvPicPr>
          <p:nvPr/>
        </p:nvPicPr>
        <p:blipFill>
          <a:blip r:embed="rId2"/>
          <a:stretch>
            <a:fillRect/>
          </a:stretch>
        </p:blipFill>
        <p:spPr>
          <a:xfrm>
            <a:off x="6851145" y="1388316"/>
            <a:ext cx="4710689" cy="1533457"/>
          </a:xfrm>
          <a:prstGeom prst="rect">
            <a:avLst/>
          </a:prstGeom>
        </p:spPr>
      </p:pic>
      <p:sp>
        <p:nvSpPr>
          <p:cNvPr id="5" name="文本框 4"/>
          <p:cNvSpPr txBox="1"/>
          <p:nvPr/>
        </p:nvSpPr>
        <p:spPr>
          <a:xfrm>
            <a:off x="6651811" y="3282506"/>
            <a:ext cx="5324509" cy="3170099"/>
          </a:xfrm>
          <a:prstGeom prst="rect">
            <a:avLst/>
          </a:prstGeom>
          <a:noFill/>
        </p:spPr>
        <p:txBody>
          <a:bodyPr wrap="square" rtlCol="0">
            <a:spAutoFit/>
          </a:bodyPr>
          <a:lstStyle/>
          <a:p>
            <a:r>
              <a:rPr lang="en-US" altLang="zh-CN" sz="2000" dirty="0"/>
              <a:t> defer</a:t>
            </a:r>
            <a:r>
              <a:rPr lang="zh-CN" altLang="en-US" sz="2000" dirty="0"/>
              <a:t>常用在：</a:t>
            </a:r>
            <a:endParaRPr lang="en-US" altLang="zh-CN" sz="2000" dirty="0"/>
          </a:p>
          <a:p>
            <a:endParaRPr lang="en-US" altLang="zh-CN" sz="2000" dirty="0"/>
          </a:p>
          <a:p>
            <a:r>
              <a:rPr lang="en-US" altLang="zh-CN" sz="2000" dirty="0"/>
              <a:t>1</a:t>
            </a:r>
            <a:r>
              <a:rPr lang="zh-CN" altLang="en-US" sz="2000" dirty="0"/>
              <a:t>、关闭资源，如数据库、文件句柄、锁等需要释放内存和系统资源的场合。可以在打开资源的语句下一行就提取用</a:t>
            </a:r>
            <a:r>
              <a:rPr lang="en-US" altLang="zh-CN" sz="2000" dirty="0"/>
              <a:t>defer</a:t>
            </a:r>
            <a:r>
              <a:rPr lang="zh-CN" altLang="en-US" sz="2000" dirty="0"/>
              <a:t>将关闭资源的语句注册了。</a:t>
            </a:r>
            <a:endParaRPr lang="en-US" altLang="zh-CN" sz="2000" dirty="0"/>
          </a:p>
          <a:p>
            <a:endParaRPr lang="en-US" altLang="zh-CN" sz="2000" dirty="0"/>
          </a:p>
          <a:p>
            <a:r>
              <a:rPr lang="en-US" altLang="zh-CN" sz="2000" dirty="0"/>
              <a:t>2</a:t>
            </a:r>
            <a:r>
              <a:rPr lang="zh-CN" altLang="en-US" sz="2000" dirty="0"/>
              <a:t>、和</a:t>
            </a:r>
            <a:r>
              <a:rPr lang="en-US" altLang="zh-CN" sz="2000" dirty="0"/>
              <a:t>recover()</a:t>
            </a:r>
            <a:r>
              <a:rPr lang="zh-CN" altLang="en-US" sz="2000" dirty="0"/>
              <a:t>函数一起使用，</a:t>
            </a:r>
            <a:r>
              <a:rPr lang="en-US" altLang="zh-CN" sz="2000" dirty="0"/>
              <a:t>recover()</a:t>
            </a:r>
            <a:r>
              <a:rPr lang="zh-CN" altLang="en-US" sz="2000" dirty="0"/>
              <a:t>用于宕机恢复。</a:t>
            </a:r>
            <a:r>
              <a:rPr lang="en-US" altLang="zh-CN" sz="2000" dirty="0"/>
              <a:t> defer</a:t>
            </a:r>
            <a:r>
              <a:rPr lang="zh-CN" altLang="en-US" sz="2000" dirty="0"/>
              <a:t>可在宕机前执行，以此来避免宕机并恢复程序。</a:t>
            </a:r>
          </a:p>
        </p:txBody>
      </p:sp>
    </p:spTree>
    <p:extLst>
      <p:ext uri="{BB962C8B-B14F-4D97-AF65-F5344CB8AC3E}">
        <p14:creationId xmlns:p14="http://schemas.microsoft.com/office/powerpoint/2010/main" val="3455706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2F3023-DD15-2C59-26B4-D86F676FD8DC}"/>
              </a:ext>
            </a:extLst>
          </p:cNvPr>
          <p:cNvSpPr>
            <a:spLocks noGrp="1"/>
          </p:cNvSpPr>
          <p:nvPr>
            <p:ph type="title"/>
          </p:nvPr>
        </p:nvSpPr>
        <p:spPr/>
        <p:txBody>
          <a:bodyPr/>
          <a:lstStyle/>
          <a:p>
            <a:r>
              <a:rPr lang="en-US" altLang="zh-CN" dirty="0"/>
              <a:t>1.6 Go</a:t>
            </a:r>
            <a:r>
              <a:rPr lang="zh-CN" altLang="en-US" dirty="0"/>
              <a:t>面向对象编程</a:t>
            </a:r>
          </a:p>
        </p:txBody>
      </p:sp>
      <p:sp>
        <p:nvSpPr>
          <p:cNvPr id="3" name="内容占位符 2">
            <a:extLst>
              <a:ext uri="{FF2B5EF4-FFF2-40B4-BE49-F238E27FC236}">
                <a16:creationId xmlns:a16="http://schemas.microsoft.com/office/drawing/2014/main" id="{2452AA29-DFC0-6929-019C-0CFD7F84DE5A}"/>
              </a:ext>
            </a:extLst>
          </p:cNvPr>
          <p:cNvSpPr>
            <a:spLocks noGrp="1"/>
          </p:cNvSpPr>
          <p:nvPr>
            <p:ph idx="1"/>
          </p:nvPr>
        </p:nvSpPr>
        <p:spPr/>
        <p:txBody>
          <a:bodyPr/>
          <a:lstStyle/>
          <a:p>
            <a:pPr marL="0" indent="0">
              <a:buNone/>
            </a:pPr>
            <a:r>
              <a:rPr lang="en-US" altLang="zh-CN" dirty="0"/>
              <a:t>Go</a:t>
            </a:r>
            <a:r>
              <a:rPr lang="zh-CN" altLang="en-US" dirty="0"/>
              <a:t>语言没有类的概念，但也实践了面向对象的编程思想：</a:t>
            </a:r>
            <a:endParaRPr lang="en-US" altLang="zh-CN" dirty="0"/>
          </a:p>
          <a:p>
            <a:endParaRPr lang="en-US" altLang="zh-CN" dirty="0"/>
          </a:p>
          <a:p>
            <a:r>
              <a:rPr lang="zh-CN" altLang="en-US" dirty="0"/>
              <a:t>封装</a:t>
            </a:r>
            <a:endParaRPr lang="en-US" altLang="zh-CN" dirty="0"/>
          </a:p>
          <a:p>
            <a:r>
              <a:rPr lang="zh-CN" altLang="en-US" dirty="0"/>
              <a:t>继承</a:t>
            </a:r>
            <a:endParaRPr lang="en-US" altLang="zh-CN" dirty="0"/>
          </a:p>
          <a:p>
            <a:r>
              <a:rPr lang="zh-CN" altLang="en-US" dirty="0"/>
              <a:t>多态</a:t>
            </a:r>
            <a:endParaRPr lang="en-US" altLang="zh-CN" dirty="0"/>
          </a:p>
          <a:p>
            <a:endParaRPr lang="en-US" altLang="zh-CN" dirty="0"/>
          </a:p>
        </p:txBody>
      </p:sp>
    </p:spTree>
    <p:extLst>
      <p:ext uri="{BB962C8B-B14F-4D97-AF65-F5344CB8AC3E}">
        <p14:creationId xmlns:p14="http://schemas.microsoft.com/office/powerpoint/2010/main" val="156541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9283" y="167902"/>
            <a:ext cx="3016624" cy="1325563"/>
          </a:xfrm>
        </p:spPr>
        <p:txBody>
          <a:bodyPr/>
          <a:lstStyle/>
          <a:p>
            <a:r>
              <a:rPr lang="zh-CN" altLang="en-US" dirty="0"/>
              <a:t>封装</a:t>
            </a:r>
          </a:p>
        </p:txBody>
      </p:sp>
      <p:sp>
        <p:nvSpPr>
          <p:cNvPr id="3" name="内容占位符 2"/>
          <p:cNvSpPr>
            <a:spLocks noGrp="1"/>
          </p:cNvSpPr>
          <p:nvPr>
            <p:ph idx="1"/>
          </p:nvPr>
        </p:nvSpPr>
        <p:spPr>
          <a:xfrm>
            <a:off x="237565" y="1493464"/>
            <a:ext cx="5481064" cy="5154079"/>
          </a:xfrm>
        </p:spPr>
        <p:txBody>
          <a:bodyPr>
            <a:normAutofit/>
          </a:bodyPr>
          <a:lstStyle/>
          <a:p>
            <a:r>
              <a:rPr lang="zh-CN" altLang="en-US" dirty="0"/>
              <a:t>属性：可封装在结构体中</a:t>
            </a:r>
            <a:endParaRPr lang="en-US" altLang="zh-CN" dirty="0"/>
          </a:p>
          <a:p>
            <a:r>
              <a:rPr lang="zh-CN" altLang="en-US" dirty="0"/>
              <a:t>方法：是作用在接受者（</a:t>
            </a:r>
            <a:r>
              <a:rPr lang="en-US" altLang="zh-CN" dirty="0"/>
              <a:t>receiver</a:t>
            </a:r>
            <a:r>
              <a:rPr lang="zh-CN" altLang="en-US" dirty="0"/>
              <a:t>）上的一个函数，而接受者是某种类型的变量。</a:t>
            </a:r>
            <a:endParaRPr lang="en-US" altLang="zh-CN" dirty="0"/>
          </a:p>
          <a:p>
            <a:r>
              <a:rPr lang="zh-CN" altLang="en-US" dirty="0"/>
              <a:t>访问性：如果定义的常量、变量、类型、接口、结构体、函数等其名称以大写字母开头，表示可被其他包访问或调用，相当于</a:t>
            </a:r>
            <a:r>
              <a:rPr lang="en-US" altLang="zh-CN" dirty="0"/>
              <a:t>public</a:t>
            </a:r>
            <a:r>
              <a:rPr lang="zh-CN" altLang="en-US" dirty="0"/>
              <a:t>型；非大写字母开头的只能在包内使用，相当于</a:t>
            </a:r>
            <a:r>
              <a:rPr lang="en-US" altLang="zh-CN" dirty="0"/>
              <a:t>private</a:t>
            </a:r>
            <a:r>
              <a:rPr lang="zh-CN" altLang="en-US" dirty="0"/>
              <a:t>型。</a:t>
            </a:r>
          </a:p>
        </p:txBody>
      </p:sp>
      <p:sp>
        <p:nvSpPr>
          <p:cNvPr id="4" name="矩形 3"/>
          <p:cNvSpPr/>
          <p:nvPr/>
        </p:nvSpPr>
        <p:spPr>
          <a:xfrm>
            <a:off x="6342743" y="469265"/>
            <a:ext cx="5152571" cy="6001643"/>
          </a:xfrm>
          <a:prstGeom prst="rect">
            <a:avLst/>
          </a:prstGeom>
        </p:spPr>
        <p:txBody>
          <a:bodyPr wrap="square">
            <a:spAutoFit/>
          </a:bodyPr>
          <a:lstStyle/>
          <a:p>
            <a:r>
              <a:rPr lang="en-US" altLang="zh-CN" sz="2400" dirty="0"/>
              <a:t>package main</a:t>
            </a:r>
          </a:p>
          <a:p>
            <a:r>
              <a:rPr lang="en-US" altLang="zh-CN" sz="2400" dirty="0"/>
              <a:t>import "fmt"</a:t>
            </a:r>
          </a:p>
          <a:p>
            <a:r>
              <a:rPr lang="en-US" altLang="zh-CN" sz="2400" dirty="0"/>
              <a:t>// </a:t>
            </a:r>
            <a:r>
              <a:rPr lang="zh-CN" altLang="en-US" sz="2400" dirty="0"/>
              <a:t>三角形结构体</a:t>
            </a:r>
          </a:p>
          <a:p>
            <a:r>
              <a:rPr lang="en-US" altLang="zh-CN" sz="2400" dirty="0"/>
              <a:t>type Triangle struct {</a:t>
            </a:r>
          </a:p>
          <a:p>
            <a:r>
              <a:rPr lang="en-US" altLang="zh-CN" sz="2400" dirty="0"/>
              <a:t>	Bottom float32</a:t>
            </a:r>
          </a:p>
          <a:p>
            <a:r>
              <a:rPr lang="en-US" altLang="zh-CN" sz="2400" dirty="0"/>
              <a:t>	Height float32</a:t>
            </a:r>
          </a:p>
          <a:p>
            <a:r>
              <a:rPr lang="en-US" altLang="zh-CN" sz="2400" dirty="0"/>
              <a:t>}</a:t>
            </a:r>
          </a:p>
          <a:p>
            <a:r>
              <a:rPr lang="en-US" altLang="zh-CN" sz="2400" dirty="0"/>
              <a:t>// </a:t>
            </a:r>
            <a:r>
              <a:rPr lang="zh-CN" altLang="en-US" sz="2400" dirty="0"/>
              <a:t>计算三角形面积</a:t>
            </a:r>
          </a:p>
          <a:p>
            <a:r>
              <a:rPr lang="en-US" altLang="zh-CN" sz="2400" dirty="0"/>
              <a:t>func </a:t>
            </a:r>
            <a:r>
              <a:rPr lang="en-US" altLang="zh-CN" sz="2400" b="1" dirty="0">
                <a:solidFill>
                  <a:srgbClr val="FF0000"/>
                </a:solidFill>
              </a:rPr>
              <a:t>(t *Triangle) </a:t>
            </a:r>
            <a:r>
              <a:rPr lang="en-US" altLang="zh-CN" sz="2400" dirty="0"/>
              <a:t>Area() float32 {</a:t>
            </a:r>
          </a:p>
          <a:p>
            <a:r>
              <a:rPr lang="en-US" altLang="zh-CN" sz="2400" dirty="0"/>
              <a:t>	return (t.Bottom * t.Height) / 2</a:t>
            </a:r>
          </a:p>
          <a:p>
            <a:r>
              <a:rPr lang="en-US" altLang="zh-CN" sz="2400" dirty="0"/>
              <a:t>}</a:t>
            </a:r>
          </a:p>
          <a:p>
            <a:r>
              <a:rPr lang="en-US" altLang="zh-CN" sz="2400" dirty="0"/>
              <a:t>func main() {</a:t>
            </a:r>
          </a:p>
          <a:p>
            <a:r>
              <a:rPr lang="en-US" altLang="zh-CN" sz="2400" dirty="0"/>
              <a:t>	r := Triangle{6, 8}</a:t>
            </a:r>
          </a:p>
          <a:p>
            <a:r>
              <a:rPr lang="en-US" altLang="zh-CN" sz="2400" dirty="0"/>
              <a:t>	// </a:t>
            </a:r>
            <a:r>
              <a:rPr lang="zh-CN" altLang="en-US" sz="2400" dirty="0"/>
              <a:t>调用 </a:t>
            </a:r>
            <a:r>
              <a:rPr lang="en-US" altLang="zh-CN" sz="2400" dirty="0"/>
              <a:t>Area() </a:t>
            </a:r>
            <a:r>
              <a:rPr lang="zh-CN" altLang="en-US" sz="2400" dirty="0"/>
              <a:t>方法，计算面积</a:t>
            </a:r>
          </a:p>
          <a:p>
            <a:r>
              <a:rPr lang="zh-CN" altLang="en-US" sz="2400" dirty="0"/>
              <a:t>	</a:t>
            </a:r>
            <a:r>
              <a:rPr lang="en-US" altLang="zh-CN" sz="2400" dirty="0"/>
              <a:t>fmt.Println(r.Area())</a:t>
            </a:r>
          </a:p>
          <a:p>
            <a:r>
              <a:rPr lang="en-US" altLang="zh-CN" sz="2400" dirty="0"/>
              <a:t>}</a:t>
            </a:r>
            <a:endParaRPr lang="zh-CN" altLang="en-US" sz="2400" dirty="0"/>
          </a:p>
        </p:txBody>
      </p:sp>
    </p:spTree>
    <p:extLst>
      <p:ext uri="{BB962C8B-B14F-4D97-AF65-F5344CB8AC3E}">
        <p14:creationId xmlns:p14="http://schemas.microsoft.com/office/powerpoint/2010/main" val="1084314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9569" y="188684"/>
            <a:ext cx="6494193" cy="6415315"/>
          </a:xfrm>
        </p:spPr>
        <p:txBody>
          <a:bodyPr>
            <a:normAutofit fontScale="92500" lnSpcReduction="10000"/>
          </a:bodyPr>
          <a:lstStyle/>
          <a:p>
            <a:pPr marL="0" indent="0">
              <a:buNone/>
            </a:pPr>
            <a:r>
              <a:rPr lang="en-US" altLang="zh-CN" dirty="0"/>
              <a:t>package main</a:t>
            </a:r>
          </a:p>
          <a:p>
            <a:pPr marL="0" indent="0">
              <a:buNone/>
            </a:pPr>
            <a:r>
              <a:rPr lang="en-US" altLang="zh-CN" dirty="0"/>
              <a:t>import “fmt“</a:t>
            </a:r>
          </a:p>
          <a:p>
            <a:pPr marL="0" indent="0">
              <a:buNone/>
            </a:pPr>
            <a:r>
              <a:rPr lang="en-US" altLang="zh-CN" dirty="0"/>
              <a:t>type Student struct {</a:t>
            </a:r>
          </a:p>
          <a:p>
            <a:pPr marL="0" indent="0">
              <a:buNone/>
            </a:pPr>
            <a:r>
              <a:rPr lang="en-US" altLang="zh-CN" dirty="0"/>
              <a:t>	name  string</a:t>
            </a:r>
          </a:p>
          <a:p>
            <a:pPr marL="0" indent="0">
              <a:buNone/>
            </a:pPr>
            <a:r>
              <a:rPr lang="en-US" altLang="zh-CN" dirty="0"/>
              <a:t>	score float32</a:t>
            </a:r>
          </a:p>
          <a:p>
            <a:pPr marL="0" indent="0">
              <a:buNone/>
            </a:pPr>
            <a:r>
              <a:rPr lang="en-US" altLang="zh-CN" dirty="0"/>
              <a:t>	Age   int</a:t>
            </a:r>
          </a:p>
          <a:p>
            <a:pPr marL="0" indent="0">
              <a:buNone/>
            </a:pPr>
            <a:r>
              <a:rPr lang="en-US" altLang="zh-CN" dirty="0"/>
              <a:t>}</a:t>
            </a:r>
          </a:p>
          <a:p>
            <a:pPr marL="0" indent="0">
              <a:buNone/>
            </a:pPr>
            <a:r>
              <a:rPr lang="en-US" altLang="zh-CN" dirty="0"/>
              <a:t>func (s *Student) GetName() string { // </a:t>
            </a:r>
            <a:r>
              <a:rPr lang="zh-CN" altLang="en-US" dirty="0"/>
              <a:t>获取 </a:t>
            </a:r>
            <a:r>
              <a:rPr lang="en-US" altLang="zh-CN" dirty="0"/>
              <a:t>name</a:t>
            </a:r>
          </a:p>
          <a:p>
            <a:pPr marL="0" indent="0">
              <a:buNone/>
            </a:pPr>
            <a:r>
              <a:rPr lang="en-US" altLang="zh-CN" dirty="0"/>
              <a:t>	return s.name</a:t>
            </a:r>
          </a:p>
          <a:p>
            <a:pPr marL="0" indent="0">
              <a:buNone/>
            </a:pPr>
            <a:r>
              <a:rPr lang="en-US" altLang="zh-CN" dirty="0"/>
              <a:t>}</a:t>
            </a:r>
          </a:p>
          <a:p>
            <a:pPr marL="0" indent="0">
              <a:buNone/>
            </a:pPr>
            <a:r>
              <a:rPr lang="en-US" altLang="zh-CN" dirty="0"/>
              <a:t>func (s *Student) SetName(newName string) {</a:t>
            </a:r>
          </a:p>
          <a:p>
            <a:pPr marL="0" indent="0">
              <a:buNone/>
            </a:pPr>
            <a:r>
              <a:rPr lang="en-US" altLang="zh-CN" dirty="0"/>
              <a:t>	s.name = newName  // </a:t>
            </a:r>
            <a:r>
              <a:rPr lang="zh-CN" altLang="en-US" dirty="0"/>
              <a:t>设置 </a:t>
            </a:r>
            <a:r>
              <a:rPr lang="en-US" altLang="zh-CN" dirty="0"/>
              <a:t>name</a:t>
            </a:r>
          </a:p>
          <a:p>
            <a:pPr marL="0" indent="0">
              <a:buNone/>
            </a:pPr>
            <a:r>
              <a:rPr lang="en-US" altLang="zh-CN" dirty="0"/>
              <a:t>}</a:t>
            </a:r>
          </a:p>
        </p:txBody>
      </p:sp>
      <p:sp>
        <p:nvSpPr>
          <p:cNvPr id="5" name="矩形 4"/>
          <p:cNvSpPr/>
          <p:nvPr/>
        </p:nvSpPr>
        <p:spPr>
          <a:xfrm>
            <a:off x="6850743" y="382564"/>
            <a:ext cx="5225143" cy="4893647"/>
          </a:xfrm>
          <a:prstGeom prst="rect">
            <a:avLst/>
          </a:prstGeom>
        </p:spPr>
        <p:txBody>
          <a:bodyPr wrap="square">
            <a:spAutoFit/>
          </a:bodyPr>
          <a:lstStyle/>
          <a:p>
            <a:r>
              <a:rPr lang="en-US" altLang="zh-CN" sz="2400" dirty="0"/>
              <a:t>func (s *Student) GetAge() int {</a:t>
            </a:r>
          </a:p>
          <a:p>
            <a:r>
              <a:rPr lang="en-US" altLang="zh-CN" sz="2400" dirty="0"/>
              <a:t>	return s.Age  // </a:t>
            </a:r>
            <a:r>
              <a:rPr lang="zh-CN" altLang="en-US" sz="2400" dirty="0"/>
              <a:t>获取</a:t>
            </a:r>
            <a:r>
              <a:rPr lang="en-US" altLang="zh-CN" sz="2400" dirty="0"/>
              <a:t>age</a:t>
            </a:r>
          </a:p>
          <a:p>
            <a:r>
              <a:rPr lang="en-US" altLang="zh-CN" sz="2400" dirty="0"/>
              <a:t>}</a:t>
            </a:r>
          </a:p>
          <a:p>
            <a:r>
              <a:rPr lang="en-US" altLang="zh-CN" sz="2400" dirty="0"/>
              <a:t>func (s *Student) SetAge(newName int) {</a:t>
            </a:r>
          </a:p>
          <a:p>
            <a:r>
              <a:rPr lang="en-US" altLang="zh-CN" sz="2400" dirty="0"/>
              <a:t>	s.Age = newName  // </a:t>
            </a:r>
            <a:r>
              <a:rPr lang="zh-CN" altLang="en-US" sz="2400" dirty="0"/>
              <a:t>设置</a:t>
            </a:r>
            <a:r>
              <a:rPr lang="en-US" altLang="zh-CN" sz="2400" dirty="0"/>
              <a:t>age</a:t>
            </a:r>
          </a:p>
          <a:p>
            <a:r>
              <a:rPr lang="en-US" altLang="zh-CN" sz="2400" dirty="0"/>
              <a:t>}</a:t>
            </a:r>
            <a:endParaRPr lang="zh-CN" altLang="en-US" sz="2400" dirty="0"/>
          </a:p>
          <a:p>
            <a:endParaRPr lang="en-US" altLang="zh-CN" sz="2400" dirty="0"/>
          </a:p>
          <a:p>
            <a:r>
              <a:rPr lang="en-US" altLang="zh-CN" sz="2400" dirty="0"/>
              <a:t>func main() {</a:t>
            </a:r>
          </a:p>
          <a:p>
            <a:r>
              <a:rPr lang="en-US" altLang="zh-CN" sz="2400" dirty="0"/>
              <a:t>	s := new(Student)</a:t>
            </a:r>
          </a:p>
          <a:p>
            <a:r>
              <a:rPr lang="en-US" altLang="zh-CN" sz="2400" dirty="0"/>
              <a:t>	s.SetName("Shirdon")</a:t>
            </a:r>
          </a:p>
          <a:p>
            <a:r>
              <a:rPr lang="en-US" altLang="zh-CN" sz="2400" dirty="0"/>
              <a:t>	fmt.Println(s.GetName())</a:t>
            </a:r>
          </a:p>
          <a:p>
            <a:r>
              <a:rPr lang="en-US" altLang="zh-CN" sz="2400" dirty="0"/>
              <a:t>}</a:t>
            </a:r>
            <a:endParaRPr lang="zh-CN" altLang="en-US" sz="2400" dirty="0"/>
          </a:p>
        </p:txBody>
      </p:sp>
      <p:sp>
        <p:nvSpPr>
          <p:cNvPr id="6" name="文本框 5"/>
          <p:cNvSpPr txBox="1"/>
          <p:nvPr/>
        </p:nvSpPr>
        <p:spPr>
          <a:xfrm>
            <a:off x="6952343" y="5413829"/>
            <a:ext cx="4650632" cy="954107"/>
          </a:xfrm>
          <a:prstGeom prst="rect">
            <a:avLst/>
          </a:prstGeom>
          <a:noFill/>
        </p:spPr>
        <p:txBody>
          <a:bodyPr wrap="none" rtlCol="0">
            <a:spAutoFit/>
          </a:bodyPr>
          <a:lstStyle/>
          <a:p>
            <a:r>
              <a:rPr lang="zh-CN" altLang="en-US" sz="2800" b="1" dirty="0">
                <a:solidFill>
                  <a:srgbClr val="FF0000"/>
                </a:solidFill>
              </a:rPr>
              <a:t>属性设置可设计</a:t>
            </a:r>
            <a:r>
              <a:rPr lang="en-US" altLang="zh-CN" sz="2800" b="1" dirty="0">
                <a:solidFill>
                  <a:srgbClr val="FF0000"/>
                </a:solidFill>
              </a:rPr>
              <a:t>Set</a:t>
            </a:r>
            <a:r>
              <a:rPr lang="zh-CN" altLang="en-US" sz="2800" b="1" dirty="0">
                <a:solidFill>
                  <a:srgbClr val="FF0000"/>
                </a:solidFill>
              </a:rPr>
              <a:t>前缀函数</a:t>
            </a:r>
            <a:endParaRPr lang="en-US" altLang="zh-CN" sz="2800" b="1" dirty="0">
              <a:solidFill>
                <a:srgbClr val="FF0000"/>
              </a:solidFill>
            </a:endParaRPr>
          </a:p>
          <a:p>
            <a:r>
              <a:rPr lang="zh-CN" altLang="en-US" sz="2800" b="1" dirty="0">
                <a:solidFill>
                  <a:srgbClr val="FF0000"/>
                </a:solidFill>
              </a:rPr>
              <a:t>属性值获取只能用成员名</a:t>
            </a:r>
          </a:p>
        </p:txBody>
      </p:sp>
      <p:sp>
        <p:nvSpPr>
          <p:cNvPr id="7" name="文本框 6"/>
          <p:cNvSpPr txBox="1"/>
          <p:nvPr/>
        </p:nvSpPr>
        <p:spPr>
          <a:xfrm>
            <a:off x="4238171" y="382564"/>
            <a:ext cx="1723549" cy="1015663"/>
          </a:xfrm>
          <a:prstGeom prst="rect">
            <a:avLst/>
          </a:prstGeom>
          <a:noFill/>
        </p:spPr>
        <p:txBody>
          <a:bodyPr wrap="none" rtlCol="0">
            <a:spAutoFit/>
          </a:bodyPr>
          <a:lstStyle/>
          <a:p>
            <a:r>
              <a:rPr lang="zh-CN" altLang="en-US" sz="6000" b="1" dirty="0">
                <a:solidFill>
                  <a:srgbClr val="FF0000"/>
                </a:solidFill>
              </a:rPr>
              <a:t>封装</a:t>
            </a:r>
          </a:p>
        </p:txBody>
      </p:sp>
    </p:spTree>
    <p:extLst>
      <p:ext uri="{BB962C8B-B14F-4D97-AF65-F5344CB8AC3E}">
        <p14:creationId xmlns:p14="http://schemas.microsoft.com/office/powerpoint/2010/main" val="1333668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3617686" cy="1623332"/>
          </a:xfrm>
        </p:spPr>
        <p:txBody>
          <a:bodyPr>
            <a:normAutofit/>
          </a:bodyPr>
          <a:lstStyle/>
          <a:p>
            <a:r>
              <a:rPr lang="zh-CN" altLang="en-US" sz="5400" b="1" dirty="0"/>
              <a:t>继承</a:t>
            </a:r>
          </a:p>
        </p:txBody>
      </p:sp>
      <p:sp>
        <p:nvSpPr>
          <p:cNvPr id="3" name="内容占位符 2"/>
          <p:cNvSpPr>
            <a:spLocks noGrp="1"/>
          </p:cNvSpPr>
          <p:nvPr>
            <p:ph idx="1"/>
          </p:nvPr>
        </p:nvSpPr>
        <p:spPr>
          <a:xfrm>
            <a:off x="591457" y="2264229"/>
            <a:ext cx="5751286" cy="3783920"/>
          </a:xfrm>
        </p:spPr>
        <p:txBody>
          <a:bodyPr>
            <a:normAutofit/>
          </a:bodyPr>
          <a:lstStyle/>
          <a:p>
            <a:r>
              <a:rPr lang="en-US" altLang="zh-CN" sz="4000" dirty="0"/>
              <a:t>Go</a:t>
            </a:r>
            <a:r>
              <a:rPr lang="zh-CN" altLang="en-US" sz="4000" dirty="0"/>
              <a:t>语言中没有</a:t>
            </a:r>
            <a:r>
              <a:rPr lang="en-US" altLang="zh-CN" sz="4000" dirty="0"/>
              <a:t>extends</a:t>
            </a:r>
            <a:r>
              <a:rPr lang="zh-CN" altLang="en-US" sz="4000" dirty="0"/>
              <a:t>关键字，只能使用在结构体中内嵌匿名类型的来实现继承。</a:t>
            </a:r>
            <a:endParaRPr lang="en-US" altLang="zh-CN" sz="4000" dirty="0"/>
          </a:p>
        </p:txBody>
      </p:sp>
      <p:sp>
        <p:nvSpPr>
          <p:cNvPr id="4" name="矩形 3"/>
          <p:cNvSpPr/>
          <p:nvPr/>
        </p:nvSpPr>
        <p:spPr>
          <a:xfrm>
            <a:off x="7213600" y="365125"/>
            <a:ext cx="3846286" cy="6124754"/>
          </a:xfrm>
          <a:prstGeom prst="rect">
            <a:avLst/>
          </a:prstGeom>
        </p:spPr>
        <p:txBody>
          <a:bodyPr wrap="square">
            <a:spAutoFit/>
          </a:bodyPr>
          <a:lstStyle/>
          <a:p>
            <a:r>
              <a:rPr lang="en-US" altLang="zh-CN" sz="2800" dirty="0"/>
              <a:t> type  Engine interface {</a:t>
            </a:r>
          </a:p>
          <a:p>
            <a:r>
              <a:rPr lang="en-US" altLang="zh-CN" sz="2800" dirty="0"/>
              <a:t>     Run()</a:t>
            </a:r>
          </a:p>
          <a:p>
            <a:r>
              <a:rPr lang="en-US" altLang="zh-CN" sz="2800" dirty="0"/>
              <a:t>     Stop()</a:t>
            </a:r>
          </a:p>
          <a:p>
            <a:r>
              <a:rPr lang="en-US" altLang="zh-CN" sz="2800" dirty="0"/>
              <a:t> } </a:t>
            </a:r>
          </a:p>
          <a:p>
            <a:endParaRPr lang="en-US" altLang="zh-CN" sz="2800" dirty="0"/>
          </a:p>
          <a:p>
            <a:r>
              <a:rPr lang="en-US" altLang="zh-CN" sz="2800" dirty="0"/>
              <a:t> type Bus struct {</a:t>
            </a:r>
          </a:p>
          <a:p>
            <a:r>
              <a:rPr lang="en-US" altLang="zh-CN" sz="2800" dirty="0"/>
              <a:t>     Engine</a:t>
            </a:r>
          </a:p>
          <a:p>
            <a:r>
              <a:rPr lang="en-US" altLang="zh-CN" sz="2800" dirty="0"/>
              <a:t> }</a:t>
            </a:r>
          </a:p>
          <a:p>
            <a:endParaRPr lang="en-US" altLang="zh-CN" sz="2800" dirty="0"/>
          </a:p>
          <a:p>
            <a:r>
              <a:rPr lang="en-US" altLang="zh-CN" sz="2800" dirty="0"/>
              <a:t> func (c *Bus) Working() {</a:t>
            </a:r>
          </a:p>
          <a:p>
            <a:r>
              <a:rPr lang="en-US" altLang="zh-CN" sz="2800" dirty="0"/>
              <a:t>     c.Run()</a:t>
            </a:r>
          </a:p>
          <a:p>
            <a:r>
              <a:rPr lang="en-US" altLang="zh-CN" sz="2800" dirty="0"/>
              <a:t>     c.Stop()</a:t>
            </a:r>
          </a:p>
          <a:p>
            <a:r>
              <a:rPr lang="en-US" altLang="zh-CN" sz="2800" dirty="0"/>
              <a:t> }</a:t>
            </a:r>
            <a:endParaRPr lang="zh-CN" altLang="en-US" sz="2800" dirty="0"/>
          </a:p>
        </p:txBody>
      </p:sp>
    </p:spTree>
    <p:extLst>
      <p:ext uri="{BB962C8B-B14F-4D97-AF65-F5344CB8AC3E}">
        <p14:creationId xmlns:p14="http://schemas.microsoft.com/office/powerpoint/2010/main" val="2194825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2229853" cy="1325563"/>
          </a:xfrm>
        </p:spPr>
        <p:txBody>
          <a:bodyPr/>
          <a:lstStyle/>
          <a:p>
            <a:r>
              <a:rPr lang="zh-CN" altLang="en-US" dirty="0"/>
              <a:t>多态</a:t>
            </a:r>
          </a:p>
        </p:txBody>
      </p:sp>
      <p:sp>
        <p:nvSpPr>
          <p:cNvPr id="3" name="内容占位符 2"/>
          <p:cNvSpPr>
            <a:spLocks noGrp="1"/>
          </p:cNvSpPr>
          <p:nvPr>
            <p:ph sz="half" idx="1"/>
          </p:nvPr>
        </p:nvSpPr>
        <p:spPr>
          <a:xfrm>
            <a:off x="284747" y="1791620"/>
            <a:ext cx="5297905" cy="4806450"/>
          </a:xfrm>
        </p:spPr>
        <p:txBody>
          <a:bodyPr>
            <a:normAutofit fontScale="62500" lnSpcReduction="20000"/>
          </a:bodyPr>
          <a:lstStyle/>
          <a:p>
            <a:pPr marL="0" indent="0">
              <a:buNone/>
            </a:pPr>
            <a:r>
              <a:rPr lang="en-US" altLang="zh-CN" dirty="0"/>
              <a:t> type Square struct {</a:t>
            </a:r>
          </a:p>
          <a:p>
            <a:pPr marL="0" indent="0">
              <a:buNone/>
            </a:pPr>
            <a:r>
              <a:rPr lang="en-US" altLang="zh-CN" dirty="0"/>
              <a:t> 	sideLen float32</a:t>
            </a:r>
          </a:p>
          <a:p>
            <a:pPr marL="0" indent="0">
              <a:buNone/>
            </a:pPr>
            <a:r>
              <a:rPr lang="en-US" altLang="zh-CN" dirty="0"/>
              <a:t> }</a:t>
            </a:r>
          </a:p>
          <a:p>
            <a:pPr marL="0" indent="0">
              <a:buNone/>
            </a:pPr>
            <a:r>
              <a:rPr lang="en-US" altLang="zh-CN" dirty="0"/>
              <a:t> type Triangle struct {</a:t>
            </a:r>
          </a:p>
          <a:p>
            <a:pPr marL="0" indent="0">
              <a:buNone/>
            </a:pPr>
            <a:r>
              <a:rPr lang="en-US" altLang="zh-CN" dirty="0"/>
              <a:t> 	Bottom float32</a:t>
            </a:r>
          </a:p>
          <a:p>
            <a:pPr marL="0" indent="0">
              <a:buNone/>
            </a:pPr>
            <a:r>
              <a:rPr lang="en-US" altLang="zh-CN" dirty="0"/>
              <a:t>	Height float32</a:t>
            </a:r>
          </a:p>
          <a:p>
            <a:pPr marL="0" indent="0">
              <a:buNone/>
            </a:pPr>
            <a:r>
              <a:rPr lang="en-US" altLang="zh-CN" dirty="0"/>
              <a:t> }</a:t>
            </a:r>
          </a:p>
          <a:p>
            <a:pPr marL="0" indent="0">
              <a:buNone/>
            </a:pPr>
            <a:r>
              <a:rPr lang="en-US" altLang="zh-CN" dirty="0"/>
              <a:t> func (t *Traingle) Area () float32 {</a:t>
            </a:r>
          </a:p>
          <a:p>
            <a:pPr marL="0" indent="0">
              <a:buNone/>
            </a:pPr>
            <a:r>
              <a:rPr lang="en-US" altLang="zh-CN" dirty="0"/>
              <a:t> 	return (t.Bottom * t.Height)/2</a:t>
            </a:r>
          </a:p>
          <a:p>
            <a:pPr marL="0" indent="0">
              <a:buNone/>
            </a:pPr>
            <a:r>
              <a:rPr lang="en-US" altLang="zh-CN" dirty="0"/>
              <a:t> }</a:t>
            </a:r>
          </a:p>
          <a:p>
            <a:pPr marL="0" indent="0">
              <a:buNone/>
            </a:pPr>
            <a:r>
              <a:rPr lang="en-US" altLang="zh-CN" dirty="0"/>
              <a:t> func (sq *Square) Area () float32 {</a:t>
            </a:r>
          </a:p>
          <a:p>
            <a:pPr marL="0" indent="0">
              <a:buNone/>
            </a:pPr>
            <a:r>
              <a:rPr lang="en-US" altLang="zh-CN" dirty="0"/>
              <a:t> 	return sq.sideLen * sq.sideLen</a:t>
            </a:r>
          </a:p>
          <a:p>
            <a:pPr marL="0" indent="0">
              <a:buNone/>
            </a:pPr>
            <a:r>
              <a:rPr lang="en-US" altLang="zh-CN" dirty="0"/>
              <a:t> }</a:t>
            </a:r>
            <a:endParaRPr lang="zh-CN" altLang="en-US" dirty="0"/>
          </a:p>
          <a:p>
            <a:pPr marL="0" indent="0">
              <a:buNone/>
            </a:pPr>
            <a:endParaRPr lang="zh-CN" altLang="en-US" dirty="0"/>
          </a:p>
        </p:txBody>
      </p:sp>
      <p:sp>
        <p:nvSpPr>
          <p:cNvPr id="5" name="内容占位符 4"/>
          <p:cNvSpPr>
            <a:spLocks noGrp="1"/>
          </p:cNvSpPr>
          <p:nvPr>
            <p:ph sz="half" idx="2"/>
          </p:nvPr>
        </p:nvSpPr>
        <p:spPr>
          <a:xfrm>
            <a:off x="5919536" y="1742408"/>
            <a:ext cx="6019801" cy="4442828"/>
          </a:xfrm>
        </p:spPr>
        <p:txBody>
          <a:bodyPr>
            <a:normAutofit fontScale="62500" lnSpcReduction="20000"/>
          </a:bodyPr>
          <a:lstStyle/>
          <a:p>
            <a:pPr marL="0" indent="0">
              <a:buNone/>
            </a:pPr>
            <a:r>
              <a:rPr lang="en-US" altLang="zh-CN" dirty="0"/>
              <a:t> type Shape interface {</a:t>
            </a:r>
          </a:p>
          <a:p>
            <a:pPr marL="0" indent="0">
              <a:buNone/>
            </a:pPr>
            <a:r>
              <a:rPr lang="en-US" altLang="zh-CN" dirty="0"/>
              <a:t>	Area() float32</a:t>
            </a:r>
          </a:p>
          <a:p>
            <a:pPr marL="0" indent="0">
              <a:buNone/>
            </a:pPr>
            <a:r>
              <a:rPr lang="en-US" altLang="zh-CN" dirty="0"/>
              <a:t>}</a:t>
            </a:r>
          </a:p>
          <a:p>
            <a:pPr marL="0" indent="0">
              <a:buNone/>
            </a:pPr>
            <a:endParaRPr lang="en-US" altLang="zh-CN" dirty="0"/>
          </a:p>
          <a:p>
            <a:pPr marL="0" indent="0">
              <a:buNone/>
            </a:pPr>
            <a:r>
              <a:rPr lang="en-US" altLang="zh-CN" dirty="0"/>
              <a:t> func main () {</a:t>
            </a:r>
          </a:p>
          <a:p>
            <a:pPr marL="0" indent="0">
              <a:buNone/>
            </a:pPr>
            <a:r>
              <a:rPr lang="en-US" altLang="zh-CN" dirty="0"/>
              <a:t>	t := &amp;Triangle {6,8}</a:t>
            </a:r>
          </a:p>
          <a:p>
            <a:pPr marL="0" indent="0">
              <a:buNone/>
            </a:pPr>
            <a:r>
              <a:rPr lang="en-US" altLang="zh-CN" dirty="0"/>
              <a:t>	s := &amp;Square {8}</a:t>
            </a:r>
          </a:p>
          <a:p>
            <a:pPr marL="0" indent="0">
              <a:buNone/>
            </a:pPr>
            <a:r>
              <a:rPr lang="en-US" altLang="zh-CN" dirty="0"/>
              <a:t>	shapes := [] Shape {t,s}</a:t>
            </a:r>
          </a:p>
          <a:p>
            <a:pPr marL="0" indent="0">
              <a:buNone/>
            </a:pPr>
            <a:r>
              <a:rPr lang="en-US" altLang="zh-CN" dirty="0"/>
              <a:t>	for n, _ := range shapes {</a:t>
            </a:r>
          </a:p>
          <a:p>
            <a:pPr marL="0" indent="0">
              <a:buNone/>
            </a:pPr>
            <a:r>
              <a:rPr lang="en-US" altLang="zh-CN" dirty="0"/>
              <a:t>		fmt.Println(“</a:t>
            </a:r>
            <a:r>
              <a:rPr lang="zh-CN" altLang="en-US" dirty="0"/>
              <a:t>图形数据</a:t>
            </a:r>
            <a:r>
              <a:rPr lang="en-US" altLang="zh-CN" dirty="0"/>
              <a:t>: ”, shapes[n])</a:t>
            </a:r>
          </a:p>
          <a:p>
            <a:pPr marL="0" indent="0">
              <a:buNone/>
            </a:pPr>
            <a:r>
              <a:rPr lang="en-US" altLang="zh-CN" dirty="0"/>
              <a:t>		fmt.Println(“</a:t>
            </a:r>
            <a:r>
              <a:rPr lang="zh-CN" altLang="en-US" dirty="0"/>
              <a:t>面积：</a:t>
            </a:r>
            <a:r>
              <a:rPr lang="en-US" altLang="zh-CN" dirty="0"/>
              <a:t>”, shapes[n].Area())</a:t>
            </a:r>
          </a:p>
          <a:p>
            <a:pPr marL="0" indent="0">
              <a:buNone/>
            </a:pPr>
            <a:r>
              <a:rPr lang="en-US" altLang="zh-CN" dirty="0"/>
              <a:t>	}</a:t>
            </a:r>
          </a:p>
          <a:p>
            <a:pPr marL="0" indent="0">
              <a:buNone/>
            </a:pPr>
            <a:r>
              <a:rPr lang="en-US" altLang="zh-CN" dirty="0"/>
              <a:t>}</a:t>
            </a:r>
            <a:endParaRPr lang="zh-CN" altLang="en-US" dirty="0"/>
          </a:p>
        </p:txBody>
      </p:sp>
    </p:spTree>
    <p:extLst>
      <p:ext uri="{BB962C8B-B14F-4D97-AF65-F5344CB8AC3E}">
        <p14:creationId xmlns:p14="http://schemas.microsoft.com/office/powerpoint/2010/main" val="460501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9C4E63-472E-891F-FCED-97E724B11A0B}"/>
              </a:ext>
            </a:extLst>
          </p:cNvPr>
          <p:cNvSpPr>
            <a:spLocks noGrp="1"/>
          </p:cNvSpPr>
          <p:nvPr>
            <p:ph type="title"/>
          </p:nvPr>
        </p:nvSpPr>
        <p:spPr>
          <a:xfrm>
            <a:off x="0" y="0"/>
            <a:ext cx="3517232" cy="1090696"/>
          </a:xfrm>
        </p:spPr>
        <p:txBody>
          <a:bodyPr/>
          <a:lstStyle/>
          <a:p>
            <a:r>
              <a:rPr lang="en-US" altLang="zh-CN" dirty="0"/>
              <a:t>1.7 </a:t>
            </a:r>
            <a:r>
              <a:rPr lang="zh-CN" altLang="en-US" dirty="0"/>
              <a:t>接口</a:t>
            </a:r>
          </a:p>
        </p:txBody>
      </p:sp>
      <p:sp>
        <p:nvSpPr>
          <p:cNvPr id="3" name="内容占位符 2">
            <a:extLst>
              <a:ext uri="{FF2B5EF4-FFF2-40B4-BE49-F238E27FC236}">
                <a16:creationId xmlns:a16="http://schemas.microsoft.com/office/drawing/2014/main" id="{980C2533-8331-0F62-B22D-0B4C3939FB59}"/>
              </a:ext>
            </a:extLst>
          </p:cNvPr>
          <p:cNvSpPr>
            <a:spLocks noGrp="1"/>
          </p:cNvSpPr>
          <p:nvPr>
            <p:ph idx="1"/>
          </p:nvPr>
        </p:nvSpPr>
        <p:spPr>
          <a:xfrm>
            <a:off x="204538" y="1179096"/>
            <a:ext cx="11987462" cy="5498430"/>
          </a:xfrm>
        </p:spPr>
        <p:txBody>
          <a:bodyPr>
            <a:normAutofit/>
          </a:bodyPr>
          <a:lstStyle/>
          <a:p>
            <a:r>
              <a:rPr lang="zh-CN" altLang="en-US" dirty="0"/>
              <a:t>接口的定义：接口类型是对其他类型行为的概括和抽象，它定义了一组方法，但不包含这些方法的具体实现。</a:t>
            </a:r>
            <a:endParaRPr lang="en-US" altLang="zh-CN" dirty="0"/>
          </a:p>
          <a:p>
            <a:pPr marL="457200" lvl="1" indent="0">
              <a:buNone/>
            </a:pPr>
            <a:r>
              <a:rPr lang="en-US" altLang="zh-CN" dirty="0"/>
              <a:t> type </a:t>
            </a:r>
            <a:r>
              <a:rPr lang="zh-CN" altLang="en-US" dirty="0"/>
              <a:t>接口名 </a:t>
            </a:r>
            <a:r>
              <a:rPr lang="en-US" altLang="zh-CN" dirty="0"/>
              <a:t>interface {</a:t>
            </a:r>
          </a:p>
          <a:p>
            <a:pPr marL="457200" lvl="1" indent="0">
              <a:buNone/>
            </a:pPr>
            <a:r>
              <a:rPr lang="en-US" altLang="zh-CN" dirty="0"/>
              <a:t>	 method1 (</a:t>
            </a:r>
            <a:r>
              <a:rPr lang="zh-CN" altLang="en-US" dirty="0"/>
              <a:t>参数列表</a:t>
            </a:r>
            <a:r>
              <a:rPr lang="en-US" altLang="zh-CN" dirty="0"/>
              <a:t>) </a:t>
            </a:r>
            <a:r>
              <a:rPr lang="zh-CN" altLang="en-US" dirty="0"/>
              <a:t>返回值列表</a:t>
            </a:r>
            <a:endParaRPr lang="en-US" altLang="zh-CN" dirty="0"/>
          </a:p>
          <a:p>
            <a:pPr marL="457200" lvl="1" indent="0">
              <a:buNone/>
            </a:pPr>
            <a:r>
              <a:rPr lang="en-US" altLang="zh-CN" dirty="0"/>
              <a:t>	 method2 (</a:t>
            </a:r>
            <a:r>
              <a:rPr lang="zh-CN" altLang="en-US" dirty="0"/>
              <a:t>参数列表</a:t>
            </a:r>
            <a:r>
              <a:rPr lang="en-US" altLang="zh-CN" dirty="0"/>
              <a:t>) </a:t>
            </a:r>
            <a:r>
              <a:rPr lang="zh-CN" altLang="en-US" dirty="0"/>
              <a:t>返回值列表</a:t>
            </a:r>
            <a:endParaRPr lang="en-US" altLang="zh-CN" dirty="0"/>
          </a:p>
          <a:p>
            <a:pPr marL="457200" lvl="1" indent="0">
              <a:buNone/>
            </a:pPr>
            <a:r>
              <a:rPr lang="en-US" altLang="zh-CN" dirty="0"/>
              <a:t>		…</a:t>
            </a:r>
          </a:p>
          <a:p>
            <a:pPr marL="457200" lvl="1" indent="0">
              <a:buNone/>
            </a:pPr>
            <a:r>
              <a:rPr lang="en-US" altLang="zh-CN" dirty="0"/>
              <a:t>	 methodN (</a:t>
            </a:r>
            <a:r>
              <a:rPr lang="zh-CN" altLang="en-US" dirty="0"/>
              <a:t>参数列表</a:t>
            </a:r>
            <a:r>
              <a:rPr lang="en-US" altLang="zh-CN" dirty="0"/>
              <a:t>) </a:t>
            </a:r>
            <a:r>
              <a:rPr lang="zh-CN" altLang="en-US" dirty="0"/>
              <a:t>返回值列表</a:t>
            </a:r>
            <a:endParaRPr lang="en-US" altLang="zh-CN" dirty="0"/>
          </a:p>
          <a:p>
            <a:pPr marL="457200" lvl="1" indent="0">
              <a:buNone/>
            </a:pPr>
            <a:endParaRPr lang="en-US" altLang="zh-CN" dirty="0"/>
          </a:p>
          <a:p>
            <a:pPr marL="457200" lvl="1" indent="0">
              <a:buNone/>
            </a:pPr>
            <a:r>
              <a:rPr lang="en-US" altLang="zh-CN" dirty="0"/>
              <a:t>}</a:t>
            </a:r>
          </a:p>
          <a:p>
            <a:pPr marL="457200" lvl="1" indent="0">
              <a:buNone/>
            </a:pPr>
            <a:r>
              <a:rPr lang="zh-CN" altLang="en-US" dirty="0"/>
              <a:t>当接口方法的首字母是大写，且接口的首字母也是大写时，将接口和方法设上导出标识符，则它们可以被其他</a:t>
            </a:r>
            <a:r>
              <a:rPr lang="en-US" altLang="zh-CN" dirty="0"/>
              <a:t>go</a:t>
            </a:r>
            <a:r>
              <a:rPr lang="zh-CN" altLang="en-US" dirty="0"/>
              <a:t>文件包访问。</a:t>
            </a:r>
            <a:endParaRPr lang="en-US" altLang="zh-CN" dirty="0"/>
          </a:p>
          <a:p>
            <a:pPr marL="457200" lvl="1" indent="0">
              <a:buNone/>
            </a:pPr>
            <a:r>
              <a:rPr lang="zh-CN" altLang="en-US" dirty="0"/>
              <a:t>接口中不能定义成员变量。</a:t>
            </a:r>
            <a:endParaRPr lang="en-US" altLang="zh-CN" dirty="0"/>
          </a:p>
        </p:txBody>
      </p:sp>
    </p:spTree>
    <p:extLst>
      <p:ext uri="{BB962C8B-B14F-4D97-AF65-F5344CB8AC3E}">
        <p14:creationId xmlns:p14="http://schemas.microsoft.com/office/powerpoint/2010/main" val="3263548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A9C648-6C65-4D4F-8FFB-1B9220E237B1}"/>
              </a:ext>
            </a:extLst>
          </p:cNvPr>
          <p:cNvSpPr>
            <a:spLocks noGrp="1"/>
          </p:cNvSpPr>
          <p:nvPr>
            <p:ph type="title"/>
          </p:nvPr>
        </p:nvSpPr>
        <p:spPr>
          <a:xfrm>
            <a:off x="838199" y="365125"/>
            <a:ext cx="4788877" cy="1325563"/>
          </a:xfrm>
        </p:spPr>
        <p:txBody>
          <a:bodyPr/>
          <a:lstStyle/>
          <a:p>
            <a:r>
              <a:rPr lang="zh-CN" altLang="en-US" dirty="0"/>
              <a:t>在</a:t>
            </a:r>
            <a:r>
              <a:rPr lang="en-US" altLang="zh-CN" dirty="0"/>
              <a:t>VSCODE</a:t>
            </a:r>
            <a:r>
              <a:rPr lang="zh-CN" altLang="en-US" dirty="0"/>
              <a:t>中安装各种插件：</a:t>
            </a:r>
          </a:p>
        </p:txBody>
      </p:sp>
      <p:pic>
        <p:nvPicPr>
          <p:cNvPr id="6" name="内容占位符 5">
            <a:extLst>
              <a:ext uri="{FF2B5EF4-FFF2-40B4-BE49-F238E27FC236}">
                <a16:creationId xmlns:a16="http://schemas.microsoft.com/office/drawing/2014/main" id="{DC0CFF56-698C-4231-A9ED-3DB75312158D}"/>
              </a:ext>
            </a:extLst>
          </p:cNvPr>
          <p:cNvPicPr>
            <a:picLocks noGrp="1" noChangeAspect="1"/>
          </p:cNvPicPr>
          <p:nvPr>
            <p:ph idx="1"/>
          </p:nvPr>
        </p:nvPicPr>
        <p:blipFill>
          <a:blip r:embed="rId2"/>
          <a:stretch>
            <a:fillRect/>
          </a:stretch>
        </p:blipFill>
        <p:spPr>
          <a:xfrm>
            <a:off x="140926" y="1973788"/>
            <a:ext cx="5781682" cy="4084112"/>
          </a:xfrm>
        </p:spPr>
      </p:pic>
      <p:pic>
        <p:nvPicPr>
          <p:cNvPr id="8" name="图片 7">
            <a:extLst>
              <a:ext uri="{FF2B5EF4-FFF2-40B4-BE49-F238E27FC236}">
                <a16:creationId xmlns:a16="http://schemas.microsoft.com/office/drawing/2014/main" id="{16C5429C-8799-4645-A8BC-E127FA724E46}"/>
              </a:ext>
            </a:extLst>
          </p:cNvPr>
          <p:cNvPicPr>
            <a:picLocks noChangeAspect="1"/>
          </p:cNvPicPr>
          <p:nvPr/>
        </p:nvPicPr>
        <p:blipFill>
          <a:blip r:embed="rId3"/>
          <a:stretch>
            <a:fillRect/>
          </a:stretch>
        </p:blipFill>
        <p:spPr>
          <a:xfrm>
            <a:off x="6039414" y="1690688"/>
            <a:ext cx="6152586" cy="4369777"/>
          </a:xfrm>
          <a:prstGeom prst="rect">
            <a:avLst/>
          </a:prstGeom>
        </p:spPr>
      </p:pic>
    </p:spTree>
    <p:extLst>
      <p:ext uri="{BB962C8B-B14F-4D97-AF65-F5344CB8AC3E}">
        <p14:creationId xmlns:p14="http://schemas.microsoft.com/office/powerpoint/2010/main" val="30710915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26001"/>
          </a:xfrm>
        </p:spPr>
        <p:txBody>
          <a:bodyPr>
            <a:normAutofit/>
          </a:bodyPr>
          <a:lstStyle/>
          <a:p>
            <a:pPr lvl="1" algn="l" rtl="0">
              <a:lnSpc>
                <a:spcPct val="90000"/>
              </a:lnSpc>
              <a:spcBef>
                <a:spcPct val="0"/>
              </a:spcBef>
            </a:pPr>
            <a:r>
              <a:rPr lang="en-US" altLang="zh-CN" sz="2800" dirty="0"/>
              <a:t>Go</a:t>
            </a:r>
            <a:r>
              <a:rPr lang="zh-CN" altLang="en-US" sz="2800" dirty="0"/>
              <a:t>语言中，实现了接口中的所有方法，就隐式地实现了接口</a:t>
            </a:r>
          </a:p>
        </p:txBody>
      </p:sp>
      <p:sp>
        <p:nvSpPr>
          <p:cNvPr id="3" name="内容占位符 2"/>
          <p:cNvSpPr>
            <a:spLocks noGrp="1"/>
          </p:cNvSpPr>
          <p:nvPr>
            <p:ph idx="1"/>
          </p:nvPr>
        </p:nvSpPr>
        <p:spPr>
          <a:xfrm>
            <a:off x="838200" y="1455821"/>
            <a:ext cx="10515600" cy="4721142"/>
          </a:xfrm>
        </p:spPr>
        <p:txBody>
          <a:bodyPr>
            <a:normAutofit/>
          </a:bodyPr>
          <a:lstStyle/>
          <a:p>
            <a:pPr marL="457200" lvl="1" indent="0">
              <a:buNone/>
            </a:pPr>
            <a:r>
              <a:rPr lang="en-US" altLang="zh-CN" dirty="0"/>
              <a:t>type error interface {</a:t>
            </a:r>
          </a:p>
          <a:p>
            <a:pPr marL="457200" lvl="1" indent="0">
              <a:buNone/>
            </a:pPr>
            <a:r>
              <a:rPr lang="en-US" altLang="zh-CN" dirty="0"/>
              <a:t> 	Error() string</a:t>
            </a:r>
          </a:p>
          <a:p>
            <a:pPr marL="457200" lvl="1" indent="0">
              <a:buNone/>
            </a:pPr>
            <a:r>
              <a:rPr lang="en-US" altLang="zh-CN" dirty="0"/>
              <a:t>}</a:t>
            </a:r>
          </a:p>
          <a:p>
            <a:pPr marL="457200" lvl="1" indent="0">
              <a:buNone/>
            </a:pPr>
            <a:r>
              <a:rPr lang="en-US" altLang="zh-CN" dirty="0"/>
              <a:t> type RPCError struct {  //</a:t>
            </a:r>
            <a:r>
              <a:rPr lang="zh-CN" altLang="en-US" dirty="0"/>
              <a:t>定义结构体</a:t>
            </a:r>
            <a:endParaRPr lang="en-US" altLang="zh-CN" dirty="0"/>
          </a:p>
          <a:p>
            <a:pPr marL="457200" lvl="1" indent="0">
              <a:buNone/>
            </a:pPr>
            <a:r>
              <a:rPr lang="en-US" altLang="zh-CN" dirty="0"/>
              <a:t> 	Code int64</a:t>
            </a:r>
          </a:p>
          <a:p>
            <a:pPr marL="457200" lvl="1" indent="0">
              <a:buNone/>
            </a:pPr>
            <a:r>
              <a:rPr lang="en-US" altLang="zh-CN" dirty="0"/>
              <a:t>	Message string</a:t>
            </a:r>
          </a:p>
          <a:p>
            <a:pPr marL="457200" lvl="1" indent="0">
              <a:buNone/>
            </a:pPr>
            <a:r>
              <a:rPr lang="en-US" altLang="zh-CN" dirty="0"/>
              <a:t>}</a:t>
            </a:r>
          </a:p>
          <a:p>
            <a:pPr marL="457200" lvl="1" indent="0">
              <a:buNone/>
            </a:pPr>
            <a:r>
              <a:rPr lang="en-US" altLang="zh-CN" dirty="0"/>
              <a:t> func (e *RPCError) Error() string { </a:t>
            </a:r>
          </a:p>
          <a:p>
            <a:pPr marL="1371600" lvl="3" indent="0">
              <a:buNone/>
            </a:pPr>
            <a:r>
              <a:rPr lang="en-US" altLang="zh-CN" dirty="0"/>
              <a:t>/*</a:t>
            </a:r>
            <a:r>
              <a:rPr lang="zh-CN" altLang="en-US" dirty="0"/>
              <a:t>指向上面结构体的指针变量表示为该结构体实现</a:t>
            </a:r>
            <a:r>
              <a:rPr lang="en-US" altLang="zh-CN" dirty="0"/>
              <a:t>Error()</a:t>
            </a:r>
            <a:r>
              <a:rPr lang="zh-CN" altLang="en-US" dirty="0"/>
              <a:t>函数，而此函数恰好在</a:t>
            </a:r>
            <a:r>
              <a:rPr lang="en-US" altLang="zh-CN" dirty="0"/>
              <a:t>error</a:t>
            </a:r>
            <a:r>
              <a:rPr lang="zh-CN" altLang="en-US" dirty="0"/>
              <a:t>接口中，所以，相当于该结构体实现了接口</a:t>
            </a:r>
            <a:r>
              <a:rPr lang="en-US" altLang="zh-CN" dirty="0"/>
              <a:t>error */</a:t>
            </a:r>
          </a:p>
          <a:p>
            <a:pPr marL="457200" lvl="1" indent="0">
              <a:buNone/>
            </a:pPr>
            <a:r>
              <a:rPr lang="en-US" altLang="zh-CN" dirty="0"/>
              <a:t>	 return fmt.Printf(“%s, code = %d”, e.Message, e.Code)</a:t>
            </a:r>
          </a:p>
          <a:p>
            <a:pPr marL="457200" lvl="1" indent="0">
              <a:buNone/>
            </a:pPr>
            <a:r>
              <a:rPr lang="en-US" altLang="zh-CN" dirty="0"/>
              <a:t>}</a:t>
            </a:r>
          </a:p>
          <a:p>
            <a:pPr marL="0" indent="0">
              <a:buNone/>
            </a:pPr>
            <a:endParaRPr lang="zh-CN" altLang="en-US" dirty="0"/>
          </a:p>
        </p:txBody>
      </p:sp>
    </p:spTree>
    <p:extLst>
      <p:ext uri="{BB962C8B-B14F-4D97-AF65-F5344CB8AC3E}">
        <p14:creationId xmlns:p14="http://schemas.microsoft.com/office/powerpoint/2010/main" val="203432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接口的赋值</a:t>
            </a:r>
          </a:p>
        </p:txBody>
      </p:sp>
      <p:sp>
        <p:nvSpPr>
          <p:cNvPr id="3" name="内容占位符 2"/>
          <p:cNvSpPr>
            <a:spLocks noGrp="1"/>
          </p:cNvSpPr>
          <p:nvPr>
            <p:ph idx="1"/>
          </p:nvPr>
        </p:nvSpPr>
        <p:spPr/>
        <p:txBody>
          <a:bodyPr/>
          <a:lstStyle/>
          <a:p>
            <a:r>
              <a:rPr lang="zh-CN" altLang="en-US" dirty="0"/>
              <a:t>接口不支持实例化，但支持赋值来快速实现接口与实现类的映射。</a:t>
            </a:r>
            <a:endParaRPr lang="en-US" altLang="zh-CN" dirty="0"/>
          </a:p>
          <a:p>
            <a:r>
              <a:rPr lang="zh-CN" altLang="en-US" dirty="0"/>
              <a:t>接口赋值的两种方法：</a:t>
            </a:r>
            <a:endParaRPr lang="en-US" altLang="zh-CN" dirty="0"/>
          </a:p>
          <a:p>
            <a:pPr lvl="1"/>
            <a:r>
              <a:rPr lang="zh-CN" altLang="en-US" dirty="0"/>
              <a:t>将实现接口的对象实例赋值给接口变量</a:t>
            </a:r>
            <a:endParaRPr lang="en-US" altLang="zh-CN" dirty="0"/>
          </a:p>
          <a:p>
            <a:pPr lvl="1"/>
            <a:r>
              <a:rPr lang="zh-CN" altLang="en-US" dirty="0"/>
              <a:t>将一个接口变量赋值给另一个接口变量</a:t>
            </a:r>
          </a:p>
        </p:txBody>
      </p:sp>
    </p:spTree>
    <p:extLst>
      <p:ext uri="{BB962C8B-B14F-4D97-AF65-F5344CB8AC3E}">
        <p14:creationId xmlns:p14="http://schemas.microsoft.com/office/powerpoint/2010/main" val="2353811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216568"/>
            <a:ext cx="4888832" cy="6364706"/>
          </a:xfrm>
        </p:spPr>
        <p:txBody>
          <a:bodyPr>
            <a:normAutofit fontScale="77500" lnSpcReduction="20000"/>
          </a:bodyPr>
          <a:lstStyle/>
          <a:p>
            <a:pPr marL="0" indent="0">
              <a:buNone/>
            </a:pPr>
            <a:r>
              <a:rPr lang="en-US" altLang="zh-CN" dirty="0"/>
              <a:t>type Num int</a:t>
            </a:r>
          </a:p>
          <a:p>
            <a:pPr marL="0" indent="0">
              <a:buNone/>
            </a:pPr>
            <a:endParaRPr lang="en-US" altLang="zh-CN" dirty="0"/>
          </a:p>
          <a:p>
            <a:pPr marL="0" indent="0">
              <a:buNone/>
            </a:pPr>
            <a:r>
              <a:rPr lang="en-US" altLang="zh-CN" dirty="0"/>
              <a:t> func (x Num) Equal (i Num) bool {</a:t>
            </a:r>
          </a:p>
          <a:p>
            <a:pPr marL="0" indent="0">
              <a:buNone/>
            </a:pPr>
            <a:r>
              <a:rPr lang="en-US" altLang="zh-CN" dirty="0"/>
              <a:t>	 return x == i </a:t>
            </a:r>
          </a:p>
          <a:p>
            <a:pPr marL="0" indent="0">
              <a:buNone/>
            </a:pPr>
            <a:r>
              <a:rPr lang="en-US" altLang="zh-CN" dirty="0"/>
              <a:t>}</a:t>
            </a:r>
          </a:p>
          <a:p>
            <a:pPr marL="0" indent="0">
              <a:buNone/>
            </a:pPr>
            <a:r>
              <a:rPr lang="en-US" altLang="zh-CN" dirty="0"/>
              <a:t> func (x Num) LessThan (i Num) bool {</a:t>
            </a:r>
          </a:p>
          <a:p>
            <a:pPr marL="0" indent="0">
              <a:buNone/>
            </a:pPr>
            <a:r>
              <a:rPr lang="en-US" altLang="zh-CN" dirty="0"/>
              <a:t>	 return x &lt; i </a:t>
            </a:r>
          </a:p>
          <a:p>
            <a:pPr marL="0" indent="0">
              <a:buNone/>
            </a:pPr>
            <a:r>
              <a:rPr lang="en-US" altLang="zh-CN" dirty="0"/>
              <a:t>}</a:t>
            </a:r>
            <a:endParaRPr lang="zh-CN" altLang="en-US" dirty="0"/>
          </a:p>
          <a:p>
            <a:pPr marL="0" indent="0">
              <a:buNone/>
            </a:pPr>
            <a:r>
              <a:rPr lang="en-US" altLang="zh-CN" dirty="0"/>
              <a:t> func (x Num) MoreThan (i Num) bool {</a:t>
            </a:r>
          </a:p>
          <a:p>
            <a:pPr marL="0" indent="0">
              <a:buNone/>
            </a:pPr>
            <a:r>
              <a:rPr lang="en-US" altLang="zh-CN" dirty="0"/>
              <a:t>	 return x &gt; i </a:t>
            </a:r>
          </a:p>
          <a:p>
            <a:pPr marL="0" indent="0">
              <a:buNone/>
            </a:pPr>
            <a:r>
              <a:rPr lang="en-US" altLang="zh-CN" dirty="0"/>
              <a:t>}</a:t>
            </a:r>
            <a:endParaRPr lang="zh-CN" altLang="en-US" dirty="0"/>
          </a:p>
          <a:p>
            <a:pPr marL="0" indent="0">
              <a:buNone/>
            </a:pPr>
            <a:r>
              <a:rPr lang="en-US" altLang="zh-CN" dirty="0"/>
              <a:t> func (x Num) Mutiple (i Num) bool {</a:t>
            </a:r>
          </a:p>
          <a:p>
            <a:pPr marL="0" indent="0">
              <a:buNone/>
            </a:pPr>
            <a:r>
              <a:rPr lang="en-US" altLang="zh-CN" dirty="0"/>
              <a:t>	 *x = *x * i </a:t>
            </a:r>
          </a:p>
          <a:p>
            <a:pPr marL="0" indent="0">
              <a:buNone/>
            </a:pPr>
            <a:r>
              <a:rPr lang="en-US" altLang="zh-CN" dirty="0"/>
              <a:t>}</a:t>
            </a:r>
          </a:p>
          <a:p>
            <a:pPr marL="0" indent="0">
              <a:buNone/>
            </a:pPr>
            <a:r>
              <a:rPr lang="en-US" altLang="zh-CN" dirty="0"/>
              <a:t> func (x Num) Divide (i Num) bool {</a:t>
            </a:r>
          </a:p>
          <a:p>
            <a:pPr marL="0" indent="0">
              <a:buNone/>
            </a:pPr>
            <a:r>
              <a:rPr lang="en-US" altLang="zh-CN" dirty="0"/>
              <a:t>	 *x = *x / i </a:t>
            </a:r>
          </a:p>
          <a:p>
            <a:pPr marL="0" indent="0">
              <a:buNone/>
            </a:pPr>
            <a:r>
              <a:rPr lang="en-US" altLang="zh-CN" dirty="0"/>
              <a:t>}</a:t>
            </a:r>
            <a:endParaRPr lang="zh-CN" altLang="en-US" dirty="0"/>
          </a:p>
          <a:p>
            <a:pPr marL="0" indent="0">
              <a:buNone/>
            </a:pPr>
            <a:endParaRPr lang="zh-CN" altLang="en-US" dirty="0"/>
          </a:p>
          <a:p>
            <a:pPr marL="0" indent="0">
              <a:buNone/>
            </a:pPr>
            <a:endParaRPr lang="zh-CN" altLang="en-US" dirty="0"/>
          </a:p>
        </p:txBody>
      </p:sp>
      <p:sp>
        <p:nvSpPr>
          <p:cNvPr id="4" name="内容占位符 2"/>
          <p:cNvSpPr txBox="1">
            <a:spLocks/>
          </p:cNvSpPr>
          <p:nvPr/>
        </p:nvSpPr>
        <p:spPr>
          <a:xfrm>
            <a:off x="6112042" y="332874"/>
            <a:ext cx="5919537" cy="624840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dirty="0"/>
              <a:t> type NumI interface {</a:t>
            </a:r>
          </a:p>
          <a:p>
            <a:pPr marL="0" indent="0">
              <a:buFont typeface="Arial" panose="020B0604020202020204" pitchFamily="34" charset="0"/>
              <a:buNone/>
            </a:pPr>
            <a:r>
              <a:rPr lang="en-US" altLang="zh-CN" dirty="0"/>
              <a:t>	Equal(i Num) bool</a:t>
            </a:r>
          </a:p>
          <a:p>
            <a:pPr marL="0" indent="0">
              <a:buFont typeface="Arial" panose="020B0604020202020204" pitchFamily="34" charset="0"/>
              <a:buNone/>
            </a:pPr>
            <a:r>
              <a:rPr lang="en-US" altLang="zh-CN" dirty="0"/>
              <a:t>	LessThan( i Num) bool</a:t>
            </a:r>
          </a:p>
          <a:p>
            <a:pPr marL="0" lvl="2" indent="0">
              <a:spcBef>
                <a:spcPts val="1000"/>
              </a:spcBef>
              <a:buNone/>
            </a:pPr>
            <a:r>
              <a:rPr lang="en-US" altLang="zh-CN" sz="2800" dirty="0"/>
              <a:t>	MoreThan( i Num) bool</a:t>
            </a:r>
          </a:p>
          <a:p>
            <a:pPr marL="0" lvl="2" indent="0">
              <a:spcBef>
                <a:spcPts val="1000"/>
              </a:spcBef>
              <a:buNone/>
            </a:pPr>
            <a:r>
              <a:rPr lang="en-US" altLang="zh-CN" sz="2800" dirty="0"/>
              <a:t>	Mutiple( i Num) bool</a:t>
            </a:r>
          </a:p>
          <a:p>
            <a:pPr marL="0" lvl="2" indent="0">
              <a:spcBef>
                <a:spcPts val="1000"/>
              </a:spcBef>
              <a:buNone/>
            </a:pPr>
            <a:r>
              <a:rPr lang="en-US" altLang="zh-CN" sz="2800" dirty="0"/>
              <a:t>	Divide( i Num) bool</a:t>
            </a:r>
          </a:p>
          <a:p>
            <a:pPr marL="0" indent="0">
              <a:buFont typeface="Arial" panose="020B0604020202020204" pitchFamily="34" charset="0"/>
              <a:buNone/>
            </a:pPr>
            <a:r>
              <a:rPr lang="en-US" altLang="zh-CN" dirty="0"/>
              <a:t>}</a:t>
            </a:r>
          </a:p>
          <a:p>
            <a:pPr marL="0" indent="0">
              <a:buFont typeface="Arial" panose="020B0604020202020204" pitchFamily="34" charset="0"/>
              <a:buNone/>
            </a:pPr>
            <a:endParaRPr lang="en-US" altLang="zh-CN" dirty="0"/>
          </a:p>
          <a:p>
            <a:pPr marL="0" indent="0">
              <a:buFont typeface="Arial" panose="020B0604020202020204" pitchFamily="34" charset="0"/>
              <a:buNone/>
            </a:pPr>
            <a:r>
              <a:rPr lang="en-US" altLang="zh-CN" dirty="0"/>
              <a:t> var x Num =8</a:t>
            </a:r>
          </a:p>
          <a:p>
            <a:pPr marL="0" indent="0">
              <a:buFont typeface="Arial" panose="020B0604020202020204" pitchFamily="34" charset="0"/>
              <a:buNone/>
            </a:pPr>
            <a:r>
              <a:rPr lang="en-US" altLang="zh-CN" dirty="0"/>
              <a:t> var y NumI = &amp;x  </a:t>
            </a:r>
          </a:p>
          <a:p>
            <a:pPr marL="0" indent="0">
              <a:buFont typeface="Arial" panose="020B0604020202020204" pitchFamily="34" charset="0"/>
              <a:buNone/>
            </a:pPr>
            <a:r>
              <a:rPr lang="en-US" altLang="zh-CN" dirty="0"/>
              <a:t>/* </a:t>
            </a:r>
            <a:r>
              <a:rPr lang="zh-CN" altLang="en-US" dirty="0"/>
              <a:t>将对象</a:t>
            </a:r>
            <a:r>
              <a:rPr lang="en-US" altLang="zh-CN" dirty="0"/>
              <a:t>x</a:t>
            </a:r>
            <a:r>
              <a:rPr lang="zh-CN" altLang="en-US" dirty="0"/>
              <a:t>的指针赋值给接口变量</a:t>
            </a:r>
            <a:r>
              <a:rPr lang="en-US" altLang="zh-CN" dirty="0"/>
              <a:t>y</a:t>
            </a:r>
            <a:r>
              <a:rPr lang="zh-CN" altLang="en-US" dirty="0"/>
              <a:t>，</a:t>
            </a:r>
            <a:r>
              <a:rPr lang="en-US" altLang="zh-CN" dirty="0"/>
              <a:t>go</a:t>
            </a:r>
            <a:r>
              <a:rPr lang="zh-CN" altLang="en-US" dirty="0"/>
              <a:t>语言会根据相应的非指针函数自动生成指针函数：</a:t>
            </a:r>
            <a:endParaRPr lang="en-US" altLang="zh-CN" dirty="0"/>
          </a:p>
          <a:p>
            <a:pPr marL="0" indent="0">
              <a:buFont typeface="Arial" panose="020B0604020202020204" pitchFamily="34" charset="0"/>
              <a:buNone/>
            </a:pPr>
            <a:r>
              <a:rPr lang="en-US" altLang="zh-CN" dirty="0"/>
              <a:t> func (x *Num) Equal (i Num) bool {</a:t>
            </a:r>
          </a:p>
          <a:p>
            <a:pPr marL="0" indent="0">
              <a:buFont typeface="Arial" panose="020B0604020202020204" pitchFamily="34" charset="0"/>
              <a:buNone/>
            </a:pPr>
            <a:r>
              <a:rPr lang="en-US" altLang="zh-CN" dirty="0"/>
              <a:t> 	return (*x).Equal(i)</a:t>
            </a:r>
          </a:p>
          <a:p>
            <a:pPr marL="0" indent="0">
              <a:buFont typeface="Arial" panose="020B0604020202020204" pitchFamily="34" charset="0"/>
              <a:buNone/>
            </a:pPr>
            <a:r>
              <a:rPr lang="en-US" altLang="zh-CN" dirty="0"/>
              <a:t>}</a:t>
            </a:r>
          </a:p>
          <a:p>
            <a:pPr marL="0" indent="0">
              <a:buFont typeface="Arial" panose="020B0604020202020204" pitchFamily="34" charset="0"/>
              <a:buNone/>
            </a:pPr>
            <a:r>
              <a:rPr lang="zh-CN" altLang="en-US" dirty="0"/>
              <a:t>这样一来，类型</a:t>
            </a:r>
            <a:r>
              <a:rPr lang="en-US" altLang="zh-CN" dirty="0"/>
              <a:t>*Num</a:t>
            </a:r>
            <a:r>
              <a:rPr lang="zh-CN" altLang="en-US" dirty="0"/>
              <a:t>就存在所有的</a:t>
            </a:r>
            <a:r>
              <a:rPr lang="en-US" altLang="zh-CN" dirty="0"/>
              <a:t>NumI</a:t>
            </a:r>
            <a:r>
              <a:rPr lang="zh-CN" altLang="en-US" dirty="0"/>
              <a:t>接口中声明的方法了。</a:t>
            </a:r>
          </a:p>
          <a:p>
            <a:pPr marL="0" indent="0">
              <a:buFont typeface="Arial" panose="020B0604020202020204" pitchFamily="34" charset="0"/>
              <a:buNone/>
            </a:pPr>
            <a:endParaRPr lang="zh-CN" altLang="en-US" dirty="0"/>
          </a:p>
        </p:txBody>
      </p:sp>
    </p:spTree>
    <p:extLst>
      <p:ext uri="{BB962C8B-B14F-4D97-AF65-F5344CB8AC3E}">
        <p14:creationId xmlns:p14="http://schemas.microsoft.com/office/powerpoint/2010/main" val="1293960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2716" y="216567"/>
            <a:ext cx="5201652" cy="6244389"/>
          </a:xfrm>
        </p:spPr>
        <p:txBody>
          <a:bodyPr>
            <a:normAutofit fontScale="92500" lnSpcReduction="10000"/>
          </a:bodyPr>
          <a:lstStyle/>
          <a:p>
            <a:pPr marL="0" indent="0">
              <a:buNone/>
            </a:pPr>
            <a:r>
              <a:rPr lang="en-US" altLang="zh-CN" dirty="0"/>
              <a:t> package oop1</a:t>
            </a:r>
          </a:p>
          <a:p>
            <a:pPr marL="0" indent="0">
              <a:buNone/>
            </a:pPr>
            <a:r>
              <a:rPr lang="en-US" altLang="zh-CN" dirty="0"/>
              <a:t> type NumInterface1 interface {</a:t>
            </a:r>
          </a:p>
          <a:p>
            <a:pPr marL="0" indent="0">
              <a:buNone/>
            </a:pPr>
            <a:r>
              <a:rPr lang="en-US" altLang="zh-CN" dirty="0"/>
              <a:t>	Equal(i int) bool</a:t>
            </a:r>
          </a:p>
          <a:p>
            <a:pPr marL="0" indent="0">
              <a:buNone/>
            </a:pPr>
            <a:r>
              <a:rPr lang="en-US" altLang="zh-CN" dirty="0"/>
              <a:t>	LessThan ( i int) bool</a:t>
            </a:r>
          </a:p>
          <a:p>
            <a:pPr marL="0" indent="0">
              <a:buNone/>
            </a:pPr>
            <a:r>
              <a:rPr lang="en-US" altLang="zh-CN" dirty="0"/>
              <a:t>	BiggerThan ( i int) bool</a:t>
            </a:r>
          </a:p>
          <a:p>
            <a:pPr marL="0" indent="0">
              <a:buNone/>
            </a:pPr>
            <a:r>
              <a:rPr lang="en-US" altLang="zh-CN" dirty="0"/>
              <a:t>}</a:t>
            </a:r>
          </a:p>
          <a:p>
            <a:pPr marL="0" indent="0">
              <a:buNone/>
            </a:pPr>
            <a:endParaRPr lang="en-US" altLang="zh-CN" dirty="0"/>
          </a:p>
          <a:p>
            <a:pPr marL="0" indent="0">
              <a:buNone/>
            </a:pPr>
            <a:r>
              <a:rPr lang="en-US" altLang="zh-CN" dirty="0"/>
              <a:t> package oop2 </a:t>
            </a:r>
          </a:p>
          <a:p>
            <a:pPr marL="0" indent="0">
              <a:buNone/>
            </a:pPr>
            <a:r>
              <a:rPr lang="en-US" altLang="zh-CN" dirty="0"/>
              <a:t> type NumInterface2 interface {</a:t>
            </a:r>
          </a:p>
          <a:p>
            <a:pPr marL="0" indent="0">
              <a:buNone/>
            </a:pPr>
            <a:r>
              <a:rPr lang="en-US" altLang="zh-CN" dirty="0"/>
              <a:t>	Equal(i int) bool</a:t>
            </a:r>
          </a:p>
          <a:p>
            <a:pPr marL="0" indent="0">
              <a:buNone/>
            </a:pPr>
            <a:r>
              <a:rPr lang="en-US" altLang="zh-CN" dirty="0"/>
              <a:t>	BiggerThan ( i int) bool</a:t>
            </a:r>
          </a:p>
          <a:p>
            <a:pPr marL="0" indent="0">
              <a:buNone/>
            </a:pPr>
            <a:r>
              <a:rPr lang="en-US" altLang="zh-CN" dirty="0"/>
              <a:t>	LessThan ( i int) bool</a:t>
            </a:r>
          </a:p>
          <a:p>
            <a:pPr marL="0" indent="0">
              <a:buNone/>
            </a:pPr>
            <a:r>
              <a:rPr lang="en-US" altLang="zh-CN" dirty="0"/>
              <a:t>	Sum(i int)</a:t>
            </a:r>
          </a:p>
          <a:p>
            <a:pPr marL="0" indent="0">
              <a:buNone/>
            </a:pPr>
            <a:r>
              <a:rPr lang="en-US" altLang="zh-CN" dirty="0"/>
              <a:t>}</a:t>
            </a:r>
          </a:p>
          <a:p>
            <a:pPr marL="0" indent="0">
              <a:buNone/>
            </a:pPr>
            <a:endParaRPr lang="zh-CN" altLang="en-US" dirty="0"/>
          </a:p>
        </p:txBody>
      </p:sp>
      <p:sp>
        <p:nvSpPr>
          <p:cNvPr id="4" name="矩形 3"/>
          <p:cNvSpPr/>
          <p:nvPr/>
        </p:nvSpPr>
        <p:spPr>
          <a:xfrm>
            <a:off x="6801852" y="216567"/>
            <a:ext cx="5169569" cy="5909310"/>
          </a:xfrm>
          <a:prstGeom prst="rect">
            <a:avLst/>
          </a:prstGeom>
        </p:spPr>
        <p:txBody>
          <a:bodyPr wrap="square">
            <a:spAutoFit/>
          </a:bodyPr>
          <a:lstStyle/>
          <a:p>
            <a:r>
              <a:rPr lang="en-US" altLang="zh-CN" sz="2000" b="1" dirty="0"/>
              <a:t> type Num int</a:t>
            </a:r>
          </a:p>
          <a:p>
            <a:r>
              <a:rPr lang="en-US" altLang="zh-CN" sz="2000" dirty="0"/>
              <a:t> func (x Num) Equal (i int) bool {</a:t>
            </a:r>
          </a:p>
          <a:p>
            <a:r>
              <a:rPr lang="en-US" altLang="zh-CN" sz="2000" dirty="0"/>
              <a:t>	 return int(x) ==i</a:t>
            </a:r>
          </a:p>
          <a:p>
            <a:r>
              <a:rPr lang="en-US" altLang="zh-CN" sz="2000" dirty="0"/>
              <a:t>}</a:t>
            </a:r>
          </a:p>
          <a:p>
            <a:r>
              <a:rPr lang="en-US" altLang="zh-CN" sz="2000" dirty="0" err="1"/>
              <a:t>func</a:t>
            </a:r>
            <a:r>
              <a:rPr lang="en-US" altLang="zh-CN" sz="2000" dirty="0"/>
              <a:t> (x Num) LessThan (i int) bool {</a:t>
            </a:r>
          </a:p>
          <a:p>
            <a:r>
              <a:rPr lang="en-US" altLang="zh-CN" sz="2000" dirty="0"/>
              <a:t>	 return int(x) &lt; i</a:t>
            </a:r>
          </a:p>
          <a:p>
            <a:r>
              <a:rPr lang="en-US" altLang="zh-CN" sz="2000" dirty="0"/>
              <a:t>}</a:t>
            </a:r>
          </a:p>
          <a:p>
            <a:r>
              <a:rPr lang="en-US" altLang="zh-CN" sz="2000" dirty="0"/>
              <a:t> func (x Num) BiggerThan(i int) bool {</a:t>
            </a:r>
          </a:p>
          <a:p>
            <a:r>
              <a:rPr lang="en-US" altLang="zh-CN" sz="2000" dirty="0"/>
              <a:t>	 return int(x)  &gt; i</a:t>
            </a:r>
          </a:p>
          <a:p>
            <a:r>
              <a:rPr lang="en-US" altLang="zh-CN" sz="2000" dirty="0"/>
              <a:t>}</a:t>
            </a:r>
          </a:p>
          <a:p>
            <a:endParaRPr lang="en-US" altLang="zh-CN" sz="2000" dirty="0"/>
          </a:p>
          <a:p>
            <a:r>
              <a:rPr lang="en-US" altLang="zh-CN" sz="2000" dirty="0"/>
              <a:t> func (x *Num) Sum(i int) {</a:t>
            </a:r>
          </a:p>
          <a:p>
            <a:r>
              <a:rPr lang="en-US" altLang="zh-CN" sz="2000" dirty="0"/>
              <a:t>	 *x = *x +Num(i)</a:t>
            </a:r>
          </a:p>
          <a:p>
            <a:r>
              <a:rPr lang="en-US" altLang="zh-CN" sz="2000" dirty="0"/>
              <a:t>}</a:t>
            </a:r>
          </a:p>
          <a:p>
            <a:endParaRPr lang="en-US" altLang="zh-CN" sz="2000" dirty="0"/>
          </a:p>
          <a:p>
            <a:r>
              <a:rPr lang="en-US" altLang="zh-CN" sz="2000" b="1" dirty="0"/>
              <a:t> var f1 = 6</a:t>
            </a:r>
          </a:p>
          <a:p>
            <a:r>
              <a:rPr lang="en-US" altLang="zh-CN" sz="2000" b="1" dirty="0"/>
              <a:t> var f2 oop2.NumInterface2 =f1</a:t>
            </a:r>
          </a:p>
          <a:p>
            <a:r>
              <a:rPr lang="en-US" altLang="zh-CN" sz="2000" b="1" dirty="0"/>
              <a:t> var f3 oop1.NumInterface1 =f2</a:t>
            </a:r>
          </a:p>
          <a:p>
            <a:endParaRPr lang="en-US" altLang="zh-CN" dirty="0"/>
          </a:p>
        </p:txBody>
      </p:sp>
    </p:spTree>
    <p:extLst>
      <p:ext uri="{BB962C8B-B14F-4D97-AF65-F5344CB8AC3E}">
        <p14:creationId xmlns:p14="http://schemas.microsoft.com/office/powerpoint/2010/main" val="4041692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接口的查询</a:t>
            </a:r>
          </a:p>
        </p:txBody>
      </p:sp>
      <p:sp>
        <p:nvSpPr>
          <p:cNvPr id="3" name="内容占位符 2"/>
          <p:cNvSpPr>
            <a:spLocks noGrp="1"/>
          </p:cNvSpPr>
          <p:nvPr>
            <p:ph idx="1"/>
          </p:nvPr>
        </p:nvSpPr>
        <p:spPr/>
        <p:txBody>
          <a:bodyPr/>
          <a:lstStyle/>
          <a:p>
            <a:r>
              <a:rPr lang="zh-CN" altLang="en-US" dirty="0"/>
              <a:t>接口查询是在程序运行时进行的。可通过查询来判断接口所指向的对象是否是某个类型。</a:t>
            </a:r>
            <a:endParaRPr lang="en-US" altLang="zh-CN" dirty="0"/>
          </a:p>
          <a:p>
            <a:pPr marL="457200" lvl="1" indent="0">
              <a:buNone/>
            </a:pPr>
            <a:r>
              <a:rPr lang="en-US" altLang="zh-CN" dirty="0"/>
              <a:t> var filewriter Writer = …</a:t>
            </a:r>
          </a:p>
          <a:p>
            <a:pPr marL="457200" lvl="1" indent="0">
              <a:buNone/>
            </a:pPr>
            <a:r>
              <a:rPr lang="en-US" altLang="zh-CN" dirty="0"/>
              <a:t> if filew, ok := </a:t>
            </a:r>
            <a:r>
              <a:rPr lang="en-US" altLang="zh-CN" dirty="0">
                <a:solidFill>
                  <a:srgbClr val="FF0000"/>
                </a:solidFill>
              </a:rPr>
              <a:t>filewriter.(*File); </a:t>
            </a:r>
            <a:r>
              <a:rPr lang="en-US" altLang="zh-CN" dirty="0"/>
              <a:t>ok {</a:t>
            </a:r>
          </a:p>
          <a:p>
            <a:pPr marL="457200" lvl="1" indent="0">
              <a:buNone/>
            </a:pPr>
            <a:r>
              <a:rPr lang="en-US" altLang="zh-CN" dirty="0"/>
              <a:t> 	//</a:t>
            </a:r>
            <a:r>
              <a:rPr lang="zh-CN" altLang="en-US" dirty="0"/>
              <a:t>若</a:t>
            </a:r>
            <a:r>
              <a:rPr lang="en-US" altLang="zh-CN" dirty="0"/>
              <a:t>filewriter</a:t>
            </a:r>
            <a:r>
              <a:rPr lang="zh-CN" altLang="en-US" dirty="0"/>
              <a:t>接口所指向的对象实例是</a:t>
            </a:r>
            <a:r>
              <a:rPr lang="en-US" altLang="zh-CN" dirty="0"/>
              <a:t>*File</a:t>
            </a:r>
            <a:r>
              <a:rPr lang="zh-CN" altLang="en-US" dirty="0"/>
              <a:t>类型，则执行此处代码。</a:t>
            </a:r>
            <a:endParaRPr lang="en-US" altLang="zh-CN" dirty="0"/>
          </a:p>
          <a:p>
            <a:pPr marL="457200" lvl="1" indent="0">
              <a:buNone/>
            </a:pPr>
            <a:r>
              <a:rPr lang="en-US" altLang="zh-CN" dirty="0"/>
              <a:t>}</a:t>
            </a:r>
          </a:p>
          <a:p>
            <a:pPr marL="457200" lvl="1" indent="0">
              <a:buNone/>
            </a:pPr>
            <a:endParaRPr lang="en-US" altLang="zh-CN" dirty="0"/>
          </a:p>
          <a:p>
            <a:pPr marL="457200" lvl="1" indent="0">
              <a:buNone/>
            </a:pPr>
            <a:r>
              <a:rPr lang="zh-CN" altLang="en-US" dirty="0"/>
              <a:t>通过使用 </a:t>
            </a:r>
            <a:r>
              <a:rPr lang="zh-CN" altLang="en-US" dirty="0">
                <a:solidFill>
                  <a:srgbClr val="FF0000"/>
                </a:solidFill>
              </a:rPr>
              <a:t>接口类型</a:t>
            </a:r>
            <a:r>
              <a:rPr lang="en-US" altLang="zh-CN" dirty="0">
                <a:solidFill>
                  <a:srgbClr val="FF0000"/>
                </a:solidFill>
              </a:rPr>
              <a:t>.(type) </a:t>
            </a:r>
            <a:r>
              <a:rPr lang="zh-CN" altLang="en-US" dirty="0"/>
              <a:t>来判断接口存储的数据类型</a:t>
            </a:r>
          </a:p>
        </p:txBody>
      </p:sp>
    </p:spTree>
    <p:extLst>
      <p:ext uri="{BB962C8B-B14F-4D97-AF65-F5344CB8AC3E}">
        <p14:creationId xmlns:p14="http://schemas.microsoft.com/office/powerpoint/2010/main" val="27831173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接口组合</a:t>
            </a:r>
          </a:p>
        </p:txBody>
      </p:sp>
      <p:sp>
        <p:nvSpPr>
          <p:cNvPr id="3" name="内容占位符 2"/>
          <p:cNvSpPr>
            <a:spLocks noGrp="1"/>
          </p:cNvSpPr>
          <p:nvPr>
            <p:ph idx="1"/>
          </p:nvPr>
        </p:nvSpPr>
        <p:spPr/>
        <p:txBody>
          <a:bodyPr>
            <a:normAutofit fontScale="92500" lnSpcReduction="20000"/>
          </a:bodyPr>
          <a:lstStyle/>
          <a:p>
            <a:r>
              <a:rPr lang="zh-CN" altLang="en-US" dirty="0"/>
              <a:t>接口和接口嵌套可以创造出新接口。</a:t>
            </a:r>
            <a:endParaRPr lang="en-US" altLang="zh-CN" dirty="0"/>
          </a:p>
          <a:p>
            <a:pPr marL="457200" lvl="1" indent="0">
              <a:buNone/>
            </a:pPr>
            <a:r>
              <a:rPr lang="en-US" altLang="zh-CN" dirty="0"/>
              <a:t> type Interface1 interface {</a:t>
            </a:r>
          </a:p>
          <a:p>
            <a:pPr marL="457200" lvl="1" indent="0">
              <a:buNone/>
            </a:pPr>
            <a:r>
              <a:rPr lang="en-US" altLang="zh-CN" dirty="0"/>
              <a:t>	 Write(p []byte) (n int, err error)</a:t>
            </a:r>
          </a:p>
          <a:p>
            <a:pPr marL="457200" lvl="1" indent="0">
              <a:buNone/>
            </a:pPr>
            <a:r>
              <a:rPr lang="en-US" altLang="zh-CN" dirty="0"/>
              <a:t>}</a:t>
            </a:r>
          </a:p>
          <a:p>
            <a:pPr marL="457200" lvl="1" indent="0">
              <a:buNone/>
            </a:pPr>
            <a:r>
              <a:rPr lang="en-US" altLang="zh-CN" dirty="0"/>
              <a:t>  type Interface2 interface {</a:t>
            </a:r>
          </a:p>
          <a:p>
            <a:pPr marL="457200" lvl="1" indent="0">
              <a:buNone/>
            </a:pPr>
            <a:r>
              <a:rPr lang="en-US" altLang="zh-CN" dirty="0"/>
              <a:t>	 Close(</a:t>
            </a:r>
            <a:r>
              <a:rPr lang="zh-CN" altLang="en-US" dirty="0"/>
              <a:t>）</a:t>
            </a:r>
            <a:r>
              <a:rPr lang="en-US" altLang="zh-CN" dirty="0"/>
              <a:t>error</a:t>
            </a:r>
          </a:p>
          <a:p>
            <a:pPr marL="457200" lvl="1" indent="0">
              <a:buNone/>
            </a:pPr>
            <a:r>
              <a:rPr lang="en-US" altLang="zh-CN" dirty="0"/>
              <a:t>}</a:t>
            </a:r>
          </a:p>
          <a:p>
            <a:pPr marL="457200" lvl="1" indent="0">
              <a:buNone/>
            </a:pPr>
            <a:r>
              <a:rPr lang="en-US" altLang="zh-CN" dirty="0"/>
              <a:t> type Interface1_2 interface {</a:t>
            </a:r>
          </a:p>
          <a:p>
            <a:pPr marL="457200" lvl="1" indent="0">
              <a:buNone/>
            </a:pPr>
            <a:r>
              <a:rPr lang="en-US" altLang="zh-CN" dirty="0"/>
              <a:t>	 Interface1</a:t>
            </a:r>
          </a:p>
          <a:p>
            <a:pPr marL="457200" lvl="1" indent="0">
              <a:buNone/>
            </a:pPr>
            <a:r>
              <a:rPr lang="en-US" altLang="zh-CN" dirty="0"/>
              <a:t>	 Interface2</a:t>
            </a:r>
          </a:p>
          <a:p>
            <a:pPr marL="457200" lvl="1" indent="0">
              <a:buNone/>
            </a:pPr>
            <a:r>
              <a:rPr lang="en-US" altLang="zh-CN" dirty="0"/>
              <a:t>}</a:t>
            </a:r>
          </a:p>
          <a:p>
            <a:pPr marL="457200" lvl="1" indent="0">
              <a:buNone/>
            </a:pPr>
            <a:endParaRPr lang="en-US" altLang="zh-CN" dirty="0"/>
          </a:p>
          <a:p>
            <a:pPr marL="457200" lvl="1" indent="0">
              <a:buNone/>
            </a:pPr>
            <a:r>
              <a:rPr lang="zh-CN" altLang="en-US" dirty="0"/>
              <a:t>组合的接口同时拥有两个接口的特性。</a:t>
            </a:r>
            <a:endParaRPr lang="en-US" altLang="zh-CN" dirty="0"/>
          </a:p>
          <a:p>
            <a:pPr marL="457200" lvl="1" indent="0">
              <a:buNone/>
            </a:pPr>
            <a:endParaRPr lang="zh-CN" altLang="en-US" dirty="0"/>
          </a:p>
        </p:txBody>
      </p:sp>
    </p:spTree>
    <p:extLst>
      <p:ext uri="{BB962C8B-B14F-4D97-AF65-F5344CB8AC3E}">
        <p14:creationId xmlns:p14="http://schemas.microsoft.com/office/powerpoint/2010/main" val="22666144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8443" y="60160"/>
            <a:ext cx="7916779" cy="926432"/>
          </a:xfrm>
        </p:spPr>
        <p:txBody>
          <a:bodyPr/>
          <a:lstStyle/>
          <a:p>
            <a:r>
              <a:rPr lang="zh-CN" altLang="en-US" dirty="0"/>
              <a:t>接口的常见应用</a:t>
            </a:r>
            <a:r>
              <a:rPr lang="en-US" altLang="zh-CN" dirty="0"/>
              <a:t>——</a:t>
            </a:r>
            <a:r>
              <a:rPr lang="zh-CN" altLang="en-US" dirty="0"/>
              <a:t>类型推断</a:t>
            </a:r>
          </a:p>
        </p:txBody>
      </p:sp>
      <p:sp>
        <p:nvSpPr>
          <p:cNvPr id="3" name="内容占位符 2"/>
          <p:cNvSpPr>
            <a:spLocks noGrp="1"/>
          </p:cNvSpPr>
          <p:nvPr>
            <p:ph idx="1"/>
          </p:nvPr>
        </p:nvSpPr>
        <p:spPr>
          <a:xfrm>
            <a:off x="288758" y="1118938"/>
            <a:ext cx="7796463" cy="5594684"/>
          </a:xfrm>
        </p:spPr>
        <p:txBody>
          <a:bodyPr>
            <a:normAutofit fontScale="62500" lnSpcReduction="20000"/>
          </a:bodyPr>
          <a:lstStyle/>
          <a:p>
            <a:pPr marL="0" indent="0">
              <a:buNone/>
            </a:pPr>
            <a:r>
              <a:rPr lang="en-US" altLang="zh-CN" dirty="0"/>
              <a:t>func main() {</a:t>
            </a:r>
          </a:p>
          <a:p>
            <a:pPr marL="0" indent="0">
              <a:buNone/>
            </a:pPr>
            <a:r>
              <a:rPr lang="en-US" altLang="zh-CN" dirty="0"/>
              <a:t>	var a interface{} = </a:t>
            </a:r>
            <a:r>
              <a:rPr lang="en-US" altLang="zh-CN" dirty="0" err="1"/>
              <a:t>func</a:t>
            </a:r>
            <a:r>
              <a:rPr lang="en-US" altLang="zh-CN" dirty="0"/>
              <a:t> (a int) string {</a:t>
            </a:r>
          </a:p>
          <a:p>
            <a:pPr marL="0" indent="0">
              <a:buNone/>
            </a:pPr>
            <a:r>
              <a:rPr lang="en-US" altLang="zh-CN" dirty="0"/>
              <a:t>		return fmt.Sprintf("d:%d", a)</a:t>
            </a:r>
          </a:p>
          <a:p>
            <a:pPr marL="0" indent="0">
              <a:buNone/>
            </a:pPr>
            <a:r>
              <a:rPr lang="en-US" altLang="zh-CN" dirty="0"/>
              <a:t>	}</a:t>
            </a:r>
          </a:p>
          <a:p>
            <a:pPr marL="0" indent="0">
              <a:buNone/>
            </a:pPr>
            <a:r>
              <a:rPr lang="en-US" altLang="zh-CN" dirty="0"/>
              <a:t>	switch b := a.(type) { // </a:t>
            </a:r>
            <a:r>
              <a:rPr lang="zh-CN" altLang="en-US" dirty="0"/>
              <a:t>局部变量</a:t>
            </a:r>
            <a:r>
              <a:rPr lang="en-US" altLang="zh-CN" dirty="0"/>
              <a:t>b</a:t>
            </a:r>
            <a:r>
              <a:rPr lang="zh-CN" altLang="en-US" dirty="0"/>
              <a:t>是</a:t>
            </a:r>
            <a:r>
              <a:rPr lang="en-US" altLang="zh-CN" dirty="0"/>
              <a:t>a</a:t>
            </a:r>
            <a:r>
              <a:rPr lang="zh-CN" altLang="en-US" dirty="0"/>
              <a:t>接口类型转换后的结果</a:t>
            </a:r>
          </a:p>
          <a:p>
            <a:pPr marL="0" indent="0">
              <a:buNone/>
            </a:pPr>
            <a:r>
              <a:rPr lang="zh-CN" altLang="en-US" dirty="0"/>
              <a:t>	</a:t>
            </a:r>
            <a:r>
              <a:rPr lang="en-US" altLang="zh-CN" dirty="0"/>
              <a:t>case nil:</a:t>
            </a:r>
          </a:p>
          <a:p>
            <a:pPr marL="0" indent="0">
              <a:buNone/>
            </a:pPr>
            <a:r>
              <a:rPr lang="en-US" altLang="zh-CN" dirty="0"/>
              <a:t>		println("nil")</a:t>
            </a:r>
          </a:p>
          <a:p>
            <a:pPr marL="0" indent="0">
              <a:buNone/>
            </a:pPr>
            <a:r>
              <a:rPr lang="en-US" altLang="zh-CN" dirty="0"/>
              <a:t>	case *int:</a:t>
            </a:r>
          </a:p>
          <a:p>
            <a:pPr marL="0" indent="0">
              <a:buNone/>
            </a:pPr>
            <a:r>
              <a:rPr lang="en-US" altLang="zh-CN" dirty="0"/>
              <a:t>		println(*b)</a:t>
            </a:r>
          </a:p>
          <a:p>
            <a:pPr marL="0" indent="0">
              <a:buNone/>
            </a:pPr>
            <a:r>
              <a:rPr lang="en-US" altLang="zh-CN" dirty="0"/>
              <a:t>	case func(int) string: //b</a:t>
            </a:r>
            <a:r>
              <a:rPr lang="zh-CN" altLang="en-US" dirty="0"/>
              <a:t>的值应该是</a:t>
            </a:r>
            <a:r>
              <a:rPr lang="en-US" altLang="zh-CN" dirty="0"/>
              <a:t>a</a:t>
            </a:r>
            <a:r>
              <a:rPr lang="zh-CN" altLang="en-US" dirty="0"/>
              <a:t>接口</a:t>
            </a:r>
            <a:endParaRPr lang="en-US" altLang="zh-CN" dirty="0"/>
          </a:p>
          <a:p>
            <a:pPr marL="0" indent="0">
              <a:buNone/>
            </a:pPr>
            <a:r>
              <a:rPr lang="en-US" altLang="zh-CN" dirty="0"/>
              <a:t>		println(b(66))  //</a:t>
            </a:r>
            <a:r>
              <a:rPr lang="zh-CN" altLang="en-US" dirty="0"/>
              <a:t>调用</a:t>
            </a:r>
            <a:r>
              <a:rPr lang="en-US" altLang="zh-CN" dirty="0"/>
              <a:t>a</a:t>
            </a:r>
            <a:r>
              <a:rPr lang="zh-CN" altLang="en-US" dirty="0"/>
              <a:t>接口的实现函数，参数是</a:t>
            </a:r>
            <a:r>
              <a:rPr lang="en-US" altLang="zh-CN" dirty="0"/>
              <a:t>66</a:t>
            </a:r>
          </a:p>
          <a:p>
            <a:pPr marL="0" indent="0">
              <a:buNone/>
            </a:pPr>
            <a:r>
              <a:rPr lang="en-US" altLang="zh-CN" dirty="0"/>
              <a:t>	case fmt.Stringer:</a:t>
            </a:r>
          </a:p>
          <a:p>
            <a:pPr marL="0" indent="0">
              <a:buNone/>
            </a:pPr>
            <a:r>
              <a:rPr lang="en-US" altLang="zh-CN" dirty="0"/>
              <a:t>		fmt.Println(b)</a:t>
            </a:r>
          </a:p>
          <a:p>
            <a:pPr marL="0" indent="0">
              <a:buNone/>
            </a:pPr>
            <a:r>
              <a:rPr lang="en-US" altLang="zh-CN" dirty="0"/>
              <a:t>	default:</a:t>
            </a:r>
          </a:p>
          <a:p>
            <a:pPr marL="0" indent="0">
              <a:buNone/>
            </a:pPr>
            <a:r>
              <a:rPr lang="en-US" altLang="zh-CN" dirty="0"/>
              <a:t>		println("unknown")</a:t>
            </a:r>
          </a:p>
          <a:p>
            <a:pPr marL="0" indent="0">
              <a:buNone/>
            </a:pPr>
            <a:r>
              <a:rPr lang="en-US" altLang="zh-CN" dirty="0"/>
              <a:t>	}</a:t>
            </a:r>
          </a:p>
          <a:p>
            <a:pPr marL="0" indent="0">
              <a:buNone/>
            </a:pPr>
            <a:r>
              <a:rPr lang="en-US" altLang="zh-CN" dirty="0"/>
              <a:t>}</a:t>
            </a:r>
          </a:p>
        </p:txBody>
      </p:sp>
    </p:spTree>
    <p:extLst>
      <p:ext uri="{BB962C8B-B14F-4D97-AF65-F5344CB8AC3E}">
        <p14:creationId xmlns:p14="http://schemas.microsoft.com/office/powerpoint/2010/main" val="32135765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7475621" cy="862096"/>
          </a:xfrm>
        </p:spPr>
        <p:txBody>
          <a:bodyPr/>
          <a:lstStyle/>
          <a:p>
            <a:r>
              <a:rPr lang="zh-CN" altLang="en-US" dirty="0"/>
              <a:t>接口的常见应用</a:t>
            </a:r>
            <a:r>
              <a:rPr lang="en-US" altLang="zh-CN" dirty="0"/>
              <a:t>——</a:t>
            </a:r>
            <a:r>
              <a:rPr lang="zh-CN" altLang="en-US" dirty="0"/>
              <a:t>实现多态</a:t>
            </a:r>
          </a:p>
        </p:txBody>
      </p:sp>
      <p:sp>
        <p:nvSpPr>
          <p:cNvPr id="4" name="内容占位符 3"/>
          <p:cNvSpPr>
            <a:spLocks noGrp="1"/>
          </p:cNvSpPr>
          <p:nvPr>
            <p:ph sz="half" idx="1"/>
          </p:nvPr>
        </p:nvSpPr>
        <p:spPr>
          <a:xfrm>
            <a:off x="288757" y="1118937"/>
            <a:ext cx="5727032" cy="5642810"/>
          </a:xfrm>
        </p:spPr>
        <p:txBody>
          <a:bodyPr>
            <a:normAutofit fontScale="25000" lnSpcReduction="20000"/>
          </a:bodyPr>
          <a:lstStyle/>
          <a:p>
            <a:pPr marL="0" indent="0">
              <a:buNone/>
            </a:pPr>
            <a:r>
              <a:rPr lang="en-US" altLang="zh-CN" sz="7200" dirty="0"/>
              <a:t>package main</a:t>
            </a:r>
            <a:br>
              <a:rPr lang="en-US" altLang="zh-CN" sz="7200" dirty="0"/>
            </a:br>
            <a:r>
              <a:rPr lang="en-US" altLang="zh-CN" sz="7200" dirty="0"/>
              <a:t>import "fmt"</a:t>
            </a:r>
            <a:br>
              <a:rPr lang="en-US" altLang="zh-CN" sz="7200" dirty="0"/>
            </a:br>
            <a:r>
              <a:rPr lang="en-US" altLang="zh-CN" sz="7200" dirty="0"/>
              <a:t>// message</a:t>
            </a:r>
            <a:r>
              <a:rPr lang="zh-CN" altLang="en-US" sz="7200" dirty="0"/>
              <a:t>是一个定义了通知类行为的接口</a:t>
            </a:r>
            <a:r>
              <a:rPr lang="en-US" altLang="zh-CN" sz="7200" dirty="0"/>
              <a:t>type Message interface {</a:t>
            </a:r>
          </a:p>
          <a:p>
            <a:pPr marL="0" indent="0">
              <a:buNone/>
            </a:pPr>
            <a:r>
              <a:rPr lang="en-US" altLang="zh-CN" sz="7200" dirty="0"/>
              <a:t>    sending()</a:t>
            </a:r>
          </a:p>
          <a:p>
            <a:pPr marL="0" indent="0">
              <a:buNone/>
            </a:pPr>
            <a:r>
              <a:rPr lang="en-US" altLang="zh-CN" sz="7200" dirty="0"/>
              <a:t>}</a:t>
            </a:r>
            <a:br>
              <a:rPr lang="en-US" altLang="zh-CN" sz="7200" dirty="0"/>
            </a:br>
            <a:r>
              <a:rPr lang="en-US" altLang="zh-CN" sz="7200" dirty="0"/>
              <a:t>// </a:t>
            </a:r>
            <a:r>
              <a:rPr lang="zh-CN" altLang="en-US" sz="7200" dirty="0"/>
              <a:t>定义</a:t>
            </a:r>
            <a:r>
              <a:rPr lang="en-US" altLang="zh-CN" sz="7200" dirty="0"/>
              <a:t>user</a:t>
            </a:r>
            <a:r>
              <a:rPr lang="zh-CN" altLang="en-US" sz="7200" dirty="0"/>
              <a:t>及</a:t>
            </a:r>
            <a:r>
              <a:rPr lang="en-US" altLang="zh-CN" sz="7200" dirty="0"/>
              <a:t>user.notify</a:t>
            </a:r>
            <a:r>
              <a:rPr lang="zh-CN" altLang="en-US" sz="7200" dirty="0"/>
              <a:t>方法</a:t>
            </a:r>
            <a:endParaRPr lang="en-US" altLang="zh-CN" sz="7200" dirty="0"/>
          </a:p>
          <a:p>
            <a:pPr marL="0" indent="0">
              <a:buNone/>
            </a:pPr>
            <a:r>
              <a:rPr lang="en-US" altLang="zh-CN" sz="7200" dirty="0"/>
              <a:t>type User struct {</a:t>
            </a:r>
          </a:p>
          <a:p>
            <a:pPr marL="0" indent="0">
              <a:buNone/>
            </a:pPr>
            <a:r>
              <a:rPr lang="en-US" altLang="zh-CN" sz="7200" dirty="0"/>
              <a:t>    name  string</a:t>
            </a:r>
          </a:p>
          <a:p>
            <a:pPr marL="0" indent="0">
              <a:buNone/>
            </a:pPr>
            <a:r>
              <a:rPr lang="en-US" altLang="zh-CN" sz="7200" dirty="0"/>
              <a:t>    phone string</a:t>
            </a:r>
          </a:p>
          <a:p>
            <a:pPr marL="0" indent="0">
              <a:buNone/>
            </a:pPr>
            <a:r>
              <a:rPr lang="en-US" altLang="zh-CN" sz="7200" dirty="0"/>
              <a:t>}</a:t>
            </a:r>
            <a:br>
              <a:rPr lang="en-US" altLang="zh-CN" sz="7200" dirty="0"/>
            </a:br>
            <a:r>
              <a:rPr lang="en-US" altLang="zh-CN" sz="7200" dirty="0"/>
              <a:t>func (u *User) sending() {</a:t>
            </a:r>
          </a:p>
          <a:p>
            <a:pPr marL="0" indent="0">
              <a:buNone/>
            </a:pPr>
            <a:r>
              <a:rPr lang="en-US" altLang="zh-CN" sz="7200" dirty="0"/>
              <a:t>    fmt.Printf("Sending user phone to %s&lt;%s&gt;\n", u.name, u.phone)</a:t>
            </a:r>
          </a:p>
          <a:p>
            <a:pPr marL="0" indent="0">
              <a:buNone/>
            </a:pPr>
            <a:r>
              <a:rPr lang="en-US" altLang="zh-CN" sz="7200" dirty="0"/>
              <a:t>}</a:t>
            </a:r>
            <a:br>
              <a:rPr lang="en-US" altLang="zh-CN" sz="7200" dirty="0"/>
            </a:br>
            <a:r>
              <a:rPr lang="en-US" altLang="zh-CN" sz="7200" dirty="0"/>
              <a:t>// </a:t>
            </a:r>
            <a:r>
              <a:rPr lang="zh-CN" altLang="en-US" sz="7200" dirty="0"/>
              <a:t>定义</a:t>
            </a:r>
            <a:r>
              <a:rPr lang="en-US" altLang="zh-CN" sz="7200" dirty="0"/>
              <a:t>admin</a:t>
            </a:r>
            <a:r>
              <a:rPr lang="zh-CN" altLang="en-US" sz="7200" dirty="0"/>
              <a:t>及</a:t>
            </a:r>
            <a:r>
              <a:rPr lang="en-US" altLang="zh-CN" sz="7200" dirty="0"/>
              <a:t>admin.message</a:t>
            </a:r>
            <a:r>
              <a:rPr lang="zh-CN" altLang="en-US" sz="7200" dirty="0"/>
              <a:t>方法</a:t>
            </a:r>
          </a:p>
          <a:p>
            <a:pPr marL="0" indent="0">
              <a:buNone/>
            </a:pPr>
            <a:r>
              <a:rPr lang="en-US" altLang="zh-CN" sz="7200" dirty="0"/>
              <a:t>type admin struct {</a:t>
            </a:r>
          </a:p>
          <a:p>
            <a:pPr marL="0" indent="0">
              <a:buNone/>
            </a:pPr>
            <a:r>
              <a:rPr lang="en-US" altLang="zh-CN" sz="7200" dirty="0"/>
              <a:t>    name  string</a:t>
            </a:r>
          </a:p>
          <a:p>
            <a:pPr marL="0" indent="0">
              <a:buNone/>
            </a:pPr>
            <a:r>
              <a:rPr lang="en-US" altLang="zh-CN" sz="7200" dirty="0"/>
              <a:t>    phone string</a:t>
            </a:r>
          </a:p>
          <a:p>
            <a:pPr marL="0" indent="0">
              <a:buNone/>
            </a:pPr>
            <a:r>
              <a:rPr lang="en-US" altLang="zh-CN" sz="7200" dirty="0"/>
              <a:t>}</a:t>
            </a:r>
            <a:br>
              <a:rPr lang="en-US" altLang="zh-CN" dirty="0"/>
            </a:br>
            <a:endParaRPr lang="zh-CN" altLang="en-US" dirty="0"/>
          </a:p>
        </p:txBody>
      </p:sp>
      <p:sp>
        <p:nvSpPr>
          <p:cNvPr id="5" name="内容占位符 4"/>
          <p:cNvSpPr>
            <a:spLocks noGrp="1"/>
          </p:cNvSpPr>
          <p:nvPr>
            <p:ph sz="half" idx="2"/>
          </p:nvPr>
        </p:nvSpPr>
        <p:spPr>
          <a:xfrm>
            <a:off x="6268452" y="998621"/>
            <a:ext cx="5618748" cy="5763125"/>
          </a:xfrm>
        </p:spPr>
        <p:txBody>
          <a:bodyPr>
            <a:normAutofit fontScale="25000" lnSpcReduction="20000"/>
          </a:bodyPr>
          <a:lstStyle/>
          <a:p>
            <a:pPr marL="0" indent="0">
              <a:buNone/>
            </a:pPr>
            <a:r>
              <a:rPr lang="en-US" altLang="zh-CN" sz="7200" dirty="0"/>
              <a:t>func (a *admin) sending() {</a:t>
            </a:r>
          </a:p>
          <a:p>
            <a:pPr marL="0" indent="0">
              <a:buNone/>
            </a:pPr>
            <a:r>
              <a:rPr lang="en-US" altLang="zh-CN" sz="7200" dirty="0"/>
              <a:t>    fmt.Printf("Sending admin phone to %s&lt;%s&gt;\n", a.name, a.phone)</a:t>
            </a:r>
          </a:p>
          <a:p>
            <a:pPr marL="0" indent="0">
              <a:buNone/>
            </a:pPr>
            <a:r>
              <a:rPr lang="en-US" altLang="zh-CN" sz="7200" dirty="0"/>
              <a:t>}</a:t>
            </a:r>
          </a:p>
          <a:p>
            <a:pPr marL="0" indent="0">
              <a:buNone/>
            </a:pPr>
            <a:br>
              <a:rPr lang="en-US" altLang="zh-CN" sz="7200" dirty="0"/>
            </a:br>
            <a:r>
              <a:rPr lang="en-US" altLang="zh-CN" sz="7200" dirty="0"/>
              <a:t>func main() {</a:t>
            </a:r>
          </a:p>
          <a:p>
            <a:pPr marL="0" indent="0">
              <a:buNone/>
            </a:pPr>
            <a:r>
              <a:rPr lang="en-US" altLang="zh-CN" sz="7200" dirty="0"/>
              <a:t>    // </a:t>
            </a:r>
            <a:r>
              <a:rPr lang="zh-CN" altLang="en-US" sz="7200" dirty="0"/>
              <a:t>创建一个</a:t>
            </a:r>
            <a:r>
              <a:rPr lang="en-US" altLang="zh-CN" sz="7200" dirty="0"/>
              <a:t>user</a:t>
            </a:r>
            <a:r>
              <a:rPr lang="zh-CN" altLang="en-US" sz="7200" dirty="0"/>
              <a:t>值并传给</a:t>
            </a:r>
            <a:r>
              <a:rPr lang="en-US" altLang="zh-CN" sz="7200" dirty="0"/>
              <a:t>sendMessage</a:t>
            </a:r>
          </a:p>
          <a:p>
            <a:pPr marL="0" indent="0">
              <a:buNone/>
            </a:pPr>
            <a:r>
              <a:rPr lang="en-US" altLang="zh-CN" sz="7200" dirty="0"/>
              <a:t>    bill := User{"Barry", "barry@gmail.com"}</a:t>
            </a:r>
          </a:p>
          <a:p>
            <a:pPr marL="0" indent="0">
              <a:buNone/>
            </a:pPr>
            <a:r>
              <a:rPr lang="en-US" altLang="zh-CN" sz="7200" dirty="0"/>
              <a:t>    sendMessage(&amp;bill)</a:t>
            </a:r>
            <a:br>
              <a:rPr lang="en-US" altLang="zh-CN" sz="7200" dirty="0"/>
            </a:br>
            <a:r>
              <a:rPr lang="en-US" altLang="zh-CN" sz="7200" dirty="0"/>
              <a:t>    // </a:t>
            </a:r>
            <a:r>
              <a:rPr lang="zh-CN" altLang="en-US" sz="7200" dirty="0"/>
              <a:t>创建一个</a:t>
            </a:r>
            <a:r>
              <a:rPr lang="en-US" altLang="zh-CN" sz="7200" dirty="0"/>
              <a:t>admin</a:t>
            </a:r>
            <a:r>
              <a:rPr lang="zh-CN" altLang="en-US" sz="7200" dirty="0"/>
              <a:t>值并传给</a:t>
            </a:r>
            <a:r>
              <a:rPr lang="en-US" altLang="zh-CN" sz="7200" dirty="0"/>
              <a:t>sendMessage</a:t>
            </a:r>
          </a:p>
          <a:p>
            <a:pPr marL="0" indent="0">
              <a:buNone/>
            </a:pPr>
            <a:r>
              <a:rPr lang="en-US" altLang="zh-CN" sz="7200" dirty="0"/>
              <a:t>    lisa := admin{"Jim", "jim@gmail.com"}</a:t>
            </a:r>
          </a:p>
          <a:p>
            <a:pPr marL="0" indent="0">
              <a:buNone/>
            </a:pPr>
            <a:r>
              <a:rPr lang="en-US" altLang="zh-CN" sz="7200" dirty="0"/>
              <a:t>    sendMessage(&amp;lisa)</a:t>
            </a:r>
          </a:p>
          <a:p>
            <a:pPr marL="0" indent="0">
              <a:buNone/>
            </a:pPr>
            <a:r>
              <a:rPr lang="en-US" altLang="zh-CN" sz="7200" dirty="0"/>
              <a:t>}</a:t>
            </a:r>
            <a:br>
              <a:rPr lang="en-US" altLang="zh-CN" sz="7200" dirty="0"/>
            </a:br>
            <a:r>
              <a:rPr lang="en-US" altLang="zh-CN" sz="7200" dirty="0"/>
              <a:t>/* sendMessage</a:t>
            </a:r>
            <a:r>
              <a:rPr lang="zh-CN" altLang="en-US" sz="7200" dirty="0"/>
              <a:t>接受一个实现了</a:t>
            </a:r>
            <a:r>
              <a:rPr lang="en-US" altLang="zh-CN" sz="7200" dirty="0"/>
              <a:t>message</a:t>
            </a:r>
            <a:r>
              <a:rPr lang="zh-CN" altLang="en-US" sz="7200" dirty="0"/>
              <a:t>接口的值 并发送通知</a:t>
            </a:r>
            <a:r>
              <a:rPr lang="en-US" altLang="zh-CN" sz="7200" dirty="0"/>
              <a:t>*/</a:t>
            </a:r>
            <a:endParaRPr lang="zh-CN" altLang="en-US" sz="7200" dirty="0"/>
          </a:p>
          <a:p>
            <a:pPr marL="0" indent="0">
              <a:buNone/>
            </a:pPr>
            <a:r>
              <a:rPr lang="en-US" altLang="zh-CN" sz="7200" dirty="0"/>
              <a:t>func sendMessage(n Message) {</a:t>
            </a:r>
          </a:p>
          <a:p>
            <a:pPr marL="0" indent="0">
              <a:buNone/>
            </a:pPr>
            <a:r>
              <a:rPr lang="en-US" altLang="zh-CN" sz="7200" dirty="0"/>
              <a:t>    n.sending()</a:t>
            </a:r>
          </a:p>
          <a:p>
            <a:pPr marL="0" indent="0">
              <a:buNone/>
            </a:pPr>
            <a:r>
              <a:rPr lang="en-US" altLang="zh-CN" sz="7200" dirty="0"/>
              <a:t>}</a:t>
            </a:r>
          </a:p>
          <a:p>
            <a:pPr marL="0" indent="0">
              <a:buNone/>
            </a:pPr>
            <a:endParaRPr lang="zh-CN" altLang="en-US" dirty="0"/>
          </a:p>
        </p:txBody>
      </p:sp>
      <p:pic>
        <p:nvPicPr>
          <p:cNvPr id="6" name="图片 5"/>
          <p:cNvPicPr>
            <a:picLocks noChangeAspect="1"/>
          </p:cNvPicPr>
          <p:nvPr/>
        </p:nvPicPr>
        <p:blipFill>
          <a:blip r:embed="rId2"/>
          <a:stretch>
            <a:fillRect/>
          </a:stretch>
        </p:blipFill>
        <p:spPr>
          <a:xfrm>
            <a:off x="6819900" y="5856871"/>
            <a:ext cx="5067300" cy="904875"/>
          </a:xfrm>
          <a:prstGeom prst="rect">
            <a:avLst/>
          </a:prstGeom>
        </p:spPr>
      </p:pic>
    </p:spTree>
    <p:extLst>
      <p:ext uri="{BB962C8B-B14F-4D97-AF65-F5344CB8AC3E}">
        <p14:creationId xmlns:p14="http://schemas.microsoft.com/office/powerpoint/2010/main" val="998169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6B5C92-6302-EA28-9A9E-8602F8EE3E37}"/>
              </a:ext>
            </a:extLst>
          </p:cNvPr>
          <p:cNvSpPr>
            <a:spLocks noGrp="1"/>
          </p:cNvSpPr>
          <p:nvPr>
            <p:ph type="title"/>
          </p:nvPr>
        </p:nvSpPr>
        <p:spPr/>
        <p:txBody>
          <a:bodyPr/>
          <a:lstStyle/>
          <a:p>
            <a:r>
              <a:rPr lang="en-US" altLang="zh-CN" dirty="0"/>
              <a:t>1.8 </a:t>
            </a:r>
            <a:r>
              <a:rPr lang="zh-CN" altLang="en-US" dirty="0"/>
              <a:t>反射</a:t>
            </a:r>
            <a:r>
              <a:rPr lang="en-US" altLang="zh-CN" dirty="0"/>
              <a:t>reflect</a:t>
            </a:r>
            <a:endParaRPr lang="zh-CN" altLang="en-US" dirty="0"/>
          </a:p>
        </p:txBody>
      </p:sp>
      <p:sp>
        <p:nvSpPr>
          <p:cNvPr id="3" name="内容占位符 2">
            <a:extLst>
              <a:ext uri="{FF2B5EF4-FFF2-40B4-BE49-F238E27FC236}">
                <a16:creationId xmlns:a16="http://schemas.microsoft.com/office/drawing/2014/main" id="{27AC2DDA-B818-3208-4B5F-465F7CB1B411}"/>
              </a:ext>
            </a:extLst>
          </p:cNvPr>
          <p:cNvSpPr>
            <a:spLocks noGrp="1"/>
          </p:cNvSpPr>
          <p:nvPr>
            <p:ph idx="1"/>
          </p:nvPr>
        </p:nvSpPr>
        <p:spPr/>
        <p:txBody>
          <a:bodyPr>
            <a:normAutofit/>
          </a:bodyPr>
          <a:lstStyle/>
          <a:p>
            <a:r>
              <a:rPr lang="zh-CN" altLang="en-US" dirty="0"/>
              <a:t>反射的定义：指计算机在运行时，可以访问、检测和修改本身状态或行为的一种能力。即程序在运行时能够观察并且修改自己的行为。</a:t>
            </a:r>
            <a:endParaRPr lang="en-US" altLang="zh-CN" dirty="0"/>
          </a:p>
          <a:p>
            <a:r>
              <a:rPr lang="en-US" altLang="zh-CN" dirty="0"/>
              <a:t>Go</a:t>
            </a:r>
            <a:r>
              <a:rPr lang="zh-CN" altLang="en-US" dirty="0"/>
              <a:t>语言中</a:t>
            </a:r>
            <a:r>
              <a:rPr lang="en-US" altLang="zh-CN" dirty="0"/>
              <a:t>reflect</a:t>
            </a:r>
            <a:r>
              <a:rPr lang="zh-CN" altLang="en-US" dirty="0"/>
              <a:t>包中</a:t>
            </a:r>
            <a:r>
              <a:rPr lang="en-US" altLang="zh-CN" dirty="0"/>
              <a:t>reflect.Type</a:t>
            </a:r>
            <a:r>
              <a:rPr lang="zh-CN" altLang="en-US" dirty="0"/>
              <a:t>接口提供了类型相关的信息，而</a:t>
            </a:r>
            <a:r>
              <a:rPr lang="en-US" altLang="zh-CN" dirty="0"/>
              <a:t>reflect.Value</a:t>
            </a:r>
            <a:r>
              <a:rPr lang="zh-CN" altLang="en-US" dirty="0"/>
              <a:t>结构体提供了值相关的信息。</a:t>
            </a:r>
            <a:endParaRPr lang="en-US" altLang="zh-CN" dirty="0"/>
          </a:p>
          <a:p>
            <a:r>
              <a:rPr lang="en-US" altLang="zh-CN" dirty="0"/>
              <a:t>Go</a:t>
            </a:r>
            <a:r>
              <a:rPr lang="zh-CN" altLang="en-US" dirty="0"/>
              <a:t>语言中</a:t>
            </a:r>
            <a:r>
              <a:rPr lang="en-US" altLang="zh-CN" dirty="0"/>
              <a:t>reflect</a:t>
            </a:r>
            <a:r>
              <a:rPr lang="zh-CN" altLang="en-US" dirty="0"/>
              <a:t>包中用</a:t>
            </a:r>
            <a:endParaRPr lang="en-US" altLang="zh-CN" dirty="0"/>
          </a:p>
          <a:p>
            <a:pPr marL="457200" lvl="1" indent="0">
              <a:buNone/>
            </a:pPr>
            <a:r>
              <a:rPr lang="en-US" altLang="zh-CN" dirty="0"/>
              <a:t> func TypeOf (i interface {}) Type </a:t>
            </a:r>
            <a:r>
              <a:rPr lang="en-US" altLang="zh-CN" sz="1800" dirty="0"/>
              <a:t>//</a:t>
            </a:r>
            <a:r>
              <a:rPr lang="zh-CN" altLang="en-US" sz="1800" dirty="0"/>
              <a:t>获取接口中类型信息</a:t>
            </a:r>
            <a:endParaRPr lang="en-US" altLang="zh-CN" sz="1800" dirty="0"/>
          </a:p>
          <a:p>
            <a:pPr marL="457200" lvl="1" indent="0">
              <a:buNone/>
            </a:pPr>
            <a:r>
              <a:rPr lang="en-US" altLang="zh-CN" dirty="0"/>
              <a:t> func ValueOf (i interface {}) Value </a:t>
            </a:r>
            <a:r>
              <a:rPr lang="en-US" altLang="zh-CN" sz="1800" dirty="0"/>
              <a:t>//</a:t>
            </a:r>
            <a:r>
              <a:rPr lang="zh-CN" altLang="en-US" sz="1800" dirty="0"/>
              <a:t>返回一个结构体变量，包含类型信息及实际值</a:t>
            </a:r>
            <a:endParaRPr lang="en-US" altLang="zh-CN" sz="1800" dirty="0"/>
          </a:p>
          <a:p>
            <a:pPr marL="0" indent="0">
              <a:buNone/>
            </a:pPr>
            <a:r>
              <a:rPr lang="zh-CN" altLang="en-US" dirty="0"/>
              <a:t>     这两个函数来获取上述接口和结构体</a:t>
            </a:r>
            <a:endParaRPr lang="en-US" altLang="zh-CN" dirty="0"/>
          </a:p>
          <a:p>
            <a:endParaRPr lang="zh-CN" altLang="en-US" dirty="0"/>
          </a:p>
        </p:txBody>
      </p:sp>
    </p:spTree>
    <p:extLst>
      <p:ext uri="{BB962C8B-B14F-4D97-AF65-F5344CB8AC3E}">
        <p14:creationId xmlns:p14="http://schemas.microsoft.com/office/powerpoint/2010/main" val="3209961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反射的三大法则：</a:t>
            </a:r>
          </a:p>
        </p:txBody>
      </p:sp>
      <p:sp>
        <p:nvSpPr>
          <p:cNvPr id="3" name="内容占位符 2"/>
          <p:cNvSpPr>
            <a:spLocks noGrp="1"/>
          </p:cNvSpPr>
          <p:nvPr>
            <p:ph idx="1"/>
          </p:nvPr>
        </p:nvSpPr>
        <p:spPr/>
        <p:txBody>
          <a:bodyPr/>
          <a:lstStyle/>
          <a:p>
            <a:r>
              <a:rPr lang="zh-CN" altLang="en-US" dirty="0"/>
              <a:t>反射可以将“接口类型变量”转换为“反射类型对象”</a:t>
            </a:r>
            <a:endParaRPr lang="en-US" altLang="zh-CN" dirty="0"/>
          </a:p>
          <a:p>
            <a:r>
              <a:rPr lang="zh-CN" altLang="en-US" dirty="0"/>
              <a:t>反射可以将“反射类型对象”转换为“接口类型变量”</a:t>
            </a:r>
            <a:endParaRPr lang="en-US" altLang="zh-CN" dirty="0"/>
          </a:p>
          <a:p>
            <a:r>
              <a:rPr lang="zh-CN" altLang="en-US" dirty="0"/>
              <a:t>如果要修改“反射类型对象”，则其值必须是“可写的”</a:t>
            </a:r>
            <a:r>
              <a:rPr lang="en-US" altLang="zh-CN" dirty="0"/>
              <a:t>(settable)</a:t>
            </a:r>
            <a:endParaRPr lang="zh-CN" altLang="en-US" dirty="0"/>
          </a:p>
        </p:txBody>
      </p:sp>
    </p:spTree>
    <p:extLst>
      <p:ext uri="{BB962C8B-B14F-4D97-AF65-F5344CB8AC3E}">
        <p14:creationId xmlns:p14="http://schemas.microsoft.com/office/powerpoint/2010/main" val="393759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3B15C1-C069-4C49-A86F-7165653C86FB}"/>
              </a:ext>
            </a:extLst>
          </p:cNvPr>
          <p:cNvSpPr>
            <a:spLocks noGrp="1"/>
          </p:cNvSpPr>
          <p:nvPr>
            <p:ph type="title"/>
          </p:nvPr>
        </p:nvSpPr>
        <p:spPr>
          <a:xfrm>
            <a:off x="5823439" y="34351"/>
            <a:ext cx="6169269" cy="1325563"/>
          </a:xfrm>
        </p:spPr>
        <p:txBody>
          <a:bodyPr/>
          <a:lstStyle/>
          <a:p>
            <a:r>
              <a:rPr lang="zh-CN" altLang="en-US" dirty="0"/>
              <a:t>在</a:t>
            </a:r>
            <a:r>
              <a:rPr lang="en-US" altLang="zh-CN" dirty="0" err="1"/>
              <a:t>VSCode</a:t>
            </a:r>
            <a:r>
              <a:rPr lang="zh-CN" altLang="en-US" dirty="0"/>
              <a:t>中安装</a:t>
            </a:r>
            <a:r>
              <a:rPr lang="en-US" altLang="zh-CN" dirty="0"/>
              <a:t>Go</a:t>
            </a:r>
            <a:r>
              <a:rPr lang="zh-CN" altLang="en-US" dirty="0"/>
              <a:t>插件</a:t>
            </a:r>
          </a:p>
        </p:txBody>
      </p:sp>
      <p:pic>
        <p:nvPicPr>
          <p:cNvPr id="5" name="内容占位符 4">
            <a:extLst>
              <a:ext uri="{FF2B5EF4-FFF2-40B4-BE49-F238E27FC236}">
                <a16:creationId xmlns:a16="http://schemas.microsoft.com/office/drawing/2014/main" id="{AE527D39-F2E1-490C-A571-97C5CB911B88}"/>
              </a:ext>
            </a:extLst>
          </p:cNvPr>
          <p:cNvPicPr>
            <a:picLocks noGrp="1" noChangeAspect="1"/>
          </p:cNvPicPr>
          <p:nvPr>
            <p:ph idx="1"/>
          </p:nvPr>
        </p:nvPicPr>
        <p:blipFill>
          <a:blip r:embed="rId2"/>
          <a:stretch>
            <a:fillRect/>
          </a:stretch>
        </p:blipFill>
        <p:spPr>
          <a:xfrm>
            <a:off x="90491" y="44726"/>
            <a:ext cx="4524330" cy="3229952"/>
          </a:xfrm>
        </p:spPr>
      </p:pic>
      <p:pic>
        <p:nvPicPr>
          <p:cNvPr id="7" name="图片 6">
            <a:extLst>
              <a:ext uri="{FF2B5EF4-FFF2-40B4-BE49-F238E27FC236}">
                <a16:creationId xmlns:a16="http://schemas.microsoft.com/office/drawing/2014/main" id="{F51A24AC-2AAA-4840-AA18-796714174F25}"/>
              </a:ext>
            </a:extLst>
          </p:cNvPr>
          <p:cNvPicPr>
            <a:picLocks noChangeAspect="1"/>
          </p:cNvPicPr>
          <p:nvPr/>
        </p:nvPicPr>
        <p:blipFill>
          <a:blip r:embed="rId3"/>
          <a:stretch>
            <a:fillRect/>
          </a:stretch>
        </p:blipFill>
        <p:spPr>
          <a:xfrm>
            <a:off x="5076093" y="1359914"/>
            <a:ext cx="6427177" cy="1567319"/>
          </a:xfrm>
          <a:prstGeom prst="rect">
            <a:avLst/>
          </a:prstGeom>
        </p:spPr>
      </p:pic>
      <p:pic>
        <p:nvPicPr>
          <p:cNvPr id="9" name="图片 8">
            <a:extLst>
              <a:ext uri="{FF2B5EF4-FFF2-40B4-BE49-F238E27FC236}">
                <a16:creationId xmlns:a16="http://schemas.microsoft.com/office/drawing/2014/main" id="{BFCFDA82-BF26-4E00-A013-500F5DC53E0B}"/>
              </a:ext>
            </a:extLst>
          </p:cNvPr>
          <p:cNvPicPr>
            <a:picLocks noChangeAspect="1"/>
          </p:cNvPicPr>
          <p:nvPr/>
        </p:nvPicPr>
        <p:blipFill>
          <a:blip r:embed="rId4"/>
          <a:stretch>
            <a:fillRect/>
          </a:stretch>
        </p:blipFill>
        <p:spPr>
          <a:xfrm>
            <a:off x="158261" y="3429000"/>
            <a:ext cx="3763790" cy="2655277"/>
          </a:xfrm>
          <a:prstGeom prst="rect">
            <a:avLst/>
          </a:prstGeom>
        </p:spPr>
      </p:pic>
      <p:pic>
        <p:nvPicPr>
          <p:cNvPr id="10" name="图片 9">
            <a:extLst>
              <a:ext uri="{FF2B5EF4-FFF2-40B4-BE49-F238E27FC236}">
                <a16:creationId xmlns:a16="http://schemas.microsoft.com/office/drawing/2014/main" id="{DDA60850-6109-4AC1-A0A6-EED589316C58}"/>
              </a:ext>
            </a:extLst>
          </p:cNvPr>
          <p:cNvPicPr>
            <a:picLocks noChangeAspect="1"/>
          </p:cNvPicPr>
          <p:nvPr/>
        </p:nvPicPr>
        <p:blipFill>
          <a:blip r:embed="rId5"/>
          <a:stretch>
            <a:fillRect/>
          </a:stretch>
        </p:blipFill>
        <p:spPr>
          <a:xfrm>
            <a:off x="4102784" y="3274678"/>
            <a:ext cx="4771939" cy="2655277"/>
          </a:xfrm>
          <a:prstGeom prst="rect">
            <a:avLst/>
          </a:prstGeom>
        </p:spPr>
      </p:pic>
      <p:pic>
        <p:nvPicPr>
          <p:cNvPr id="13" name="图片 12">
            <a:extLst>
              <a:ext uri="{FF2B5EF4-FFF2-40B4-BE49-F238E27FC236}">
                <a16:creationId xmlns:a16="http://schemas.microsoft.com/office/drawing/2014/main" id="{38B97773-9F71-4394-A962-C9EE5888A020}"/>
              </a:ext>
            </a:extLst>
          </p:cNvPr>
          <p:cNvPicPr>
            <a:picLocks noChangeAspect="1"/>
          </p:cNvPicPr>
          <p:nvPr/>
        </p:nvPicPr>
        <p:blipFill>
          <a:blip r:embed="rId6"/>
          <a:stretch>
            <a:fillRect/>
          </a:stretch>
        </p:blipFill>
        <p:spPr>
          <a:xfrm>
            <a:off x="6392008" y="5048892"/>
            <a:ext cx="5600700" cy="1762125"/>
          </a:xfrm>
          <a:prstGeom prst="rect">
            <a:avLst/>
          </a:prstGeom>
        </p:spPr>
      </p:pic>
    </p:spTree>
    <p:extLst>
      <p:ext uri="{BB962C8B-B14F-4D97-AF65-F5344CB8AC3E}">
        <p14:creationId xmlns:p14="http://schemas.microsoft.com/office/powerpoint/2010/main" val="654851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8513"/>
            <a:ext cx="12033046" cy="874128"/>
          </a:xfrm>
        </p:spPr>
        <p:txBody>
          <a:bodyPr/>
          <a:lstStyle/>
          <a:p>
            <a:r>
              <a:rPr lang="zh-CN" altLang="en-US" dirty="0"/>
              <a:t>反射可以将“接口类型变量”转换为“反射类型对象”</a:t>
            </a:r>
          </a:p>
        </p:txBody>
      </p:sp>
      <p:sp>
        <p:nvSpPr>
          <p:cNvPr id="3" name="内容占位符 2"/>
          <p:cNvSpPr>
            <a:spLocks noGrp="1"/>
          </p:cNvSpPr>
          <p:nvPr>
            <p:ph idx="1"/>
          </p:nvPr>
        </p:nvSpPr>
        <p:spPr>
          <a:xfrm>
            <a:off x="144378" y="1043572"/>
            <a:ext cx="11670633" cy="5609891"/>
          </a:xfrm>
        </p:spPr>
        <p:txBody>
          <a:bodyPr>
            <a:noAutofit/>
          </a:bodyPr>
          <a:lstStyle/>
          <a:p>
            <a:pPr marL="0" indent="0">
              <a:buNone/>
            </a:pPr>
            <a:r>
              <a:rPr lang="en-US" altLang="zh-CN" sz="2000" dirty="0"/>
              <a:t> package main</a:t>
            </a:r>
          </a:p>
          <a:p>
            <a:pPr marL="0" indent="0">
              <a:buNone/>
            </a:pPr>
            <a:r>
              <a:rPr lang="en-US" altLang="zh-CN" sz="2000" dirty="0"/>
              <a:t> import (</a:t>
            </a:r>
          </a:p>
          <a:p>
            <a:pPr marL="0" indent="0">
              <a:buNone/>
            </a:pPr>
            <a:r>
              <a:rPr lang="en-US" altLang="zh-CN" sz="2000" dirty="0"/>
              <a:t> 	 “fmt”</a:t>
            </a:r>
          </a:p>
          <a:p>
            <a:pPr marL="0" indent="0">
              <a:buNone/>
            </a:pPr>
            <a:r>
              <a:rPr lang="en-US" altLang="zh-CN" sz="2000" dirty="0"/>
              <a:t>	 “reflect”</a:t>
            </a:r>
          </a:p>
          <a:p>
            <a:pPr marL="0" indent="0">
              <a:buNone/>
            </a:pPr>
            <a:r>
              <a:rPr lang="en-US" altLang="zh-CN" sz="2000" dirty="0"/>
              <a:t> )</a:t>
            </a:r>
          </a:p>
          <a:p>
            <a:pPr marL="0" indent="0">
              <a:buNone/>
            </a:pPr>
            <a:r>
              <a:rPr lang="en-US" altLang="zh-CN" sz="2000" dirty="0"/>
              <a:t> func main () {</a:t>
            </a:r>
          </a:p>
          <a:p>
            <a:pPr marL="0" indent="0">
              <a:buNone/>
            </a:pPr>
            <a:r>
              <a:rPr lang="en-US" altLang="zh-CN" sz="2000" dirty="0"/>
              <a:t> 	 var x float64 = 3.4  //</a:t>
            </a:r>
            <a:r>
              <a:rPr lang="zh-CN" altLang="en-US" sz="2000" dirty="0"/>
              <a:t>接口类型变量</a:t>
            </a:r>
            <a:endParaRPr lang="en-US" altLang="zh-CN" sz="2000" dirty="0"/>
          </a:p>
          <a:p>
            <a:pPr marL="0" indent="0">
              <a:buNone/>
            </a:pPr>
            <a:r>
              <a:rPr lang="en-US" altLang="zh-CN" sz="2000" dirty="0"/>
              <a:t>	 fmt.Println(“type:”, reflect.TypeOf(x)) //</a:t>
            </a:r>
            <a:r>
              <a:rPr lang="zh-CN" altLang="en-US" sz="2000" dirty="0"/>
              <a:t>将</a:t>
            </a:r>
            <a:r>
              <a:rPr lang="en-US" altLang="zh-CN" sz="2000" dirty="0"/>
              <a:t>x</a:t>
            </a:r>
            <a:r>
              <a:rPr lang="zh-CN" altLang="en-US" sz="2000" dirty="0"/>
              <a:t>反射为反射类型对象，并返回该对象的类型</a:t>
            </a:r>
            <a:endParaRPr lang="en-US" altLang="zh-CN" sz="2000" dirty="0"/>
          </a:p>
          <a:p>
            <a:pPr marL="0" indent="0">
              <a:buNone/>
            </a:pPr>
            <a:r>
              <a:rPr lang="en-US" altLang="zh-CN" sz="2000" dirty="0"/>
              <a:t>	 fmt.Println(“value:”, reflect.ValueOf(x)) //</a:t>
            </a:r>
            <a:r>
              <a:rPr lang="zh-CN" altLang="en-US" sz="2000" dirty="0"/>
              <a:t>将</a:t>
            </a:r>
            <a:r>
              <a:rPr lang="en-US" altLang="zh-CN" sz="2000" dirty="0"/>
              <a:t>x</a:t>
            </a:r>
            <a:r>
              <a:rPr lang="zh-CN" altLang="en-US" sz="2000" dirty="0"/>
              <a:t>反射为反射类型对象，并恢复出其对象值</a:t>
            </a:r>
            <a:endParaRPr lang="en-US" altLang="zh-CN" sz="2000" dirty="0"/>
          </a:p>
          <a:p>
            <a:pPr marL="0" indent="0">
              <a:buNone/>
            </a:pPr>
            <a:r>
              <a:rPr lang="en-US" altLang="zh-CN" sz="2000" dirty="0"/>
              <a:t>	 v := reflect.</a:t>
            </a:r>
            <a:r>
              <a:rPr lang="en-US" altLang="zh-CN" sz="2000" b="1" dirty="0">
                <a:solidFill>
                  <a:srgbClr val="FF0000"/>
                </a:solidFill>
              </a:rPr>
              <a:t>ValueOf(x)</a:t>
            </a:r>
          </a:p>
          <a:p>
            <a:pPr marL="0" indent="0">
              <a:buNone/>
            </a:pPr>
            <a:r>
              <a:rPr lang="en-US" altLang="zh-CN" sz="2000" dirty="0"/>
              <a:t> 	 fmt.Println("kind is float64:", v.Kind() == reflect.Float64)</a:t>
            </a:r>
          </a:p>
          <a:p>
            <a:pPr marL="0" indent="0">
              <a:buNone/>
            </a:pPr>
            <a:r>
              <a:rPr lang="en-US" altLang="zh-CN" sz="2000" dirty="0"/>
              <a:t>	 fmt.Println(“value:”,v.</a:t>
            </a:r>
            <a:r>
              <a:rPr lang="en-US" altLang="zh-CN" sz="2000" b="1" dirty="0">
                <a:solidFill>
                  <a:srgbClr val="FF0000"/>
                </a:solidFill>
              </a:rPr>
              <a:t>Float())  </a:t>
            </a:r>
            <a:r>
              <a:rPr lang="en-US" altLang="zh-CN" sz="2000" dirty="0"/>
              <a:t>//Value</a:t>
            </a:r>
            <a:r>
              <a:rPr lang="zh-CN" altLang="en-US" sz="2000" dirty="0"/>
              <a:t>中</a:t>
            </a:r>
            <a:r>
              <a:rPr lang="en-US" altLang="zh-CN" sz="2000" dirty="0"/>
              <a:t>Float()</a:t>
            </a:r>
            <a:r>
              <a:rPr lang="zh-CN" altLang="en-US" sz="2000" dirty="0"/>
              <a:t>方法可提取出</a:t>
            </a:r>
            <a:r>
              <a:rPr lang="en-US" altLang="zh-CN" sz="2000" dirty="0"/>
              <a:t>Value</a:t>
            </a:r>
            <a:r>
              <a:rPr lang="zh-CN" altLang="en-US" sz="2000" dirty="0"/>
              <a:t>中的值。</a:t>
            </a:r>
            <a:endParaRPr lang="en-US" altLang="zh-CN" sz="2000" dirty="0"/>
          </a:p>
          <a:p>
            <a:pPr marL="0" indent="0">
              <a:buNone/>
            </a:pPr>
            <a:endParaRPr lang="en-US" altLang="zh-CN" sz="2000" dirty="0"/>
          </a:p>
          <a:p>
            <a:pPr marL="0" indent="0">
              <a:buNone/>
            </a:pPr>
            <a:r>
              <a:rPr lang="en-US" altLang="zh-CN" sz="2000" dirty="0"/>
              <a:t> }</a:t>
            </a:r>
            <a:endParaRPr lang="zh-CN" altLang="en-US" sz="2000" dirty="0"/>
          </a:p>
        </p:txBody>
      </p:sp>
      <p:pic>
        <p:nvPicPr>
          <p:cNvPr id="5" name="图片 4"/>
          <p:cNvPicPr>
            <a:picLocks noChangeAspect="1"/>
          </p:cNvPicPr>
          <p:nvPr/>
        </p:nvPicPr>
        <p:blipFill>
          <a:blip r:embed="rId3"/>
          <a:stretch>
            <a:fillRect/>
          </a:stretch>
        </p:blipFill>
        <p:spPr>
          <a:xfrm>
            <a:off x="6112041" y="1446924"/>
            <a:ext cx="5558781" cy="1921919"/>
          </a:xfrm>
          <a:prstGeom prst="rect">
            <a:avLst/>
          </a:prstGeom>
        </p:spPr>
      </p:pic>
    </p:spTree>
    <p:extLst>
      <p:ext uri="{BB962C8B-B14F-4D97-AF65-F5344CB8AC3E}">
        <p14:creationId xmlns:p14="http://schemas.microsoft.com/office/powerpoint/2010/main" val="3712515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6411" y="148557"/>
            <a:ext cx="12035589" cy="537243"/>
          </a:xfrm>
        </p:spPr>
        <p:txBody>
          <a:bodyPr>
            <a:normAutofit fontScale="90000"/>
          </a:bodyPr>
          <a:lstStyle/>
          <a:p>
            <a:r>
              <a:rPr lang="zh-CN" altLang="en-US" dirty="0"/>
              <a:t>反射可以将“反射类型对象”转换为“接口类型变量”</a:t>
            </a:r>
          </a:p>
        </p:txBody>
      </p:sp>
      <p:sp>
        <p:nvSpPr>
          <p:cNvPr id="3" name="内容占位符 2"/>
          <p:cNvSpPr>
            <a:spLocks noGrp="1"/>
          </p:cNvSpPr>
          <p:nvPr>
            <p:ph idx="1"/>
          </p:nvPr>
        </p:nvSpPr>
        <p:spPr>
          <a:xfrm>
            <a:off x="397042" y="962526"/>
            <a:ext cx="10956758" cy="5214437"/>
          </a:xfrm>
        </p:spPr>
        <p:txBody>
          <a:bodyPr>
            <a:normAutofit fontScale="70000" lnSpcReduction="20000"/>
          </a:bodyPr>
          <a:lstStyle/>
          <a:p>
            <a:pPr marL="0" indent="0">
              <a:buNone/>
            </a:pPr>
            <a:r>
              <a:rPr lang="en-US" altLang="zh-CN" dirty="0"/>
              <a:t>package main</a:t>
            </a:r>
          </a:p>
          <a:p>
            <a:pPr marL="0" indent="0">
              <a:buNone/>
            </a:pPr>
            <a:r>
              <a:rPr lang="en-US" altLang="zh-CN" dirty="0"/>
              <a:t>import (</a:t>
            </a:r>
          </a:p>
          <a:p>
            <a:pPr marL="0" indent="0">
              <a:buNone/>
            </a:pPr>
            <a:r>
              <a:rPr lang="en-US" altLang="zh-CN" dirty="0"/>
              <a:t>    "fmt"</a:t>
            </a:r>
          </a:p>
          <a:p>
            <a:pPr marL="0" indent="0">
              <a:buNone/>
            </a:pPr>
            <a:r>
              <a:rPr lang="en-US" altLang="zh-CN" dirty="0"/>
              <a:t>    "reflect"</a:t>
            </a:r>
          </a:p>
          <a:p>
            <a:pPr marL="0" indent="0">
              <a:buNone/>
            </a:pPr>
            <a:r>
              <a:rPr lang="en-US" altLang="zh-CN" dirty="0"/>
              <a:t>)</a:t>
            </a:r>
          </a:p>
          <a:p>
            <a:pPr marL="0" indent="0">
              <a:buNone/>
            </a:pPr>
            <a:r>
              <a:rPr lang="en-US" altLang="zh-CN" dirty="0"/>
              <a:t>func main () {</a:t>
            </a:r>
          </a:p>
          <a:p>
            <a:pPr marL="0" indent="0">
              <a:buNone/>
            </a:pPr>
            <a:r>
              <a:rPr lang="en-US" altLang="zh-CN" dirty="0"/>
              <a:t>    var name interface {} = "hello"</a:t>
            </a:r>
          </a:p>
          <a:p>
            <a:pPr marL="0" indent="0">
              <a:buNone/>
            </a:pPr>
            <a:r>
              <a:rPr lang="en-US" altLang="zh-CN" dirty="0"/>
              <a:t>    fmt.Printf("</a:t>
            </a:r>
            <a:r>
              <a:rPr lang="zh-CN" altLang="en-US" dirty="0"/>
              <a:t>原始接口变量的类型为</a:t>
            </a:r>
            <a:r>
              <a:rPr lang="en-US" altLang="zh-CN" dirty="0"/>
              <a:t>%T,</a:t>
            </a:r>
            <a:r>
              <a:rPr lang="zh-CN" altLang="en-US" dirty="0"/>
              <a:t>值为</a:t>
            </a:r>
            <a:r>
              <a:rPr lang="en-US" altLang="zh-CN" dirty="0"/>
              <a:t>%v \n", name, name)</a:t>
            </a:r>
          </a:p>
          <a:p>
            <a:pPr marL="0" indent="0">
              <a:buNone/>
            </a:pPr>
            <a:r>
              <a:rPr lang="en-US" altLang="zh-CN" dirty="0"/>
              <a:t>    t := reflect.TypeOf(name)</a:t>
            </a:r>
          </a:p>
          <a:p>
            <a:pPr marL="0" indent="0">
              <a:buNone/>
            </a:pPr>
            <a:r>
              <a:rPr lang="en-US" altLang="zh-CN" dirty="0"/>
              <a:t>    v := reflect.ValueOf(name)</a:t>
            </a:r>
          </a:p>
          <a:p>
            <a:pPr marL="0" indent="0">
              <a:buNone/>
            </a:pPr>
            <a:r>
              <a:rPr lang="en-US" altLang="zh-CN" dirty="0"/>
              <a:t>    fmt.Printf("</a:t>
            </a:r>
            <a:r>
              <a:rPr lang="zh-CN" altLang="en-US" dirty="0"/>
              <a:t>从接口变量到反射对象：</a:t>
            </a:r>
            <a:r>
              <a:rPr lang="en-US" altLang="zh-CN" dirty="0"/>
              <a:t>Type</a:t>
            </a:r>
            <a:r>
              <a:rPr lang="zh-CN" altLang="en-US" dirty="0"/>
              <a:t>对象的类型为</a:t>
            </a:r>
            <a:r>
              <a:rPr lang="en-US" altLang="zh-CN" dirty="0"/>
              <a:t>%T \n", t)</a:t>
            </a:r>
          </a:p>
          <a:p>
            <a:pPr marL="0" indent="0">
              <a:buNone/>
            </a:pPr>
            <a:r>
              <a:rPr lang="en-US" altLang="zh-CN" dirty="0"/>
              <a:t>    fmt.Printf("</a:t>
            </a:r>
            <a:r>
              <a:rPr lang="zh-CN" altLang="en-US" dirty="0"/>
              <a:t>从接口变量到反射对象：</a:t>
            </a:r>
            <a:r>
              <a:rPr lang="en-US" altLang="zh-CN" dirty="0"/>
              <a:t>Value</a:t>
            </a:r>
            <a:r>
              <a:rPr lang="zh-CN" altLang="en-US" dirty="0"/>
              <a:t>对象的类型为</a:t>
            </a:r>
            <a:r>
              <a:rPr lang="en-US" altLang="zh-CN" dirty="0"/>
              <a:t>%T \n", v)</a:t>
            </a:r>
          </a:p>
          <a:p>
            <a:pPr marL="0" indent="0">
              <a:buNone/>
            </a:pPr>
            <a:r>
              <a:rPr lang="en-US" altLang="zh-CN" dirty="0"/>
              <a:t>    i := v.</a:t>
            </a:r>
            <a:r>
              <a:rPr lang="en-US" altLang="zh-CN" b="1" dirty="0">
                <a:solidFill>
                  <a:srgbClr val="FF0000"/>
                </a:solidFill>
              </a:rPr>
              <a:t>Interface()</a:t>
            </a:r>
          </a:p>
          <a:p>
            <a:pPr marL="0" indent="0">
              <a:buNone/>
            </a:pPr>
            <a:r>
              <a:rPr lang="en-US" altLang="zh-CN" dirty="0"/>
              <a:t>    fmt.Printf("</a:t>
            </a:r>
            <a:r>
              <a:rPr lang="zh-CN" altLang="en-US" dirty="0"/>
              <a:t>从反射对象到接口变量：新对象的类型为</a:t>
            </a:r>
            <a:r>
              <a:rPr lang="en-US" altLang="zh-CN" dirty="0"/>
              <a:t>%T </a:t>
            </a:r>
            <a:r>
              <a:rPr lang="zh-CN" altLang="en-US" dirty="0"/>
              <a:t>值为</a:t>
            </a:r>
            <a:r>
              <a:rPr lang="en-US" altLang="zh-CN" dirty="0"/>
              <a:t>%v \n", i, i)</a:t>
            </a:r>
          </a:p>
          <a:p>
            <a:pPr marL="0" indent="0">
              <a:buNone/>
            </a:pPr>
            <a:r>
              <a:rPr lang="en-US" altLang="zh-CN" dirty="0"/>
              <a:t>}</a:t>
            </a:r>
          </a:p>
          <a:p>
            <a:pPr marL="0" indent="0">
              <a:buNone/>
            </a:pPr>
            <a:endParaRPr lang="zh-CN" altLang="en-US" dirty="0"/>
          </a:p>
        </p:txBody>
      </p:sp>
      <p:pic>
        <p:nvPicPr>
          <p:cNvPr id="4" name="图片 3"/>
          <p:cNvPicPr>
            <a:picLocks noChangeAspect="1"/>
          </p:cNvPicPr>
          <p:nvPr/>
        </p:nvPicPr>
        <p:blipFill>
          <a:blip r:embed="rId2"/>
          <a:stretch>
            <a:fillRect/>
          </a:stretch>
        </p:blipFill>
        <p:spPr>
          <a:xfrm>
            <a:off x="5165558" y="1256046"/>
            <a:ext cx="6666742" cy="1426995"/>
          </a:xfrm>
          <a:prstGeom prst="rect">
            <a:avLst/>
          </a:prstGeom>
        </p:spPr>
      </p:pic>
    </p:spTree>
    <p:extLst>
      <p:ext uri="{BB962C8B-B14F-4D97-AF65-F5344CB8AC3E}">
        <p14:creationId xmlns:p14="http://schemas.microsoft.com/office/powerpoint/2010/main" val="23264488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305" y="172621"/>
            <a:ext cx="11959390" cy="705686"/>
          </a:xfrm>
        </p:spPr>
        <p:txBody>
          <a:bodyPr/>
          <a:lstStyle/>
          <a:p>
            <a:r>
              <a:rPr lang="zh-CN" altLang="en-US" dirty="0"/>
              <a:t>如要修改“反射类型对象”，其值必具</a:t>
            </a:r>
            <a:r>
              <a:rPr lang="en-US" altLang="zh-CN" dirty="0"/>
              <a:t>settbale</a:t>
            </a:r>
            <a:r>
              <a:rPr lang="zh-CN" altLang="en-US" dirty="0"/>
              <a:t>性</a:t>
            </a:r>
          </a:p>
        </p:txBody>
      </p:sp>
      <p:sp>
        <p:nvSpPr>
          <p:cNvPr id="3" name="内容占位符 2"/>
          <p:cNvSpPr>
            <a:spLocks noGrp="1"/>
          </p:cNvSpPr>
          <p:nvPr>
            <p:ph idx="1"/>
          </p:nvPr>
        </p:nvSpPr>
        <p:spPr>
          <a:xfrm>
            <a:off x="421105" y="1046747"/>
            <a:ext cx="10932695" cy="5130216"/>
          </a:xfrm>
        </p:spPr>
        <p:txBody>
          <a:bodyPr>
            <a:normAutofit fontScale="70000" lnSpcReduction="20000"/>
          </a:bodyPr>
          <a:lstStyle/>
          <a:p>
            <a:pPr marL="0" indent="0">
              <a:buNone/>
            </a:pPr>
            <a:r>
              <a:rPr lang="en-US" altLang="zh-CN" dirty="0"/>
              <a:t>package main</a:t>
            </a:r>
          </a:p>
          <a:p>
            <a:pPr marL="0" indent="0">
              <a:buNone/>
            </a:pPr>
            <a:r>
              <a:rPr lang="en-US" altLang="zh-CN" dirty="0"/>
              <a:t>import (</a:t>
            </a:r>
          </a:p>
          <a:p>
            <a:pPr marL="0" indent="0">
              <a:buNone/>
            </a:pPr>
            <a:r>
              <a:rPr lang="en-US" altLang="zh-CN" dirty="0"/>
              <a:t>	"fmt"</a:t>
            </a:r>
          </a:p>
          <a:p>
            <a:pPr marL="0" indent="0">
              <a:buNone/>
            </a:pPr>
            <a:r>
              <a:rPr lang="en-US" altLang="zh-CN" dirty="0"/>
              <a:t>	"reflect"</a:t>
            </a:r>
          </a:p>
          <a:p>
            <a:pPr marL="0" indent="0">
              <a:buNone/>
            </a:pPr>
            <a:r>
              <a:rPr lang="en-US" altLang="zh-CN" dirty="0"/>
              <a:t>)</a:t>
            </a:r>
          </a:p>
          <a:p>
            <a:pPr marL="0" indent="0">
              <a:buNone/>
            </a:pPr>
            <a:r>
              <a:rPr lang="en-US" altLang="zh-CN" dirty="0"/>
              <a:t>func main() {</a:t>
            </a:r>
          </a:p>
          <a:p>
            <a:pPr marL="0" indent="0">
              <a:buNone/>
            </a:pPr>
            <a:r>
              <a:rPr lang="en-US" altLang="zh-CN" dirty="0"/>
              <a:t>	var name string = "Go Web Program"</a:t>
            </a:r>
          </a:p>
          <a:p>
            <a:pPr marL="0" indent="0">
              <a:buNone/>
            </a:pPr>
            <a:r>
              <a:rPr lang="en-US" altLang="zh-CN" dirty="0"/>
              <a:t>	fmt.Println("</a:t>
            </a:r>
            <a:r>
              <a:rPr lang="zh-CN" altLang="en-US" dirty="0"/>
              <a:t>真实 </a:t>
            </a:r>
            <a:r>
              <a:rPr lang="en-US" altLang="zh-CN" dirty="0"/>
              <a:t>name </a:t>
            </a:r>
            <a:r>
              <a:rPr lang="zh-CN" altLang="en-US" dirty="0"/>
              <a:t>的原始值为：</a:t>
            </a:r>
            <a:r>
              <a:rPr lang="en-US" altLang="zh-CN" dirty="0"/>
              <a:t>", name)</a:t>
            </a:r>
          </a:p>
          <a:p>
            <a:pPr marL="0" indent="0">
              <a:buNone/>
            </a:pPr>
            <a:endParaRPr lang="en-US" altLang="zh-CN" dirty="0"/>
          </a:p>
          <a:p>
            <a:pPr marL="0" indent="0">
              <a:buNone/>
            </a:pPr>
            <a:r>
              <a:rPr lang="en-US" altLang="zh-CN" dirty="0"/>
              <a:t>	v1 := reflect.ValueOf(&amp;name)  //</a:t>
            </a:r>
            <a:r>
              <a:rPr lang="zh-CN" altLang="en-US" dirty="0"/>
              <a:t>传递变量指针才能修改原始变量</a:t>
            </a:r>
            <a:endParaRPr lang="en-US" altLang="zh-CN" dirty="0"/>
          </a:p>
          <a:p>
            <a:pPr marL="0" indent="0">
              <a:buNone/>
            </a:pPr>
            <a:r>
              <a:rPr lang="en-US" altLang="zh-CN" dirty="0"/>
              <a:t>	v2 := v1.Elem()  //</a:t>
            </a:r>
            <a:r>
              <a:rPr lang="zh-CN" altLang="en-US" dirty="0"/>
              <a:t>修改原始变量先要用</a:t>
            </a:r>
            <a:r>
              <a:rPr lang="en-US" altLang="zh-CN" dirty="0"/>
              <a:t>Elem()</a:t>
            </a:r>
            <a:r>
              <a:rPr lang="zh-CN" altLang="en-US" dirty="0"/>
              <a:t>函数获取指针指向的变量</a:t>
            </a:r>
            <a:endParaRPr lang="en-US" altLang="zh-CN" dirty="0"/>
          </a:p>
          <a:p>
            <a:pPr marL="0" indent="0">
              <a:buNone/>
            </a:pPr>
            <a:endParaRPr lang="en-US" altLang="zh-CN" dirty="0"/>
          </a:p>
          <a:p>
            <a:pPr marL="0" indent="0">
              <a:buNone/>
            </a:pPr>
            <a:r>
              <a:rPr lang="en-US" altLang="zh-CN" dirty="0"/>
              <a:t>	v2.SetString(“Go Web Program2”)  //</a:t>
            </a:r>
            <a:r>
              <a:rPr lang="zh-CN" altLang="en-US" dirty="0"/>
              <a:t>修改变量值</a:t>
            </a:r>
            <a:endParaRPr lang="en-US" altLang="zh-CN" dirty="0"/>
          </a:p>
          <a:p>
            <a:pPr marL="0" indent="0">
              <a:buNone/>
            </a:pPr>
            <a:r>
              <a:rPr lang="en-US" altLang="zh-CN" dirty="0"/>
              <a:t>	fmt.Println("</a:t>
            </a:r>
            <a:r>
              <a:rPr lang="zh-CN" altLang="en-US" dirty="0"/>
              <a:t>通过反射对象进行更新后，真实 </a:t>
            </a:r>
            <a:r>
              <a:rPr lang="en-US" altLang="zh-CN" dirty="0"/>
              <a:t>name </a:t>
            </a:r>
            <a:r>
              <a:rPr lang="zh-CN" altLang="en-US" dirty="0"/>
              <a:t>变为：</a:t>
            </a:r>
            <a:r>
              <a:rPr lang="en-US" altLang="zh-CN" dirty="0"/>
              <a:t>", name)</a:t>
            </a:r>
          </a:p>
          <a:p>
            <a:pPr marL="0" indent="0">
              <a:buNone/>
            </a:pPr>
            <a:r>
              <a:rPr lang="en-US" altLang="zh-CN" dirty="0"/>
              <a:t>}</a:t>
            </a:r>
            <a:endParaRPr lang="zh-CN" altLang="en-US" dirty="0"/>
          </a:p>
        </p:txBody>
      </p:sp>
    </p:spTree>
    <p:extLst>
      <p:ext uri="{BB962C8B-B14F-4D97-AF65-F5344CB8AC3E}">
        <p14:creationId xmlns:p14="http://schemas.microsoft.com/office/powerpoint/2010/main" val="13804821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空接口</a:t>
            </a:r>
          </a:p>
        </p:txBody>
      </p:sp>
      <p:sp>
        <p:nvSpPr>
          <p:cNvPr id="3" name="内容占位符 2"/>
          <p:cNvSpPr>
            <a:spLocks noGrp="1"/>
          </p:cNvSpPr>
          <p:nvPr>
            <p:ph idx="1"/>
          </p:nvPr>
        </p:nvSpPr>
        <p:spPr/>
        <p:txBody>
          <a:bodyPr>
            <a:normAutofit lnSpcReduction="10000"/>
          </a:bodyPr>
          <a:lstStyle/>
          <a:p>
            <a:r>
              <a:rPr lang="zh-CN" altLang="en-US" dirty="0"/>
              <a:t>定义接口时，接口中没有设置任何方法。</a:t>
            </a:r>
            <a:endParaRPr lang="en-US" altLang="zh-CN" dirty="0"/>
          </a:p>
          <a:p>
            <a:r>
              <a:rPr lang="zh-CN" altLang="en-US" dirty="0"/>
              <a:t>空接口表示没有任何约束</a:t>
            </a:r>
            <a:endParaRPr lang="en-US" altLang="zh-CN" dirty="0"/>
          </a:p>
          <a:p>
            <a:r>
              <a:rPr lang="zh-CN" altLang="en-US" dirty="0"/>
              <a:t>任何数据类型的变量都可以使用空接口，任何数据类型都符合空接口的要求。</a:t>
            </a:r>
            <a:endParaRPr lang="en-US" altLang="zh-CN" dirty="0"/>
          </a:p>
          <a:p>
            <a:r>
              <a:rPr lang="zh-CN" altLang="en-US" dirty="0"/>
              <a:t>空接口可以保存任何数据</a:t>
            </a:r>
            <a:endParaRPr lang="en-US" altLang="zh-CN" dirty="0"/>
          </a:p>
          <a:p>
            <a:r>
              <a:rPr lang="zh-CN" altLang="en-US" dirty="0"/>
              <a:t>在没有赋值的情况下，空接口变量的值和数据类型都为</a:t>
            </a:r>
            <a:r>
              <a:rPr lang="en-US" altLang="zh-CN" dirty="0"/>
              <a:t>nil</a:t>
            </a:r>
          </a:p>
          <a:p>
            <a:r>
              <a:rPr lang="zh-CN" altLang="en-US" dirty="0"/>
              <a:t>如果对空接口变量执行赋值操作，空接口变量的值和数据类型随着赋值过程而发生变化。</a:t>
            </a:r>
            <a:endParaRPr lang="en-US" altLang="zh-CN" dirty="0"/>
          </a:p>
          <a:p>
            <a:r>
              <a:rPr lang="zh-CN" altLang="en-US"/>
              <a:t>切片、集合、结构体使用空接口，可以为切片、集合、结构体成员设置任意的数据类型。</a:t>
            </a:r>
            <a:endParaRPr lang="zh-CN" altLang="en-US" dirty="0"/>
          </a:p>
        </p:txBody>
      </p:sp>
    </p:spTree>
    <p:extLst>
      <p:ext uri="{BB962C8B-B14F-4D97-AF65-F5344CB8AC3E}">
        <p14:creationId xmlns:p14="http://schemas.microsoft.com/office/powerpoint/2010/main" val="3205221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5FDC0-DF5A-35C5-F4FE-B5B04669A7A2}"/>
              </a:ext>
            </a:extLst>
          </p:cNvPr>
          <p:cNvSpPr>
            <a:spLocks noGrp="1"/>
          </p:cNvSpPr>
          <p:nvPr>
            <p:ph type="title"/>
          </p:nvPr>
        </p:nvSpPr>
        <p:spPr/>
        <p:txBody>
          <a:bodyPr/>
          <a:lstStyle/>
          <a:p>
            <a:r>
              <a:rPr lang="en-US" altLang="zh-CN" dirty="0"/>
              <a:t>1.9 goroutine</a:t>
            </a:r>
            <a:r>
              <a:rPr lang="zh-CN" altLang="en-US" dirty="0"/>
              <a:t>简介（例行程序）</a:t>
            </a:r>
          </a:p>
        </p:txBody>
      </p:sp>
      <p:sp>
        <p:nvSpPr>
          <p:cNvPr id="3" name="内容占位符 2">
            <a:extLst>
              <a:ext uri="{FF2B5EF4-FFF2-40B4-BE49-F238E27FC236}">
                <a16:creationId xmlns:a16="http://schemas.microsoft.com/office/drawing/2014/main" id="{557B358C-26D6-3A27-F3AF-A137B0B0E3D7}"/>
              </a:ext>
            </a:extLst>
          </p:cNvPr>
          <p:cNvSpPr>
            <a:spLocks noGrp="1"/>
          </p:cNvSpPr>
          <p:nvPr>
            <p:ph idx="1"/>
          </p:nvPr>
        </p:nvSpPr>
        <p:spPr>
          <a:xfrm>
            <a:off x="838200" y="1825625"/>
            <a:ext cx="10515600" cy="1783849"/>
          </a:xfrm>
        </p:spPr>
        <p:txBody>
          <a:bodyPr/>
          <a:lstStyle/>
          <a:p>
            <a:r>
              <a:rPr lang="zh-CN" altLang="en-US" dirty="0"/>
              <a:t>在</a:t>
            </a:r>
            <a:r>
              <a:rPr lang="en-US" altLang="zh-CN" dirty="0"/>
              <a:t>go</a:t>
            </a:r>
            <a:r>
              <a:rPr lang="zh-CN" altLang="en-US" dirty="0"/>
              <a:t>语言中，每一个并发执行的活动被称为</a:t>
            </a:r>
            <a:r>
              <a:rPr lang="en-US" altLang="zh-CN" dirty="0"/>
              <a:t>goroutine</a:t>
            </a:r>
          </a:p>
          <a:p>
            <a:r>
              <a:rPr lang="zh-CN" altLang="en-US" dirty="0"/>
              <a:t>先将</a:t>
            </a:r>
            <a:r>
              <a:rPr lang="en-US" altLang="zh-CN" dirty="0"/>
              <a:t>go</a:t>
            </a:r>
            <a:r>
              <a:rPr lang="zh-CN" altLang="en-US" dirty="0"/>
              <a:t>关键字声明放到一个需调用的函数之前，然后在相同地址空间调用运行该函数，那么，该函数在执行时就会作为一个独立的并发线程。在多</a:t>
            </a:r>
            <a:r>
              <a:rPr lang="en-US" altLang="zh-CN" dirty="0"/>
              <a:t>CPU</a:t>
            </a:r>
            <a:r>
              <a:rPr lang="zh-CN" altLang="en-US" dirty="0"/>
              <a:t>环境下会并行执行。</a:t>
            </a:r>
          </a:p>
        </p:txBody>
      </p:sp>
      <p:sp>
        <p:nvSpPr>
          <p:cNvPr id="4" name="文本框 3"/>
          <p:cNvSpPr txBox="1"/>
          <p:nvPr/>
        </p:nvSpPr>
        <p:spPr>
          <a:xfrm>
            <a:off x="1263317" y="3838074"/>
            <a:ext cx="4402167" cy="2554545"/>
          </a:xfrm>
          <a:prstGeom prst="rect">
            <a:avLst/>
          </a:prstGeom>
          <a:noFill/>
        </p:spPr>
        <p:txBody>
          <a:bodyPr wrap="none" rtlCol="0">
            <a:spAutoFit/>
          </a:bodyPr>
          <a:lstStyle/>
          <a:p>
            <a:r>
              <a:rPr lang="en-US" altLang="zh-CN" sz="2000" b="1" dirty="0"/>
              <a:t> func Hello() {</a:t>
            </a:r>
          </a:p>
          <a:p>
            <a:r>
              <a:rPr lang="en-US" altLang="zh-CN" sz="2000" b="1" dirty="0"/>
              <a:t>	 fmt.Println(“hello”)</a:t>
            </a:r>
          </a:p>
          <a:p>
            <a:r>
              <a:rPr lang="en-US" altLang="zh-CN" sz="2000" b="1" dirty="0"/>
              <a:t>}</a:t>
            </a:r>
          </a:p>
          <a:p>
            <a:r>
              <a:rPr lang="en-US" altLang="zh-CN" sz="2000" b="1" dirty="0"/>
              <a:t> func main() {</a:t>
            </a:r>
          </a:p>
          <a:p>
            <a:r>
              <a:rPr lang="en-US" altLang="zh-CN" sz="2000" b="1" dirty="0"/>
              <a:t>	 go Hello()</a:t>
            </a:r>
          </a:p>
          <a:p>
            <a:r>
              <a:rPr lang="en-US" altLang="zh-CN" sz="2000" b="1" dirty="0"/>
              <a:t>	 time.Sleep(1 * time.Second)</a:t>
            </a:r>
          </a:p>
          <a:p>
            <a:r>
              <a:rPr lang="en-US" altLang="zh-CN" sz="2000" b="1" dirty="0"/>
              <a:t>	 fmt.Println(“end”)</a:t>
            </a:r>
          </a:p>
          <a:p>
            <a:r>
              <a:rPr lang="en-US" altLang="zh-CN" sz="2000" b="1" dirty="0"/>
              <a:t>}</a:t>
            </a:r>
            <a:endParaRPr lang="zh-CN" altLang="en-US" sz="2000" b="1" dirty="0"/>
          </a:p>
        </p:txBody>
      </p:sp>
      <p:pic>
        <p:nvPicPr>
          <p:cNvPr id="5" name="图片 4"/>
          <p:cNvPicPr>
            <a:picLocks noChangeAspect="1"/>
          </p:cNvPicPr>
          <p:nvPr/>
        </p:nvPicPr>
        <p:blipFill>
          <a:blip r:embed="rId2"/>
          <a:stretch>
            <a:fillRect/>
          </a:stretch>
        </p:blipFill>
        <p:spPr>
          <a:xfrm>
            <a:off x="5915527" y="4693989"/>
            <a:ext cx="5045241" cy="1186349"/>
          </a:xfrm>
          <a:prstGeom prst="rect">
            <a:avLst/>
          </a:prstGeom>
        </p:spPr>
      </p:pic>
    </p:spTree>
    <p:extLst>
      <p:ext uri="{BB962C8B-B14F-4D97-AF65-F5344CB8AC3E}">
        <p14:creationId xmlns:p14="http://schemas.microsoft.com/office/powerpoint/2010/main" val="31902696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17DAD8-2202-CE32-DDDB-6E0B14BAFDFF}"/>
              </a:ext>
            </a:extLst>
          </p:cNvPr>
          <p:cNvSpPr>
            <a:spLocks noGrp="1"/>
          </p:cNvSpPr>
          <p:nvPr>
            <p:ph type="title"/>
          </p:nvPr>
        </p:nvSpPr>
        <p:spPr/>
        <p:txBody>
          <a:bodyPr/>
          <a:lstStyle/>
          <a:p>
            <a:r>
              <a:rPr lang="en-US" altLang="zh-CN" dirty="0"/>
              <a:t>1.10 Go</a:t>
            </a:r>
            <a:r>
              <a:rPr lang="zh-CN" altLang="en-US" dirty="0"/>
              <a:t>编译</a:t>
            </a:r>
          </a:p>
        </p:txBody>
      </p:sp>
      <p:sp>
        <p:nvSpPr>
          <p:cNvPr id="3" name="内容占位符 2">
            <a:extLst>
              <a:ext uri="{FF2B5EF4-FFF2-40B4-BE49-F238E27FC236}">
                <a16:creationId xmlns:a16="http://schemas.microsoft.com/office/drawing/2014/main" id="{2E30FAF2-9BE4-1616-08E3-2A9802971811}"/>
              </a:ext>
            </a:extLst>
          </p:cNvPr>
          <p:cNvSpPr>
            <a:spLocks noGrp="1"/>
          </p:cNvSpPr>
          <p:nvPr>
            <p:ph idx="1"/>
          </p:nvPr>
        </p:nvSpPr>
        <p:spPr/>
        <p:txBody>
          <a:bodyPr/>
          <a:lstStyle/>
          <a:p>
            <a:r>
              <a:rPr lang="en-US" altLang="zh-CN" dirty="0"/>
              <a:t> go run t1.go </a:t>
            </a:r>
            <a:r>
              <a:rPr lang="zh-CN" altLang="en-US" dirty="0"/>
              <a:t>需要依赖</a:t>
            </a:r>
            <a:r>
              <a:rPr lang="en-US" altLang="zh-CN" dirty="0"/>
              <a:t>Go</a:t>
            </a:r>
            <a:r>
              <a:rPr lang="zh-CN" altLang="en-US" dirty="0"/>
              <a:t>语言开发环境来执行</a:t>
            </a:r>
            <a:r>
              <a:rPr lang="en-US" altLang="zh-CN" dirty="0"/>
              <a:t>go</a:t>
            </a:r>
            <a:r>
              <a:rPr lang="zh-CN" altLang="en-US" dirty="0"/>
              <a:t>文件。</a:t>
            </a:r>
            <a:endParaRPr lang="en-US" altLang="zh-CN" dirty="0"/>
          </a:p>
          <a:p>
            <a:r>
              <a:rPr lang="en-US" altLang="zh-CN" dirty="0"/>
              <a:t> go build t1.go </a:t>
            </a:r>
            <a:r>
              <a:rPr lang="zh-CN" altLang="en-US" dirty="0"/>
              <a:t>在</a:t>
            </a:r>
            <a:r>
              <a:rPr lang="en-US" altLang="zh-CN" dirty="0"/>
              <a:t>Go</a:t>
            </a:r>
            <a:r>
              <a:rPr lang="zh-CN" altLang="en-US" dirty="0"/>
              <a:t>开发环境下对</a:t>
            </a:r>
            <a:r>
              <a:rPr lang="en-US" altLang="zh-CN" dirty="0"/>
              <a:t>go</a:t>
            </a:r>
            <a:r>
              <a:rPr lang="zh-CN" altLang="en-US" dirty="0"/>
              <a:t>文件进行编译，将代码变成计算机可识别的二进制编译文件，使其即使没有搭建</a:t>
            </a:r>
            <a:r>
              <a:rPr lang="en-US" altLang="zh-CN" dirty="0"/>
              <a:t>Go</a:t>
            </a:r>
            <a:r>
              <a:rPr lang="zh-CN" altLang="en-US" dirty="0"/>
              <a:t>语言开发环境也能运行。</a:t>
            </a:r>
            <a:endParaRPr lang="en-US" altLang="zh-CN" dirty="0"/>
          </a:p>
        </p:txBody>
      </p:sp>
    </p:spTree>
    <p:extLst>
      <p:ext uri="{BB962C8B-B14F-4D97-AF65-F5344CB8AC3E}">
        <p14:creationId xmlns:p14="http://schemas.microsoft.com/office/powerpoint/2010/main" val="171283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DD19BC-2313-67DE-FEB1-1A1109BC890E}"/>
              </a:ext>
            </a:extLst>
          </p:cNvPr>
          <p:cNvSpPr>
            <a:spLocks noGrp="1"/>
          </p:cNvSpPr>
          <p:nvPr>
            <p:ph type="title"/>
          </p:nvPr>
        </p:nvSpPr>
        <p:spPr>
          <a:xfrm>
            <a:off x="838200" y="365125"/>
            <a:ext cx="5070231" cy="1325563"/>
          </a:xfrm>
        </p:spPr>
        <p:txBody>
          <a:bodyPr/>
          <a:lstStyle/>
          <a:p>
            <a:r>
              <a:rPr lang="en-US" altLang="zh-CN" dirty="0"/>
              <a:t>1.2 Go</a:t>
            </a:r>
            <a:r>
              <a:rPr lang="zh-CN" altLang="en-US" dirty="0"/>
              <a:t>第一个程序</a:t>
            </a:r>
          </a:p>
        </p:txBody>
      </p:sp>
      <p:sp>
        <p:nvSpPr>
          <p:cNvPr id="3" name="内容占位符 2">
            <a:extLst>
              <a:ext uri="{FF2B5EF4-FFF2-40B4-BE49-F238E27FC236}">
                <a16:creationId xmlns:a16="http://schemas.microsoft.com/office/drawing/2014/main" id="{9087D883-C4CB-DB2A-D5CE-A7D7E2D92107}"/>
              </a:ext>
            </a:extLst>
          </p:cNvPr>
          <p:cNvSpPr>
            <a:spLocks noGrp="1"/>
          </p:cNvSpPr>
          <p:nvPr>
            <p:ph idx="1"/>
          </p:nvPr>
        </p:nvSpPr>
        <p:spPr>
          <a:xfrm>
            <a:off x="838200" y="1825625"/>
            <a:ext cx="3691759" cy="4351338"/>
          </a:xfrm>
        </p:spPr>
        <p:txBody>
          <a:bodyPr>
            <a:normAutofit fontScale="70000" lnSpcReduction="20000"/>
          </a:bodyPr>
          <a:lstStyle/>
          <a:p>
            <a:pPr marL="0" indent="0">
              <a:buNone/>
            </a:pPr>
            <a:r>
              <a:rPr lang="en-US" altLang="zh-CN" dirty="0"/>
              <a:t>1.2-helloWorld.go</a:t>
            </a:r>
          </a:p>
          <a:p>
            <a:pPr marL="0" indent="0">
              <a:buNone/>
            </a:pPr>
            <a:endParaRPr lang="en-US" altLang="zh-CN" dirty="0"/>
          </a:p>
          <a:p>
            <a:pPr marL="457200" lvl="1" indent="0">
              <a:buNone/>
            </a:pPr>
            <a:r>
              <a:rPr lang="en-US" altLang="zh-CN" dirty="0"/>
              <a:t>package main</a:t>
            </a:r>
          </a:p>
          <a:p>
            <a:pPr marL="457200" lvl="1" indent="0">
              <a:buNone/>
            </a:pPr>
            <a:r>
              <a:rPr lang="en-US" altLang="zh-CN" dirty="0"/>
              <a:t>import "</a:t>
            </a:r>
            <a:r>
              <a:rPr lang="en-US" altLang="zh-CN" dirty="0" err="1"/>
              <a:t>fmt</a:t>
            </a:r>
            <a:r>
              <a:rPr lang="en-US" altLang="zh-CN" dirty="0"/>
              <a:t>"</a:t>
            </a:r>
          </a:p>
          <a:p>
            <a:pPr marL="457200" lvl="1" indent="0">
              <a:buNone/>
            </a:pPr>
            <a:r>
              <a:rPr lang="en-US" altLang="zh-CN" dirty="0" err="1"/>
              <a:t>func</a:t>
            </a:r>
            <a:r>
              <a:rPr lang="en-US" altLang="zh-CN" dirty="0"/>
              <a:t> main(){</a:t>
            </a:r>
          </a:p>
          <a:p>
            <a:pPr marL="457200" lvl="1" indent="0">
              <a:buNone/>
            </a:pPr>
            <a:r>
              <a:rPr lang="en-US" altLang="zh-CN" dirty="0"/>
              <a:t>    </a:t>
            </a:r>
            <a:r>
              <a:rPr lang="en-US" altLang="zh-CN" dirty="0" err="1"/>
              <a:t>fmt.Println</a:t>
            </a:r>
            <a:r>
              <a:rPr lang="en-US" altLang="zh-CN" dirty="0"/>
              <a:t>("Hello World</a:t>
            </a:r>
            <a:r>
              <a:rPr lang="zh-CN" altLang="en-US" dirty="0"/>
              <a:t>！</a:t>
            </a:r>
            <a:r>
              <a:rPr lang="en-US" altLang="zh-CN" dirty="0"/>
              <a:t>")</a:t>
            </a:r>
          </a:p>
          <a:p>
            <a:pPr marL="457200" lvl="1" indent="0">
              <a:buNone/>
            </a:pPr>
            <a:r>
              <a:rPr lang="en-US" altLang="zh-CN" dirty="0"/>
              <a:t>}</a:t>
            </a:r>
          </a:p>
          <a:p>
            <a:pPr marL="457200" lvl="1" indent="0">
              <a:buNone/>
            </a:pPr>
            <a:endParaRPr lang="en-US" altLang="zh-CN" dirty="0"/>
          </a:p>
          <a:p>
            <a:pPr marL="0" indent="0">
              <a:buNone/>
            </a:pPr>
            <a:r>
              <a:rPr lang="en-US" altLang="zh-CN" dirty="0"/>
              <a:t>go run 1.2-helloWorld.go</a:t>
            </a:r>
          </a:p>
          <a:p>
            <a:pPr marL="0" indent="0">
              <a:buNone/>
            </a:pPr>
            <a:endParaRPr lang="en-US" altLang="zh-CN" dirty="0"/>
          </a:p>
          <a:p>
            <a:pPr marL="0" indent="0">
              <a:buNone/>
            </a:pPr>
            <a:r>
              <a:rPr lang="zh-CN" altLang="en-US" dirty="0"/>
              <a:t>或者先编译：</a:t>
            </a:r>
            <a:endParaRPr lang="en-US" altLang="zh-CN" dirty="0"/>
          </a:p>
          <a:p>
            <a:pPr marL="0" indent="0">
              <a:buNone/>
            </a:pPr>
            <a:r>
              <a:rPr lang="en-US" altLang="zh-CN" dirty="0"/>
              <a:t>go build 1.2-helloWorld.go</a:t>
            </a:r>
          </a:p>
          <a:p>
            <a:pPr marL="0" indent="0">
              <a:buNone/>
            </a:pPr>
            <a:r>
              <a:rPr lang="zh-CN" altLang="en-US" dirty="0"/>
              <a:t>再执行：</a:t>
            </a:r>
            <a:endParaRPr lang="en-US" altLang="zh-CN" dirty="0"/>
          </a:p>
          <a:p>
            <a:pPr marL="0" indent="0">
              <a:buNone/>
            </a:pPr>
            <a:r>
              <a:rPr lang="en-US" altLang="zh-CN" dirty="0"/>
              <a:t>./1.2-helloWorld</a:t>
            </a:r>
            <a:endParaRPr lang="zh-CN" altLang="en-US" dirty="0"/>
          </a:p>
        </p:txBody>
      </p:sp>
      <p:sp>
        <p:nvSpPr>
          <p:cNvPr id="4" name="文本框 3">
            <a:extLst>
              <a:ext uri="{FF2B5EF4-FFF2-40B4-BE49-F238E27FC236}">
                <a16:creationId xmlns:a16="http://schemas.microsoft.com/office/drawing/2014/main" id="{CA5371CF-2625-A429-B46C-77102AE60E7D}"/>
              </a:ext>
            </a:extLst>
          </p:cNvPr>
          <p:cNvSpPr txBox="1"/>
          <p:nvPr/>
        </p:nvSpPr>
        <p:spPr>
          <a:xfrm>
            <a:off x="5065986" y="1692970"/>
            <a:ext cx="6695090" cy="2031325"/>
          </a:xfrm>
          <a:prstGeom prst="rect">
            <a:avLst/>
          </a:prstGeom>
          <a:noFill/>
        </p:spPr>
        <p:txBody>
          <a:bodyPr wrap="square" rtlCol="0">
            <a:spAutoFit/>
          </a:bodyPr>
          <a:lstStyle/>
          <a:p>
            <a:r>
              <a:rPr lang="en-US" altLang="zh-CN" dirty="0"/>
              <a:t>package    </a:t>
            </a:r>
            <a:r>
              <a:rPr lang="zh-CN" altLang="en-US" dirty="0"/>
              <a:t>每个</a:t>
            </a:r>
            <a:r>
              <a:rPr lang="en-US" altLang="zh-CN" dirty="0"/>
              <a:t>go</a:t>
            </a:r>
            <a:r>
              <a:rPr lang="zh-CN" altLang="en-US" dirty="0"/>
              <a:t>语言源文件开头都要写</a:t>
            </a:r>
            <a:r>
              <a:rPr lang="en-US" altLang="zh-CN" dirty="0"/>
              <a:t>package</a:t>
            </a:r>
            <a:r>
              <a:rPr lang="zh-CN" altLang="en-US" dirty="0"/>
              <a:t>声明。一般情况包与源文件所在目录有一一对应关系。包的特点：</a:t>
            </a:r>
            <a:endParaRPr lang="en-US" altLang="zh-CN" dirty="0"/>
          </a:p>
          <a:p>
            <a:r>
              <a:rPr lang="en-US" altLang="zh-CN" dirty="0"/>
              <a:t>   </a:t>
            </a:r>
            <a:r>
              <a:rPr lang="zh-CN" altLang="en-US" dirty="0"/>
              <a:t>一个目录下的同级文件属于同一个包</a:t>
            </a:r>
            <a:endParaRPr lang="en-US" altLang="zh-CN" dirty="0"/>
          </a:p>
          <a:p>
            <a:r>
              <a:rPr lang="en-US" altLang="zh-CN" dirty="0"/>
              <a:t>   </a:t>
            </a:r>
            <a:r>
              <a:rPr lang="zh-CN" altLang="en-US" dirty="0"/>
              <a:t>包名可以与其目录名不同</a:t>
            </a:r>
            <a:endParaRPr lang="en-US" altLang="zh-CN" dirty="0"/>
          </a:p>
          <a:p>
            <a:r>
              <a:rPr lang="en-US" altLang="zh-CN" dirty="0"/>
              <a:t>    main</a:t>
            </a:r>
            <a:r>
              <a:rPr lang="zh-CN" altLang="en-US" dirty="0"/>
              <a:t>包是</a:t>
            </a:r>
            <a:r>
              <a:rPr lang="en-US" altLang="zh-CN" dirty="0"/>
              <a:t>go</a:t>
            </a:r>
            <a:r>
              <a:rPr lang="zh-CN" altLang="en-US" dirty="0"/>
              <a:t>语言应用程序的入口包。一个</a:t>
            </a:r>
            <a:r>
              <a:rPr lang="en-US" altLang="zh-CN" dirty="0"/>
              <a:t>go</a:t>
            </a:r>
            <a:r>
              <a:rPr lang="zh-CN" altLang="en-US" dirty="0"/>
              <a:t>语言应用程序必须有且仅有一个</a:t>
            </a:r>
            <a:r>
              <a:rPr lang="en-US" altLang="zh-CN" dirty="0"/>
              <a:t>main</a:t>
            </a:r>
            <a:r>
              <a:rPr lang="zh-CN" altLang="en-US" dirty="0"/>
              <a:t>包。如果一个程序没有</a:t>
            </a:r>
            <a:r>
              <a:rPr lang="en-US" altLang="zh-CN" dirty="0"/>
              <a:t>main</a:t>
            </a:r>
            <a:r>
              <a:rPr lang="zh-CN" altLang="en-US" dirty="0"/>
              <a:t>包，则编译时会报错而无法生成可执行文件。</a:t>
            </a:r>
          </a:p>
        </p:txBody>
      </p:sp>
      <p:sp>
        <p:nvSpPr>
          <p:cNvPr id="5" name="文本框 4">
            <a:extLst>
              <a:ext uri="{FF2B5EF4-FFF2-40B4-BE49-F238E27FC236}">
                <a16:creationId xmlns:a16="http://schemas.microsoft.com/office/drawing/2014/main" id="{9C60F149-7613-F932-9414-EC852D7EADD1}"/>
              </a:ext>
            </a:extLst>
          </p:cNvPr>
          <p:cNvSpPr txBox="1"/>
          <p:nvPr/>
        </p:nvSpPr>
        <p:spPr>
          <a:xfrm>
            <a:off x="5202621" y="4094583"/>
            <a:ext cx="6558455" cy="2308324"/>
          </a:xfrm>
          <a:prstGeom prst="rect">
            <a:avLst/>
          </a:prstGeom>
          <a:noFill/>
        </p:spPr>
        <p:txBody>
          <a:bodyPr wrap="square" rtlCol="0">
            <a:spAutoFit/>
          </a:bodyPr>
          <a:lstStyle/>
          <a:p>
            <a:r>
              <a:rPr lang="en-US" altLang="zh-CN" dirty="0"/>
              <a:t>import</a:t>
            </a:r>
            <a:r>
              <a:rPr lang="zh-CN" altLang="en-US" dirty="0"/>
              <a:t>语句：调用其他包的变量或者方法，依赖包包名用双引号包围起来。 如果导入的包未被使用，编译器会报错。一个</a:t>
            </a:r>
            <a:r>
              <a:rPr lang="en-US" altLang="zh-CN" dirty="0" err="1"/>
              <a:t>miport</a:t>
            </a:r>
            <a:r>
              <a:rPr lang="zh-CN" altLang="en-US" dirty="0"/>
              <a:t>语句可同时导入多个包，此时需要用小括号将各个双引号内的包名括起来，且每个包名独占一行。可以同时为包名定义别名，别名在包名前且其不需双引号包围。如果只用某包做初始化而不使用其中变量和函数，则可用下划线代替该包的别名。如已用下划线代替了该包的别名，再在程序中使用该包名则会报“</a:t>
            </a:r>
            <a:r>
              <a:rPr lang="en-US" altLang="zh-CN" dirty="0"/>
              <a:t>undefined</a:t>
            </a:r>
            <a:r>
              <a:rPr lang="zh-CN" altLang="en-US" dirty="0"/>
              <a:t>：</a:t>
            </a:r>
            <a:r>
              <a:rPr lang="en-US" altLang="zh-CN" dirty="0" err="1"/>
              <a:t>os</a:t>
            </a:r>
            <a:r>
              <a:rPr lang="zh-CN" altLang="en-US" dirty="0"/>
              <a:t>”</a:t>
            </a:r>
            <a:r>
              <a:rPr lang="en-US" altLang="zh-CN" dirty="0"/>
              <a:t> </a:t>
            </a:r>
            <a:r>
              <a:rPr lang="zh-CN" altLang="en-US" dirty="0"/>
              <a:t>错误。</a:t>
            </a:r>
          </a:p>
        </p:txBody>
      </p:sp>
    </p:spTree>
    <p:extLst>
      <p:ext uri="{BB962C8B-B14F-4D97-AF65-F5344CB8AC3E}">
        <p14:creationId xmlns:p14="http://schemas.microsoft.com/office/powerpoint/2010/main" val="368185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4600A1B-3CF1-41D7-93D0-403CE93B25BC}"/>
              </a:ext>
            </a:extLst>
          </p:cNvPr>
          <p:cNvSpPr>
            <a:spLocks noGrp="1"/>
          </p:cNvSpPr>
          <p:nvPr>
            <p:ph idx="1"/>
          </p:nvPr>
        </p:nvSpPr>
        <p:spPr>
          <a:xfrm>
            <a:off x="0" y="269934"/>
            <a:ext cx="6164873" cy="5140865"/>
          </a:xfrm>
        </p:spPr>
        <p:txBody>
          <a:bodyPr>
            <a:normAutofit fontScale="92500" lnSpcReduction="10000"/>
          </a:bodyPr>
          <a:lstStyle/>
          <a:p>
            <a:r>
              <a:rPr lang="en-US" altLang="zh-CN" b="0" dirty="0">
                <a:solidFill>
                  <a:srgbClr val="FFFF00"/>
                </a:solidFill>
                <a:effectLst/>
                <a:highlight>
                  <a:srgbClr val="000000"/>
                </a:highlight>
                <a:latin typeface="Consolas" panose="020B0609020204030204" pitchFamily="49" charset="0"/>
              </a:rPr>
              <a:t>package main</a:t>
            </a:r>
            <a:endParaRPr lang="en-US" altLang="zh-CN" b="0" dirty="0">
              <a:solidFill>
                <a:srgbClr val="FFFF00"/>
              </a:solidFill>
              <a:effectLst/>
              <a:highlight>
                <a:srgbClr val="C0C0C0"/>
              </a:highlight>
              <a:latin typeface="Consolas" panose="020B0609020204030204" pitchFamily="49" charset="0"/>
            </a:endParaRPr>
          </a:p>
          <a:p>
            <a:br>
              <a:rPr lang="en-US" altLang="zh-CN" b="0" dirty="0">
                <a:solidFill>
                  <a:srgbClr val="FFFF00"/>
                </a:solidFill>
                <a:effectLst/>
                <a:highlight>
                  <a:srgbClr val="000000"/>
                </a:highlight>
                <a:latin typeface="Consolas" panose="020B0609020204030204" pitchFamily="49" charset="0"/>
              </a:rPr>
            </a:br>
            <a:r>
              <a:rPr lang="en-US" altLang="zh-CN" b="0" dirty="0">
                <a:solidFill>
                  <a:srgbClr val="FFFF00"/>
                </a:solidFill>
                <a:effectLst/>
                <a:highlight>
                  <a:srgbClr val="000000"/>
                </a:highlight>
                <a:latin typeface="Consolas" panose="020B0609020204030204" pitchFamily="49" charset="0"/>
              </a:rPr>
              <a:t>import (</a:t>
            </a:r>
          </a:p>
          <a:p>
            <a:r>
              <a:rPr lang="en-US" altLang="zh-CN" b="0" dirty="0">
                <a:solidFill>
                  <a:srgbClr val="FFFF00"/>
                </a:solidFill>
                <a:effectLst/>
                <a:highlight>
                  <a:srgbClr val="000000"/>
                </a:highlight>
                <a:latin typeface="Consolas" panose="020B0609020204030204" pitchFamily="49" charset="0"/>
              </a:rPr>
              <a:t>    "</a:t>
            </a:r>
            <a:r>
              <a:rPr lang="en-US" altLang="zh-CN" b="0" dirty="0" err="1">
                <a:solidFill>
                  <a:srgbClr val="FFFF00"/>
                </a:solidFill>
                <a:effectLst/>
                <a:highlight>
                  <a:srgbClr val="000000"/>
                </a:highlight>
                <a:latin typeface="Consolas" panose="020B0609020204030204" pitchFamily="49" charset="0"/>
              </a:rPr>
              <a:t>fmt</a:t>
            </a:r>
            <a:r>
              <a:rPr lang="en-US" altLang="zh-CN" b="0" dirty="0">
                <a:solidFill>
                  <a:srgbClr val="FFFF00"/>
                </a:solidFill>
                <a:effectLst/>
                <a:highlight>
                  <a:srgbClr val="000000"/>
                </a:highlight>
                <a:latin typeface="Consolas" panose="020B0609020204030204" pitchFamily="49" charset="0"/>
              </a:rPr>
              <a:t>"</a:t>
            </a:r>
          </a:p>
          <a:p>
            <a:r>
              <a:rPr lang="en-US" altLang="zh-CN" b="0" dirty="0">
                <a:solidFill>
                  <a:srgbClr val="FFFF00"/>
                </a:solidFill>
                <a:effectLst/>
                <a:highlight>
                  <a:srgbClr val="000000"/>
                </a:highlight>
                <a:latin typeface="Consolas" panose="020B0609020204030204" pitchFamily="49" charset="0"/>
              </a:rPr>
              <a:t>    "</a:t>
            </a:r>
            <a:r>
              <a:rPr lang="en-US" altLang="zh-CN" b="0" dirty="0" err="1">
                <a:solidFill>
                  <a:srgbClr val="FFFF00"/>
                </a:solidFill>
                <a:effectLst/>
                <a:highlight>
                  <a:srgbClr val="000000"/>
                </a:highlight>
                <a:latin typeface="Consolas" panose="020B0609020204030204" pitchFamily="49" charset="0"/>
              </a:rPr>
              <a:t>os</a:t>
            </a:r>
            <a:r>
              <a:rPr lang="en-US" altLang="zh-CN" b="0" dirty="0">
                <a:solidFill>
                  <a:srgbClr val="FFFF00"/>
                </a:solidFill>
                <a:effectLst/>
                <a:highlight>
                  <a:srgbClr val="000000"/>
                </a:highlight>
                <a:latin typeface="Consolas" panose="020B0609020204030204" pitchFamily="49" charset="0"/>
              </a:rPr>
              <a:t>"</a:t>
            </a:r>
          </a:p>
          <a:p>
            <a:r>
              <a:rPr lang="en-US" altLang="zh-CN" b="0" dirty="0">
                <a:solidFill>
                  <a:srgbClr val="FFFF00"/>
                </a:solidFill>
                <a:effectLst/>
                <a:highlight>
                  <a:srgbClr val="000000"/>
                </a:highlight>
                <a:latin typeface="Consolas" panose="020B0609020204030204" pitchFamily="49" charset="0"/>
              </a:rPr>
              <a:t>)</a:t>
            </a:r>
          </a:p>
          <a:p>
            <a:br>
              <a:rPr lang="en-US" altLang="zh-CN" b="0" dirty="0">
                <a:solidFill>
                  <a:srgbClr val="FFFF00"/>
                </a:solidFill>
                <a:effectLst/>
                <a:highlight>
                  <a:srgbClr val="000000"/>
                </a:highlight>
                <a:latin typeface="Consolas" panose="020B0609020204030204" pitchFamily="49" charset="0"/>
              </a:rPr>
            </a:br>
            <a:r>
              <a:rPr lang="en-US" altLang="zh-CN" b="0" dirty="0" err="1">
                <a:solidFill>
                  <a:srgbClr val="FFFF00"/>
                </a:solidFill>
                <a:effectLst/>
                <a:highlight>
                  <a:srgbClr val="000000"/>
                </a:highlight>
                <a:latin typeface="Consolas" panose="020B0609020204030204" pitchFamily="49" charset="0"/>
              </a:rPr>
              <a:t>func</a:t>
            </a:r>
            <a:r>
              <a:rPr lang="en-US" altLang="zh-CN" b="0" dirty="0">
                <a:solidFill>
                  <a:srgbClr val="FFFF00"/>
                </a:solidFill>
                <a:effectLst/>
                <a:highlight>
                  <a:srgbClr val="000000"/>
                </a:highlight>
                <a:latin typeface="Consolas" panose="020B0609020204030204" pitchFamily="49" charset="0"/>
              </a:rPr>
              <a:t> main() {</a:t>
            </a:r>
          </a:p>
          <a:p>
            <a:r>
              <a:rPr lang="en-US" altLang="zh-CN" b="0" dirty="0">
                <a:solidFill>
                  <a:srgbClr val="FFFF00"/>
                </a:solidFill>
                <a:effectLst/>
                <a:highlight>
                  <a:srgbClr val="000000"/>
                </a:highlight>
                <a:latin typeface="Consolas" panose="020B0609020204030204" pitchFamily="49" charset="0"/>
              </a:rPr>
              <a:t>    </a:t>
            </a:r>
            <a:r>
              <a:rPr lang="en-US" altLang="zh-CN" b="0" dirty="0" err="1">
                <a:solidFill>
                  <a:srgbClr val="FFFF00"/>
                </a:solidFill>
                <a:effectLst/>
                <a:highlight>
                  <a:srgbClr val="000000"/>
                </a:highlight>
                <a:latin typeface="Consolas" panose="020B0609020204030204" pitchFamily="49" charset="0"/>
              </a:rPr>
              <a:t>fmt.Println</a:t>
            </a:r>
            <a:r>
              <a:rPr lang="en-US" altLang="zh-CN" b="0" dirty="0">
                <a:solidFill>
                  <a:srgbClr val="FFFF00"/>
                </a:solidFill>
                <a:effectLst/>
                <a:highlight>
                  <a:srgbClr val="000000"/>
                </a:highlight>
                <a:latin typeface="Consolas" panose="020B0609020204030204" pitchFamily="49" charset="0"/>
              </a:rPr>
              <a:t>("Hello World</a:t>
            </a:r>
            <a:r>
              <a:rPr lang="zh-CN" altLang="en-US" b="0" dirty="0">
                <a:solidFill>
                  <a:srgbClr val="FFFF00"/>
                </a:solidFill>
                <a:effectLst/>
                <a:highlight>
                  <a:srgbClr val="000000"/>
                </a:highlight>
                <a:latin typeface="Consolas" panose="020B0609020204030204" pitchFamily="49" charset="0"/>
              </a:rPr>
              <a:t>！</a:t>
            </a:r>
            <a:r>
              <a:rPr lang="en-US" altLang="zh-CN" b="0" dirty="0">
                <a:solidFill>
                  <a:srgbClr val="FFFF00"/>
                </a:solidFill>
                <a:effectLst/>
                <a:highlight>
                  <a:srgbClr val="000000"/>
                </a:highlight>
                <a:latin typeface="Consolas" panose="020B0609020204030204" pitchFamily="49" charset="0"/>
              </a:rPr>
              <a:t>")</a:t>
            </a:r>
          </a:p>
          <a:p>
            <a:r>
              <a:rPr lang="en-US" altLang="zh-CN" b="0" dirty="0">
                <a:solidFill>
                  <a:srgbClr val="FFFF00"/>
                </a:solidFill>
                <a:effectLst/>
                <a:highlight>
                  <a:srgbClr val="000000"/>
                </a:highlight>
                <a:latin typeface="Consolas" panose="020B0609020204030204" pitchFamily="49" charset="0"/>
              </a:rPr>
              <a:t>    </a:t>
            </a:r>
            <a:r>
              <a:rPr lang="en-US" altLang="zh-CN" b="0" dirty="0" err="1">
                <a:solidFill>
                  <a:srgbClr val="FFFF00"/>
                </a:solidFill>
                <a:effectLst/>
                <a:highlight>
                  <a:srgbClr val="000000"/>
                </a:highlight>
                <a:latin typeface="Consolas" panose="020B0609020204030204" pitchFamily="49" charset="0"/>
              </a:rPr>
              <a:t>dir</a:t>
            </a:r>
            <a:r>
              <a:rPr lang="en-US" altLang="zh-CN" b="0" dirty="0">
                <a:solidFill>
                  <a:srgbClr val="FFFF00"/>
                </a:solidFill>
                <a:effectLst/>
                <a:highlight>
                  <a:srgbClr val="000000"/>
                </a:highlight>
                <a:latin typeface="Consolas" panose="020B0609020204030204" pitchFamily="49" charset="0"/>
              </a:rPr>
              <a:t>, _ := </a:t>
            </a:r>
            <a:r>
              <a:rPr lang="en-US" altLang="zh-CN" b="0" dirty="0" err="1">
                <a:solidFill>
                  <a:srgbClr val="FFFF00"/>
                </a:solidFill>
                <a:effectLst/>
                <a:highlight>
                  <a:srgbClr val="000000"/>
                </a:highlight>
                <a:latin typeface="Consolas" panose="020B0609020204030204" pitchFamily="49" charset="0"/>
              </a:rPr>
              <a:t>os.Executable</a:t>
            </a:r>
            <a:r>
              <a:rPr lang="en-US" altLang="zh-CN" b="0" dirty="0">
                <a:solidFill>
                  <a:srgbClr val="FFFF00"/>
                </a:solidFill>
                <a:effectLst/>
                <a:highlight>
                  <a:srgbClr val="000000"/>
                </a:highlight>
                <a:latin typeface="Consolas" panose="020B0609020204030204" pitchFamily="49" charset="0"/>
              </a:rPr>
              <a:t>()</a:t>
            </a:r>
          </a:p>
          <a:p>
            <a:r>
              <a:rPr lang="en-US" altLang="zh-CN" b="0" dirty="0">
                <a:solidFill>
                  <a:srgbClr val="FFFF00"/>
                </a:solidFill>
                <a:effectLst/>
                <a:highlight>
                  <a:srgbClr val="000000"/>
                </a:highlight>
                <a:latin typeface="Consolas" panose="020B0609020204030204" pitchFamily="49" charset="0"/>
              </a:rPr>
              <a:t>    </a:t>
            </a:r>
            <a:r>
              <a:rPr lang="en-US" altLang="zh-CN" b="0" dirty="0" err="1">
                <a:solidFill>
                  <a:srgbClr val="FFFF00"/>
                </a:solidFill>
                <a:effectLst/>
                <a:highlight>
                  <a:srgbClr val="000000"/>
                </a:highlight>
                <a:latin typeface="Consolas" panose="020B0609020204030204" pitchFamily="49" charset="0"/>
              </a:rPr>
              <a:t>fmt.Println</a:t>
            </a:r>
            <a:r>
              <a:rPr lang="en-US" altLang="zh-CN" b="0" dirty="0">
                <a:solidFill>
                  <a:srgbClr val="FFFF00"/>
                </a:solidFill>
                <a:effectLst/>
                <a:highlight>
                  <a:srgbClr val="000000"/>
                </a:highlight>
                <a:latin typeface="Consolas" panose="020B0609020204030204" pitchFamily="49" charset="0"/>
              </a:rPr>
              <a:t>(</a:t>
            </a:r>
            <a:r>
              <a:rPr lang="en-US" altLang="zh-CN" b="0" dirty="0" err="1">
                <a:solidFill>
                  <a:srgbClr val="FFFF00"/>
                </a:solidFill>
                <a:effectLst/>
                <a:highlight>
                  <a:srgbClr val="000000"/>
                </a:highlight>
                <a:latin typeface="Consolas" panose="020B0609020204030204" pitchFamily="49" charset="0"/>
              </a:rPr>
              <a:t>dir</a:t>
            </a:r>
            <a:r>
              <a:rPr lang="en-US" altLang="zh-CN" b="0" dirty="0">
                <a:solidFill>
                  <a:srgbClr val="FFFF00"/>
                </a:solidFill>
                <a:effectLst/>
                <a:highlight>
                  <a:srgbClr val="000000"/>
                </a:highlight>
                <a:latin typeface="Consolas" panose="020B0609020204030204" pitchFamily="49" charset="0"/>
              </a:rPr>
              <a:t>)</a:t>
            </a:r>
          </a:p>
          <a:p>
            <a:r>
              <a:rPr lang="en-US" altLang="zh-CN" b="0" dirty="0">
                <a:solidFill>
                  <a:srgbClr val="FFFF00"/>
                </a:solidFill>
                <a:effectLst/>
                <a:highlight>
                  <a:srgbClr val="000000"/>
                </a:highlight>
                <a:latin typeface="Consolas" panose="020B0609020204030204" pitchFamily="49" charset="0"/>
              </a:rPr>
              <a:t>}</a:t>
            </a:r>
          </a:p>
          <a:p>
            <a:endParaRPr lang="zh-CN" altLang="en-US" dirty="0"/>
          </a:p>
        </p:txBody>
      </p:sp>
      <p:pic>
        <p:nvPicPr>
          <p:cNvPr id="7" name="图片 6">
            <a:extLst>
              <a:ext uri="{FF2B5EF4-FFF2-40B4-BE49-F238E27FC236}">
                <a16:creationId xmlns:a16="http://schemas.microsoft.com/office/drawing/2014/main" id="{9B49EC7A-8FDC-4202-B6C5-C0288170DD23}"/>
              </a:ext>
            </a:extLst>
          </p:cNvPr>
          <p:cNvPicPr>
            <a:picLocks noChangeAspect="1"/>
          </p:cNvPicPr>
          <p:nvPr/>
        </p:nvPicPr>
        <p:blipFill>
          <a:blip r:embed="rId2"/>
          <a:stretch>
            <a:fillRect/>
          </a:stretch>
        </p:blipFill>
        <p:spPr>
          <a:xfrm>
            <a:off x="6933768" y="1464631"/>
            <a:ext cx="4968980" cy="1154952"/>
          </a:xfrm>
          <a:prstGeom prst="rect">
            <a:avLst/>
          </a:prstGeom>
        </p:spPr>
      </p:pic>
      <p:pic>
        <p:nvPicPr>
          <p:cNvPr id="9" name="图片 8">
            <a:extLst>
              <a:ext uri="{FF2B5EF4-FFF2-40B4-BE49-F238E27FC236}">
                <a16:creationId xmlns:a16="http://schemas.microsoft.com/office/drawing/2014/main" id="{8E167770-4277-4FEB-8391-D414B58834CF}"/>
              </a:ext>
            </a:extLst>
          </p:cNvPr>
          <p:cNvPicPr>
            <a:picLocks noChangeAspect="1"/>
          </p:cNvPicPr>
          <p:nvPr/>
        </p:nvPicPr>
        <p:blipFill>
          <a:blip r:embed="rId3"/>
          <a:stretch>
            <a:fillRect/>
          </a:stretch>
        </p:blipFill>
        <p:spPr>
          <a:xfrm>
            <a:off x="1920256" y="5537281"/>
            <a:ext cx="10027025" cy="1109548"/>
          </a:xfrm>
          <a:prstGeom prst="rect">
            <a:avLst/>
          </a:prstGeom>
        </p:spPr>
      </p:pic>
      <p:sp>
        <p:nvSpPr>
          <p:cNvPr id="10" name="文本框 9">
            <a:extLst>
              <a:ext uri="{FF2B5EF4-FFF2-40B4-BE49-F238E27FC236}">
                <a16:creationId xmlns:a16="http://schemas.microsoft.com/office/drawing/2014/main" id="{A1CD3345-8425-48F3-9DD1-1C0F5B526E38}"/>
              </a:ext>
            </a:extLst>
          </p:cNvPr>
          <p:cNvSpPr txBox="1"/>
          <p:nvPr/>
        </p:nvSpPr>
        <p:spPr>
          <a:xfrm>
            <a:off x="6531476" y="269934"/>
            <a:ext cx="5660524" cy="523220"/>
          </a:xfrm>
          <a:prstGeom prst="rect">
            <a:avLst/>
          </a:prstGeom>
          <a:noFill/>
        </p:spPr>
        <p:txBody>
          <a:bodyPr wrap="none" rtlCol="0">
            <a:spAutoFit/>
          </a:bodyPr>
          <a:lstStyle/>
          <a:p>
            <a:r>
              <a:rPr lang="en-US" altLang="zh-CN" sz="2800" b="1" dirty="0"/>
              <a:t>Go</a:t>
            </a:r>
            <a:r>
              <a:rPr lang="zh-CN" altLang="en-US" sz="2800" b="1" dirty="0"/>
              <a:t>程序的编译和执行的三种方式：</a:t>
            </a:r>
          </a:p>
        </p:txBody>
      </p:sp>
      <p:pic>
        <p:nvPicPr>
          <p:cNvPr id="12" name="图片 11">
            <a:extLst>
              <a:ext uri="{FF2B5EF4-FFF2-40B4-BE49-F238E27FC236}">
                <a16:creationId xmlns:a16="http://schemas.microsoft.com/office/drawing/2014/main" id="{EFC54786-97E9-42DD-9926-D10D636C8591}"/>
              </a:ext>
            </a:extLst>
          </p:cNvPr>
          <p:cNvPicPr>
            <a:picLocks noChangeAspect="1"/>
          </p:cNvPicPr>
          <p:nvPr/>
        </p:nvPicPr>
        <p:blipFill>
          <a:blip r:embed="rId4"/>
          <a:stretch>
            <a:fillRect/>
          </a:stretch>
        </p:blipFill>
        <p:spPr>
          <a:xfrm>
            <a:off x="6933768" y="3036504"/>
            <a:ext cx="5004753" cy="2095899"/>
          </a:xfrm>
          <a:prstGeom prst="rect">
            <a:avLst/>
          </a:prstGeom>
        </p:spPr>
      </p:pic>
      <p:sp>
        <p:nvSpPr>
          <p:cNvPr id="2" name="文本框 1">
            <a:extLst>
              <a:ext uri="{FF2B5EF4-FFF2-40B4-BE49-F238E27FC236}">
                <a16:creationId xmlns:a16="http://schemas.microsoft.com/office/drawing/2014/main" id="{E9901C6D-9F1D-47D4-BFAC-0033E531C9BD}"/>
              </a:ext>
            </a:extLst>
          </p:cNvPr>
          <p:cNvSpPr txBox="1"/>
          <p:nvPr/>
        </p:nvSpPr>
        <p:spPr>
          <a:xfrm>
            <a:off x="3499339" y="1077713"/>
            <a:ext cx="2866292" cy="1200329"/>
          </a:xfrm>
          <a:prstGeom prst="rect">
            <a:avLst/>
          </a:prstGeom>
          <a:noFill/>
        </p:spPr>
        <p:txBody>
          <a:bodyPr wrap="square" rtlCol="0">
            <a:spAutoFit/>
          </a:bodyPr>
          <a:lstStyle/>
          <a:p>
            <a:r>
              <a:rPr lang="en-US" altLang="zh-CN" b="1" dirty="0">
                <a:solidFill>
                  <a:srgbClr val="FF0000"/>
                </a:solidFill>
              </a:rPr>
              <a:t>Go</a:t>
            </a:r>
            <a:r>
              <a:rPr lang="zh-CN" altLang="en-US" b="1" dirty="0">
                <a:solidFill>
                  <a:srgbClr val="FF0000"/>
                </a:solidFill>
              </a:rPr>
              <a:t>语言编译后的可执行文件是以该代码文件所在目录名命名，而不是代码中的包名命名。</a:t>
            </a:r>
          </a:p>
        </p:txBody>
      </p:sp>
    </p:spTree>
    <p:extLst>
      <p:ext uri="{BB962C8B-B14F-4D97-AF65-F5344CB8AC3E}">
        <p14:creationId xmlns:p14="http://schemas.microsoft.com/office/powerpoint/2010/main" val="35302934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4101</TotalTime>
  <Words>9200</Words>
  <Application>Microsoft Office PowerPoint</Application>
  <PresentationFormat>宽屏</PresentationFormat>
  <Paragraphs>1043</Paragraphs>
  <Slides>75</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75</vt:i4>
      </vt:variant>
    </vt:vector>
  </HeadingPairs>
  <TitlesOfParts>
    <vt:vector size="84" baseType="lpstr">
      <vt:lpstr>Arial Unicode MS</vt:lpstr>
      <vt:lpstr>Helvetica Neue</vt:lpstr>
      <vt:lpstr>等线</vt:lpstr>
      <vt:lpstr>等线 Light</vt:lpstr>
      <vt:lpstr>宋体</vt:lpstr>
      <vt:lpstr>Arial</vt:lpstr>
      <vt:lpstr>Consolas</vt:lpstr>
      <vt:lpstr>Times New Roman</vt:lpstr>
      <vt:lpstr>Office 主题​​</vt:lpstr>
      <vt:lpstr>GoWeb编程</vt:lpstr>
      <vt:lpstr>Go语言的特点：</vt:lpstr>
      <vt:lpstr>1.1GoWeb编程环境创设</vt:lpstr>
      <vt:lpstr>Go环境的安装和配置</vt:lpstr>
      <vt:lpstr>PowerPoint 演示文稿</vt:lpstr>
      <vt:lpstr>在VSCODE中安装各种插件：</vt:lpstr>
      <vt:lpstr>在VSCode中安装Go插件</vt:lpstr>
      <vt:lpstr>1.2 Go第一个程序</vt:lpstr>
      <vt:lpstr>PowerPoint 演示文稿</vt:lpstr>
      <vt:lpstr>Go语言帮助文档查看</vt:lpstr>
      <vt:lpstr>main()函数</vt:lpstr>
      <vt:lpstr>1.3 Go基础语法</vt:lpstr>
      <vt:lpstr>基础语法</vt:lpstr>
      <vt:lpstr>变量</vt:lpstr>
      <vt:lpstr>变量的赋值</vt:lpstr>
      <vt:lpstr>变量的作用域</vt:lpstr>
      <vt:lpstr>常量</vt:lpstr>
      <vt:lpstr>常量生成器iota</vt:lpstr>
      <vt:lpstr>常量生成器iota</vt:lpstr>
      <vt:lpstr>延迟明确常量类型</vt:lpstr>
      <vt:lpstr>运算符</vt:lpstr>
      <vt:lpstr>流程控制语句</vt:lpstr>
      <vt:lpstr>for循环语句</vt:lpstr>
      <vt:lpstr>for range 循环，可遍历数组、切片、字符串、map、通道(channel)</vt:lpstr>
      <vt:lpstr>PowerPoint 演示文稿</vt:lpstr>
      <vt:lpstr>PowerPoint 演示文稿</vt:lpstr>
      <vt:lpstr>switch case语句</vt:lpstr>
      <vt:lpstr>goto语句</vt:lpstr>
      <vt:lpstr>break语句</vt:lpstr>
      <vt:lpstr>continue语句</vt:lpstr>
      <vt:lpstr>1.4 Go数据类型</vt:lpstr>
      <vt:lpstr>数字类型</vt:lpstr>
      <vt:lpstr>数字类型的特性</vt:lpstr>
      <vt:lpstr>字符串类型</vt:lpstr>
      <vt:lpstr>字符串操作</vt:lpstr>
      <vt:lpstr>字符串拼接</vt:lpstr>
      <vt:lpstr>字符串比较、遍历、修改</vt:lpstr>
      <vt:lpstr>字符串修改</vt:lpstr>
      <vt:lpstr>字符串分割</vt:lpstr>
      <vt:lpstr>指针类型</vt:lpstr>
      <vt:lpstr>复合数据类型</vt:lpstr>
      <vt:lpstr>数组（array） 是具有相同唯一类型（任意原始类型）的一组已编号且长度固定的数据项的序列</vt:lpstr>
      <vt:lpstr>结构体（struct） 由一系列具有相同或不同类型的数据构成的数据集合</vt:lpstr>
      <vt:lpstr>结构体应用示例</vt:lpstr>
      <vt:lpstr>切片（slice） 是对数组的一个连续“片段”的引用</vt:lpstr>
      <vt:lpstr>切片操作</vt:lpstr>
      <vt:lpstr>map类型 元素对的无序集合，key-value对，也叫字典</vt:lpstr>
      <vt:lpstr>1.5 函数</vt:lpstr>
      <vt:lpstr>PowerPoint 演示文稿</vt:lpstr>
      <vt:lpstr>匿名函数 也称为闭包，指无须定义函数名的函数</vt:lpstr>
      <vt:lpstr>PowerPoint 演示文稿</vt:lpstr>
      <vt:lpstr> defer延迟语句</vt:lpstr>
      <vt:lpstr> defer在return之后执行</vt:lpstr>
      <vt:lpstr>1.6 Go面向对象编程</vt:lpstr>
      <vt:lpstr>封装</vt:lpstr>
      <vt:lpstr>PowerPoint 演示文稿</vt:lpstr>
      <vt:lpstr>继承</vt:lpstr>
      <vt:lpstr>多态</vt:lpstr>
      <vt:lpstr>1.7 接口</vt:lpstr>
      <vt:lpstr>Go语言中，实现了接口中的所有方法，就隐式地实现了接口</vt:lpstr>
      <vt:lpstr>接口的赋值</vt:lpstr>
      <vt:lpstr>PowerPoint 演示文稿</vt:lpstr>
      <vt:lpstr>PowerPoint 演示文稿</vt:lpstr>
      <vt:lpstr>接口的查询</vt:lpstr>
      <vt:lpstr>接口组合</vt:lpstr>
      <vt:lpstr>接口的常见应用——类型推断</vt:lpstr>
      <vt:lpstr>接口的常见应用——实现多态</vt:lpstr>
      <vt:lpstr>1.8 反射reflect</vt:lpstr>
      <vt:lpstr>反射的三大法则：</vt:lpstr>
      <vt:lpstr>反射可以将“接口类型变量”转换为“反射类型对象”</vt:lpstr>
      <vt:lpstr>反射可以将“反射类型对象”转换为“接口类型变量”</vt:lpstr>
      <vt:lpstr>如要修改“反射类型对象”，其值必具settbale性</vt:lpstr>
      <vt:lpstr>空接口</vt:lpstr>
      <vt:lpstr>1.9 goroutine简介（例行程序）</vt:lpstr>
      <vt:lpstr>1.10 Go编译</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GoWeb编程</dc:title>
  <dc:creator>Windows 用户</dc:creator>
  <cp:lastModifiedBy>li ly</cp:lastModifiedBy>
  <cp:revision>152</cp:revision>
  <dcterms:created xsi:type="dcterms:W3CDTF">2022-08-19T02:16:28Z</dcterms:created>
  <dcterms:modified xsi:type="dcterms:W3CDTF">2023-09-12T15:36:56Z</dcterms:modified>
</cp:coreProperties>
</file>